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1" r:id="rId4"/>
  </p:sldMasterIdLst>
  <p:notesMasterIdLst>
    <p:notesMasterId r:id="rId12"/>
  </p:notesMasterIdLst>
  <p:sldIdLst>
    <p:sldId id="1835" r:id="rId5"/>
    <p:sldId id="2910" r:id="rId6"/>
    <p:sldId id="2911" r:id="rId7"/>
    <p:sldId id="2905" r:id="rId8"/>
    <p:sldId id="2907" r:id="rId9"/>
    <p:sldId id="2908" r:id="rId10"/>
    <p:sldId id="2909" r:id="rId11"/>
  </p:sldIdLst>
  <p:sldSz cx="12192000" cy="6858000"/>
  <p:notesSz cx="6858000" cy="9144000"/>
  <p:embeddedFontLst>
    <p:embeddedFont>
      <p:font typeface="Bw Modelica" pitchFamily="2" charset="77"/>
      <p:regular r:id="rId13"/>
      <p:bold r:id="rId14"/>
      <p:italic r:id="rId15"/>
      <p:boldItalic r:id="rId16"/>
    </p:embeddedFont>
    <p:embeddedFont>
      <p:font typeface="Bw Modelica Light" pitchFamily="2" charset="77"/>
      <p:regular r:id="rId17"/>
      <p:bold r:id="rId18"/>
      <p:italic r:id="rId19"/>
      <p:boldItalic r:id="rId20"/>
    </p:embeddedFont>
    <p:embeddedFont>
      <p:font typeface="Bw Modelica Medium" pitchFamily="2" charset="77"/>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Open Sans Light" panose="020B0306030504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Ricard" initials="JR" lastIdx="17" clrIdx="0">
    <p:extLst>
      <p:ext uri="{19B8F6BF-5375-455C-9EA6-DF929625EA0E}">
        <p15:presenceInfo xmlns:p15="http://schemas.microsoft.com/office/powerpoint/2012/main" userId="S::jonathan.ricard@resonate.com::24d3fd49-1697-43b8-ae24-0fc642d6302c" providerId="AD"/>
      </p:ext>
    </p:extLst>
  </p:cmAuthor>
  <p:cmAuthor id="2" name="Young Jun" initials="YJ" lastIdx="7" clrIdx="1">
    <p:extLst>
      <p:ext uri="{19B8F6BF-5375-455C-9EA6-DF929625EA0E}">
        <p15:presenceInfo xmlns:p15="http://schemas.microsoft.com/office/powerpoint/2012/main" userId="S::young.jun@resonate.com::0dcd659a-47f9-403d-b2fb-1e942c39a334" providerId="AD"/>
      </p:ext>
    </p:extLst>
  </p:cmAuthor>
  <p:cmAuthor id="3" name="Jennifer Flynn" initials="JF" lastIdx="8" clrIdx="2">
    <p:extLst>
      <p:ext uri="{19B8F6BF-5375-455C-9EA6-DF929625EA0E}">
        <p15:presenceInfo xmlns:p15="http://schemas.microsoft.com/office/powerpoint/2012/main" userId="S::jennifer.flynn@resonate.com::8df71366-317a-457a-990f-c9475dd6a13b" providerId="AD"/>
      </p:ext>
    </p:extLst>
  </p:cmAuthor>
  <p:cmAuthor id="4" name="Naresh Rekhi" initials="NR" lastIdx="1" clrIdx="3">
    <p:extLst>
      <p:ext uri="{19B8F6BF-5375-455C-9EA6-DF929625EA0E}">
        <p15:presenceInfo xmlns:p15="http://schemas.microsoft.com/office/powerpoint/2012/main" userId="S::naresh.rekhi@resonate.com::ec30e962-b09b-4ea6-8ac9-8805fce4e4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3EF"/>
    <a:srgbClr val="2F9599"/>
    <a:srgbClr val="EC2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p:restoredTop sz="94627"/>
  </p:normalViewPr>
  <p:slideViewPr>
    <p:cSldViewPr snapToGrid="0">
      <p:cViewPr varScale="1">
        <p:scale>
          <a:sx n="105" d="100"/>
          <a:sy n="105" d="100"/>
        </p:scale>
        <p:origin x="1024" y="192"/>
      </p:cViewPr>
      <p:guideLst>
        <p:guide/>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21" Type="http://schemas.openxmlformats.org/officeDocument/2006/relationships/font" Target="fonts/font9.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A4073-0165-8B41-A643-FC52AB74F5FC}" type="datetimeFigureOut">
              <a:rPr lang="en-US" smtClean="0"/>
              <a:t>5/6/20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86CCE-1718-EC40-8B43-A8B1E06F9FA4}" type="slidenum">
              <a:rPr lang="en-US" smtClean="0"/>
              <a:t>‹#›</a:t>
            </a:fld>
            <a:endParaRPr lang="en-US"/>
          </a:p>
        </p:txBody>
      </p:sp>
    </p:spTree>
    <p:extLst>
      <p:ext uri="{BB962C8B-B14F-4D97-AF65-F5344CB8AC3E}">
        <p14:creationId xmlns:p14="http://schemas.microsoft.com/office/powerpoint/2010/main" val="1586307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86CCE-1718-EC40-8B43-A8B1E06F9FA4}" type="slidenum">
              <a:rPr lang="en-US" smtClean="0"/>
              <a:t>2</a:t>
            </a:fld>
            <a:endParaRPr lang="en-US"/>
          </a:p>
        </p:txBody>
      </p:sp>
    </p:spTree>
    <p:extLst>
      <p:ext uri="{BB962C8B-B14F-4D97-AF65-F5344CB8AC3E}">
        <p14:creationId xmlns:p14="http://schemas.microsoft.com/office/powerpoint/2010/main" val="279461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86CCE-1718-EC40-8B43-A8B1E06F9FA4}" type="slidenum">
              <a:rPr lang="en-US" smtClean="0"/>
              <a:t>3</a:t>
            </a:fld>
            <a:endParaRPr lang="en-US"/>
          </a:p>
        </p:txBody>
      </p:sp>
    </p:spTree>
    <p:extLst>
      <p:ext uri="{BB962C8B-B14F-4D97-AF65-F5344CB8AC3E}">
        <p14:creationId xmlns:p14="http://schemas.microsoft.com/office/powerpoint/2010/main" val="232689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86CCE-1718-EC40-8B43-A8B1E06F9FA4}" type="slidenum">
              <a:rPr lang="en-US" smtClean="0"/>
              <a:t>4</a:t>
            </a:fld>
            <a:endParaRPr lang="en-US"/>
          </a:p>
        </p:txBody>
      </p:sp>
    </p:spTree>
    <p:extLst>
      <p:ext uri="{BB962C8B-B14F-4D97-AF65-F5344CB8AC3E}">
        <p14:creationId xmlns:p14="http://schemas.microsoft.com/office/powerpoint/2010/main" val="95562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(Security-Personal)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Conservation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in one’s immediate environment – personal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 avoids anything that might endanger his safety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 personal security is extremely important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Important to him to live in secure surroundings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Security (Security-societal)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Safety and stability in the wider society – national security, nation safe from enemies, social order</a:t>
            </a:r>
          </a:p>
          <a:p>
            <a:pPr lvl="0"/>
            <a:r>
              <a:rPr lang="en-US" sz="1200" kern="1200" dirty="0">
                <a:solidFill>
                  <a:schemeClr val="tx1"/>
                </a:solidFill>
                <a:effectLst/>
                <a:latin typeface="+mn-lt"/>
                <a:ea typeface="+mn-ea"/>
                <a:cs typeface="+mn-cs"/>
              </a:rPr>
              <a:t>Important to him that his country protects itself against threats</a:t>
            </a:r>
          </a:p>
          <a:p>
            <a:pPr lvl="0"/>
            <a:r>
              <a:rPr lang="en-US" sz="1200" kern="1200" dirty="0">
                <a:solidFill>
                  <a:schemeClr val="tx1"/>
                </a:solidFill>
                <a:effectLst/>
                <a:latin typeface="+mn-lt"/>
                <a:ea typeface="+mn-ea"/>
                <a:cs typeface="+mn-cs"/>
              </a:rPr>
              <a:t>He wants the state to be strong to defend its citizens</a:t>
            </a:r>
          </a:p>
          <a:p>
            <a:r>
              <a:rPr lang="en-US" sz="1200" b="1" kern="12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Maintaining and preserving cultural, family, or religious traditions – respect tradition, preserve customs, hold religious faith</a:t>
            </a:r>
          </a:p>
          <a:p>
            <a:pPr lvl="0"/>
            <a:r>
              <a:rPr lang="en-US" sz="1200" kern="1200" dirty="0">
                <a:solidFill>
                  <a:schemeClr val="tx1"/>
                </a:solidFill>
                <a:effectLst/>
                <a:latin typeface="+mn-lt"/>
                <a:ea typeface="+mn-ea"/>
                <a:cs typeface="+mn-cs"/>
              </a:rPr>
              <a:t>Important to him to maintain traditional values/beliefs</a:t>
            </a:r>
          </a:p>
          <a:p>
            <a:pPr lvl="0"/>
            <a:r>
              <a:rPr lang="en-US" sz="1200" kern="1200" dirty="0">
                <a:solidFill>
                  <a:schemeClr val="tx1"/>
                </a:solidFill>
                <a:effectLst/>
                <a:latin typeface="+mn-lt"/>
                <a:ea typeface="+mn-ea"/>
                <a:cs typeface="+mn-cs"/>
              </a:rPr>
              <a:t>Following his family’s customs is important to him</a:t>
            </a:r>
          </a:p>
          <a:p>
            <a:pPr lvl="0"/>
            <a:r>
              <a:rPr lang="en-US" sz="1200" kern="1200" dirty="0">
                <a:solidFill>
                  <a:schemeClr val="tx1"/>
                </a:solidFill>
                <a:effectLst/>
                <a:latin typeface="+mn-lt"/>
                <a:ea typeface="+mn-ea"/>
                <a:cs typeface="+mn-cs"/>
              </a:rPr>
              <a:t>Strongly practices traditional values of his culture. </a:t>
            </a:r>
          </a:p>
          <a:p>
            <a:r>
              <a:rPr lang="en-US" sz="1200" b="1" kern="1200" dirty="0">
                <a:solidFill>
                  <a:schemeClr val="tx1"/>
                </a:solidFill>
                <a:effectLst/>
                <a:latin typeface="+mn-lt"/>
                <a:ea typeface="+mn-ea"/>
                <a:cs typeface="+mn-cs"/>
              </a:rPr>
              <a:t>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Duty (Conformity-Rules)</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Compliance with rules, laws, and formal obligations – self-discipline, obedient, meets obligations</a:t>
            </a:r>
          </a:p>
          <a:p>
            <a:pPr lvl="0"/>
            <a:r>
              <a:rPr lang="en-US" sz="1200" kern="1200" dirty="0">
                <a:solidFill>
                  <a:schemeClr val="tx1"/>
                </a:solidFill>
                <a:effectLst/>
                <a:latin typeface="+mn-lt"/>
                <a:ea typeface="+mn-ea"/>
                <a:cs typeface="+mn-cs"/>
              </a:rPr>
              <a:t>Believes he should always do what people in authority say</a:t>
            </a:r>
          </a:p>
          <a:p>
            <a:pPr lvl="0"/>
            <a:r>
              <a:rPr lang="en-US" sz="1200" kern="1200" dirty="0">
                <a:solidFill>
                  <a:schemeClr val="tx1"/>
                </a:solidFill>
                <a:effectLst/>
                <a:latin typeface="+mn-lt"/>
                <a:ea typeface="+mn-ea"/>
                <a:cs typeface="+mn-cs"/>
              </a:rPr>
              <a:t>Important to him to follow rules even when no one is watching</a:t>
            </a:r>
          </a:p>
          <a:p>
            <a:pPr lvl="0"/>
            <a:r>
              <a:rPr lang="en-US" sz="1200" kern="1200" dirty="0">
                <a:solidFill>
                  <a:schemeClr val="tx1"/>
                </a:solidFill>
                <a:effectLst/>
                <a:latin typeface="+mn-lt"/>
                <a:ea typeface="+mn-ea"/>
                <a:cs typeface="+mn-cs"/>
              </a:rPr>
              <a:t>Obeying all laws is important to him</a:t>
            </a:r>
          </a:p>
          <a:p>
            <a:r>
              <a:rPr lang="en-US" sz="1200" b="1" kern="1200" dirty="0">
                <a:solidFill>
                  <a:schemeClr val="tx1"/>
                </a:solidFill>
                <a:effectLst/>
                <a:latin typeface="+mn-lt"/>
                <a:ea typeface="+mn-ea"/>
                <a:cs typeface="+mn-cs"/>
              </a:rPr>
              <a:t>13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Conformity (Conformity – Interpersonal)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Avoidance of upsetting or harming other people – politeness, honor parents, show respect</a:t>
            </a:r>
          </a:p>
          <a:p>
            <a:pPr lvl="0"/>
            <a:r>
              <a:rPr lang="en-US" sz="1200" kern="1200" dirty="0">
                <a:solidFill>
                  <a:schemeClr val="tx1"/>
                </a:solidFill>
                <a:effectLst/>
                <a:latin typeface="+mn-lt"/>
                <a:ea typeface="+mn-ea"/>
                <a:cs typeface="+mn-cs"/>
              </a:rPr>
              <a:t>Important to him to avoid upsetting other people</a:t>
            </a:r>
          </a:p>
          <a:p>
            <a:pPr lvl="0"/>
            <a:r>
              <a:rPr lang="en-US" sz="1200" kern="1200" dirty="0">
                <a:solidFill>
                  <a:schemeClr val="tx1"/>
                </a:solidFill>
                <a:effectLst/>
                <a:latin typeface="+mn-lt"/>
                <a:ea typeface="+mn-ea"/>
                <a:cs typeface="+mn-cs"/>
              </a:rPr>
              <a:t>Important never to be annoying to anyone</a:t>
            </a:r>
          </a:p>
          <a:p>
            <a:pPr lvl="0"/>
            <a:r>
              <a:rPr lang="en-US" sz="1200" kern="1200" dirty="0">
                <a:solidFill>
                  <a:schemeClr val="tx1"/>
                </a:solidFill>
                <a:effectLst/>
                <a:latin typeface="+mn-lt"/>
                <a:ea typeface="+mn-ea"/>
                <a:cs typeface="+mn-cs"/>
              </a:rPr>
              <a:t>Tries to be tactful and avoid irritating people</a:t>
            </a:r>
          </a:p>
          <a:p>
            <a:r>
              <a:rPr lang="en-US" sz="1200" b="1" kern="1200" dirty="0">
                <a:solidFill>
                  <a:schemeClr val="tx1"/>
                </a:solidFill>
                <a:effectLst/>
                <a:latin typeface="+mn-lt"/>
                <a:ea typeface="+mn-ea"/>
                <a:cs typeface="+mn-cs"/>
              </a:rPr>
              <a:t>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Humility</a:t>
            </a:r>
          </a:p>
          <a:p>
            <a:r>
              <a:rPr lang="en-US" sz="1200" kern="1200" dirty="0">
                <a:solidFill>
                  <a:schemeClr val="tx1"/>
                </a:solidFill>
                <a:effectLst/>
                <a:latin typeface="+mn-lt"/>
                <a:ea typeface="+mn-ea"/>
                <a:cs typeface="+mn-cs"/>
              </a:rPr>
              <a:t>Conservation/ Self-Transcendence</a:t>
            </a:r>
          </a:p>
          <a:p>
            <a:r>
              <a:rPr lang="en-US" sz="1200" kern="1200" dirty="0">
                <a:solidFill>
                  <a:schemeClr val="tx1"/>
                </a:solidFill>
                <a:effectLst/>
                <a:latin typeface="+mn-lt"/>
                <a:ea typeface="+mn-ea"/>
                <a:cs typeface="+mn-cs"/>
              </a:rPr>
              <a:t>Recognizing one’s insignificance in the larger </a:t>
            </a:r>
            <a:r>
              <a:rPr lang="en-US" sz="1200" kern="1200" dirty="0" err="1">
                <a:solidFill>
                  <a:schemeClr val="tx1"/>
                </a:solidFill>
                <a:effectLst/>
                <a:latin typeface="+mn-lt"/>
                <a:ea typeface="+mn-ea"/>
                <a:cs typeface="+mn-cs"/>
              </a:rPr>
              <a:t>shceme</a:t>
            </a:r>
            <a:r>
              <a:rPr lang="en-US" sz="1200" kern="1200" dirty="0">
                <a:solidFill>
                  <a:schemeClr val="tx1"/>
                </a:solidFill>
                <a:effectLst/>
                <a:latin typeface="+mn-lt"/>
                <a:ea typeface="+mn-ea"/>
                <a:cs typeface="+mn-cs"/>
              </a:rPr>
              <a:t> of things – humble, modest, self-effacing, submitting to life’s circumstances</a:t>
            </a:r>
          </a:p>
          <a:p>
            <a:pPr lvl="0"/>
            <a:r>
              <a:rPr lang="en-US" sz="1200" kern="1200" dirty="0">
                <a:solidFill>
                  <a:schemeClr val="tx1"/>
                </a:solidFill>
                <a:effectLst/>
                <a:latin typeface="+mn-lt"/>
                <a:ea typeface="+mn-ea"/>
                <a:cs typeface="+mn-cs"/>
              </a:rPr>
              <a:t>He tries not to draw attention to himself</a:t>
            </a:r>
          </a:p>
          <a:p>
            <a:pPr lvl="0"/>
            <a:r>
              <a:rPr lang="en-US" sz="1200" kern="1200" dirty="0">
                <a:solidFill>
                  <a:schemeClr val="tx1"/>
                </a:solidFill>
                <a:effectLst/>
                <a:latin typeface="+mn-lt"/>
                <a:ea typeface="+mn-ea"/>
                <a:cs typeface="+mn-cs"/>
              </a:rPr>
              <a:t>Important to him to be humble</a:t>
            </a:r>
          </a:p>
          <a:p>
            <a:pPr lvl="0"/>
            <a:r>
              <a:rPr lang="en-US" sz="1200" kern="1200" dirty="0">
                <a:solidFill>
                  <a:schemeClr val="tx1"/>
                </a:solidFill>
                <a:effectLst/>
                <a:latin typeface="+mn-lt"/>
                <a:ea typeface="+mn-ea"/>
                <a:cs typeface="+mn-cs"/>
              </a:rPr>
              <a:t>Important to him to be satisfied with what he has</a:t>
            </a:r>
          </a:p>
          <a:p>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(Security-Personal)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Conservation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in one’s immediate environment – personal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 avoids anything that might endanger his safety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 personal security is extremely important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Important to him to live in secure surroundings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Security (Security-societal)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Safety and stability in the wider society – national security, nation safe from enemies, social order</a:t>
            </a:r>
          </a:p>
          <a:p>
            <a:pPr lvl="0"/>
            <a:r>
              <a:rPr lang="en-US" sz="1200" kern="1200" dirty="0">
                <a:solidFill>
                  <a:schemeClr val="tx1"/>
                </a:solidFill>
                <a:effectLst/>
                <a:latin typeface="+mn-lt"/>
                <a:ea typeface="+mn-ea"/>
                <a:cs typeface="+mn-cs"/>
              </a:rPr>
              <a:t>Important to him that his country protects itself against threats</a:t>
            </a:r>
          </a:p>
          <a:p>
            <a:pPr lvl="0"/>
            <a:r>
              <a:rPr lang="en-US" sz="1200" kern="1200" dirty="0">
                <a:solidFill>
                  <a:schemeClr val="tx1"/>
                </a:solidFill>
                <a:effectLst/>
                <a:latin typeface="+mn-lt"/>
                <a:ea typeface="+mn-ea"/>
                <a:cs typeface="+mn-cs"/>
              </a:rPr>
              <a:t>He wants the state to be strong to defend its citizens</a:t>
            </a:r>
          </a:p>
          <a:p>
            <a:r>
              <a:rPr lang="en-US" sz="1200" b="1" kern="12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Maintaining and preserving cultural, family, or religious traditions – respect tradition, preserve customs, hold religious faith</a:t>
            </a:r>
          </a:p>
          <a:p>
            <a:pPr lvl="0"/>
            <a:r>
              <a:rPr lang="en-US" sz="1200" kern="1200" dirty="0">
                <a:solidFill>
                  <a:schemeClr val="tx1"/>
                </a:solidFill>
                <a:effectLst/>
                <a:latin typeface="+mn-lt"/>
                <a:ea typeface="+mn-ea"/>
                <a:cs typeface="+mn-cs"/>
              </a:rPr>
              <a:t>Important to him to maintain traditional values/beliefs</a:t>
            </a:r>
          </a:p>
          <a:p>
            <a:pPr lvl="0"/>
            <a:r>
              <a:rPr lang="en-US" sz="1200" kern="1200" dirty="0">
                <a:solidFill>
                  <a:schemeClr val="tx1"/>
                </a:solidFill>
                <a:effectLst/>
                <a:latin typeface="+mn-lt"/>
                <a:ea typeface="+mn-ea"/>
                <a:cs typeface="+mn-cs"/>
              </a:rPr>
              <a:t>Following his family’s customs is important to him</a:t>
            </a:r>
          </a:p>
          <a:p>
            <a:pPr lvl="0"/>
            <a:r>
              <a:rPr lang="en-US" sz="1200" kern="1200" dirty="0">
                <a:solidFill>
                  <a:schemeClr val="tx1"/>
                </a:solidFill>
                <a:effectLst/>
                <a:latin typeface="+mn-lt"/>
                <a:ea typeface="+mn-ea"/>
                <a:cs typeface="+mn-cs"/>
              </a:rPr>
              <a:t>Strongly practices traditional values of his culture. </a:t>
            </a:r>
          </a:p>
          <a:p>
            <a:r>
              <a:rPr lang="en-US" sz="1200" b="1" kern="1200" dirty="0">
                <a:solidFill>
                  <a:schemeClr val="tx1"/>
                </a:solidFill>
                <a:effectLst/>
                <a:latin typeface="+mn-lt"/>
                <a:ea typeface="+mn-ea"/>
                <a:cs typeface="+mn-cs"/>
              </a:rPr>
              <a:t>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Duty (Conformity-Rules)</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Compliance with rules, laws, and formal obligations – self-discipline, obedient, meets obligations</a:t>
            </a:r>
          </a:p>
          <a:p>
            <a:pPr lvl="0"/>
            <a:r>
              <a:rPr lang="en-US" sz="1200" kern="1200" dirty="0">
                <a:solidFill>
                  <a:schemeClr val="tx1"/>
                </a:solidFill>
                <a:effectLst/>
                <a:latin typeface="+mn-lt"/>
                <a:ea typeface="+mn-ea"/>
                <a:cs typeface="+mn-cs"/>
              </a:rPr>
              <a:t>Believes he should always do what people in authority say</a:t>
            </a:r>
          </a:p>
          <a:p>
            <a:pPr lvl="0"/>
            <a:r>
              <a:rPr lang="en-US" sz="1200" kern="1200" dirty="0">
                <a:solidFill>
                  <a:schemeClr val="tx1"/>
                </a:solidFill>
                <a:effectLst/>
                <a:latin typeface="+mn-lt"/>
                <a:ea typeface="+mn-ea"/>
                <a:cs typeface="+mn-cs"/>
              </a:rPr>
              <a:t>Important to him to follow rules even when no one is watching</a:t>
            </a:r>
          </a:p>
          <a:p>
            <a:pPr lvl="0"/>
            <a:r>
              <a:rPr lang="en-US" sz="1200" kern="1200" dirty="0">
                <a:solidFill>
                  <a:schemeClr val="tx1"/>
                </a:solidFill>
                <a:effectLst/>
                <a:latin typeface="+mn-lt"/>
                <a:ea typeface="+mn-ea"/>
                <a:cs typeface="+mn-cs"/>
              </a:rPr>
              <a:t>Obeying all laws is important to him</a:t>
            </a:r>
          </a:p>
          <a:p>
            <a:r>
              <a:rPr lang="en-US" sz="1200" b="1" kern="1200" dirty="0">
                <a:solidFill>
                  <a:schemeClr val="tx1"/>
                </a:solidFill>
                <a:effectLst/>
                <a:latin typeface="+mn-lt"/>
                <a:ea typeface="+mn-ea"/>
                <a:cs typeface="+mn-cs"/>
              </a:rPr>
              <a:t>13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Conformity (Conformity – Interpersonal)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Avoidance of upsetting or harming other people – politeness, honor parents, show respect</a:t>
            </a:r>
          </a:p>
          <a:p>
            <a:pPr lvl="0"/>
            <a:r>
              <a:rPr lang="en-US" sz="1200" kern="1200" dirty="0">
                <a:solidFill>
                  <a:schemeClr val="tx1"/>
                </a:solidFill>
                <a:effectLst/>
                <a:latin typeface="+mn-lt"/>
                <a:ea typeface="+mn-ea"/>
                <a:cs typeface="+mn-cs"/>
              </a:rPr>
              <a:t>Important to him to avoid upsetting other people</a:t>
            </a:r>
          </a:p>
          <a:p>
            <a:pPr lvl="0"/>
            <a:r>
              <a:rPr lang="en-US" sz="1200" kern="1200" dirty="0">
                <a:solidFill>
                  <a:schemeClr val="tx1"/>
                </a:solidFill>
                <a:effectLst/>
                <a:latin typeface="+mn-lt"/>
                <a:ea typeface="+mn-ea"/>
                <a:cs typeface="+mn-cs"/>
              </a:rPr>
              <a:t>Important never to be annoying to anyone</a:t>
            </a:r>
          </a:p>
          <a:p>
            <a:pPr lvl="0"/>
            <a:r>
              <a:rPr lang="en-US" sz="1200" kern="1200" dirty="0">
                <a:solidFill>
                  <a:schemeClr val="tx1"/>
                </a:solidFill>
                <a:effectLst/>
                <a:latin typeface="+mn-lt"/>
                <a:ea typeface="+mn-ea"/>
                <a:cs typeface="+mn-cs"/>
              </a:rPr>
              <a:t>Tries to be tactful and avoid irritating people</a:t>
            </a:r>
          </a:p>
          <a:p>
            <a:r>
              <a:rPr lang="en-US" sz="1200" b="1" kern="1200" dirty="0">
                <a:solidFill>
                  <a:schemeClr val="tx1"/>
                </a:solidFill>
                <a:effectLst/>
                <a:latin typeface="+mn-lt"/>
                <a:ea typeface="+mn-ea"/>
                <a:cs typeface="+mn-cs"/>
              </a:rPr>
              <a:t>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Humility</a:t>
            </a:r>
          </a:p>
          <a:p>
            <a:r>
              <a:rPr lang="en-US" sz="1200" kern="1200" dirty="0">
                <a:solidFill>
                  <a:schemeClr val="tx1"/>
                </a:solidFill>
                <a:effectLst/>
                <a:latin typeface="+mn-lt"/>
                <a:ea typeface="+mn-ea"/>
                <a:cs typeface="+mn-cs"/>
              </a:rPr>
              <a:t>Conservation/ Self-Transcendence</a:t>
            </a:r>
          </a:p>
          <a:p>
            <a:r>
              <a:rPr lang="en-US" sz="1200" kern="1200" dirty="0">
                <a:solidFill>
                  <a:schemeClr val="tx1"/>
                </a:solidFill>
                <a:effectLst/>
                <a:latin typeface="+mn-lt"/>
                <a:ea typeface="+mn-ea"/>
                <a:cs typeface="+mn-cs"/>
              </a:rPr>
              <a:t>Recognizing one’s insignificance in the larger </a:t>
            </a:r>
            <a:r>
              <a:rPr lang="en-US" sz="1200" kern="1200" dirty="0" err="1">
                <a:solidFill>
                  <a:schemeClr val="tx1"/>
                </a:solidFill>
                <a:effectLst/>
                <a:latin typeface="+mn-lt"/>
                <a:ea typeface="+mn-ea"/>
                <a:cs typeface="+mn-cs"/>
              </a:rPr>
              <a:t>shceme</a:t>
            </a:r>
            <a:r>
              <a:rPr lang="en-US" sz="1200" kern="1200" dirty="0">
                <a:solidFill>
                  <a:schemeClr val="tx1"/>
                </a:solidFill>
                <a:effectLst/>
                <a:latin typeface="+mn-lt"/>
                <a:ea typeface="+mn-ea"/>
                <a:cs typeface="+mn-cs"/>
              </a:rPr>
              <a:t> of things – humble, modest, self-effacing, submitting to life’s circumstances</a:t>
            </a:r>
          </a:p>
          <a:p>
            <a:pPr lvl="0"/>
            <a:r>
              <a:rPr lang="en-US" sz="1200" kern="1200" dirty="0">
                <a:solidFill>
                  <a:schemeClr val="tx1"/>
                </a:solidFill>
                <a:effectLst/>
                <a:latin typeface="+mn-lt"/>
                <a:ea typeface="+mn-ea"/>
                <a:cs typeface="+mn-cs"/>
              </a:rPr>
              <a:t>He tries not to draw attention to himself</a:t>
            </a:r>
          </a:p>
          <a:p>
            <a:pPr lvl="0"/>
            <a:r>
              <a:rPr lang="en-US" sz="1200" kern="1200" dirty="0">
                <a:solidFill>
                  <a:schemeClr val="tx1"/>
                </a:solidFill>
                <a:effectLst/>
                <a:latin typeface="+mn-lt"/>
                <a:ea typeface="+mn-ea"/>
                <a:cs typeface="+mn-cs"/>
              </a:rPr>
              <a:t>Important to him to be humble</a:t>
            </a:r>
          </a:p>
          <a:p>
            <a:pPr lvl="0"/>
            <a:r>
              <a:rPr lang="en-US" sz="1200" kern="1200" dirty="0">
                <a:solidFill>
                  <a:schemeClr val="tx1"/>
                </a:solidFill>
                <a:effectLst/>
                <a:latin typeface="+mn-lt"/>
                <a:ea typeface="+mn-ea"/>
                <a:cs typeface="+mn-cs"/>
              </a:rPr>
              <a:t>Important to him to be satisfied with what he has</a:t>
            </a:r>
          </a:p>
          <a:p>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(Security-Personal)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Conservation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in one’s immediate environment – personal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 avoids anything that might endanger his safety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 personal security is extremely important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Important to him to live in secure surroundings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Security (Security-societal)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Safety and stability in the wider society – national security, nation safe from enemies, social order</a:t>
            </a:r>
          </a:p>
          <a:p>
            <a:pPr lvl="0"/>
            <a:r>
              <a:rPr lang="en-US" sz="1200" kern="1200" dirty="0">
                <a:solidFill>
                  <a:schemeClr val="tx1"/>
                </a:solidFill>
                <a:effectLst/>
                <a:latin typeface="+mn-lt"/>
                <a:ea typeface="+mn-ea"/>
                <a:cs typeface="+mn-cs"/>
              </a:rPr>
              <a:t>Important to him that his country protects itself against threats</a:t>
            </a:r>
          </a:p>
          <a:p>
            <a:pPr lvl="0"/>
            <a:r>
              <a:rPr lang="en-US" sz="1200" kern="1200" dirty="0">
                <a:solidFill>
                  <a:schemeClr val="tx1"/>
                </a:solidFill>
                <a:effectLst/>
                <a:latin typeface="+mn-lt"/>
                <a:ea typeface="+mn-ea"/>
                <a:cs typeface="+mn-cs"/>
              </a:rPr>
              <a:t>He wants the state to be strong to defend its citizens</a:t>
            </a:r>
          </a:p>
          <a:p>
            <a:r>
              <a:rPr lang="en-US" sz="1200" b="1" kern="12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Maintaining and preserving cultural, family, or religious traditions – respect tradition, preserve customs, hold religious faith</a:t>
            </a:r>
          </a:p>
          <a:p>
            <a:pPr lvl="0"/>
            <a:r>
              <a:rPr lang="en-US" sz="1200" kern="1200" dirty="0">
                <a:solidFill>
                  <a:schemeClr val="tx1"/>
                </a:solidFill>
                <a:effectLst/>
                <a:latin typeface="+mn-lt"/>
                <a:ea typeface="+mn-ea"/>
                <a:cs typeface="+mn-cs"/>
              </a:rPr>
              <a:t>Important to him to maintain traditional values/beliefs</a:t>
            </a:r>
          </a:p>
          <a:p>
            <a:pPr lvl="0"/>
            <a:r>
              <a:rPr lang="en-US" sz="1200" kern="1200" dirty="0">
                <a:solidFill>
                  <a:schemeClr val="tx1"/>
                </a:solidFill>
                <a:effectLst/>
                <a:latin typeface="+mn-lt"/>
                <a:ea typeface="+mn-ea"/>
                <a:cs typeface="+mn-cs"/>
              </a:rPr>
              <a:t>Following his family’s customs is important to him</a:t>
            </a:r>
          </a:p>
          <a:p>
            <a:pPr lvl="0"/>
            <a:r>
              <a:rPr lang="en-US" sz="1200" kern="1200" dirty="0">
                <a:solidFill>
                  <a:schemeClr val="tx1"/>
                </a:solidFill>
                <a:effectLst/>
                <a:latin typeface="+mn-lt"/>
                <a:ea typeface="+mn-ea"/>
                <a:cs typeface="+mn-cs"/>
              </a:rPr>
              <a:t>Strongly practices traditional values of his culture. </a:t>
            </a:r>
          </a:p>
          <a:p>
            <a:r>
              <a:rPr lang="en-US" sz="1200" b="1" kern="1200" dirty="0">
                <a:solidFill>
                  <a:schemeClr val="tx1"/>
                </a:solidFill>
                <a:effectLst/>
                <a:latin typeface="+mn-lt"/>
                <a:ea typeface="+mn-ea"/>
                <a:cs typeface="+mn-cs"/>
              </a:rPr>
              <a:t>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Duty (Conformity-Rules)</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Compliance with rules, laws, and formal obligations – self-discipline, obedient, meets obligations</a:t>
            </a:r>
          </a:p>
          <a:p>
            <a:pPr lvl="0"/>
            <a:r>
              <a:rPr lang="en-US" sz="1200" kern="1200" dirty="0">
                <a:solidFill>
                  <a:schemeClr val="tx1"/>
                </a:solidFill>
                <a:effectLst/>
                <a:latin typeface="+mn-lt"/>
                <a:ea typeface="+mn-ea"/>
                <a:cs typeface="+mn-cs"/>
              </a:rPr>
              <a:t>Believes he should always do what people in authority say</a:t>
            </a:r>
          </a:p>
          <a:p>
            <a:pPr lvl="0"/>
            <a:r>
              <a:rPr lang="en-US" sz="1200" kern="1200" dirty="0">
                <a:solidFill>
                  <a:schemeClr val="tx1"/>
                </a:solidFill>
                <a:effectLst/>
                <a:latin typeface="+mn-lt"/>
                <a:ea typeface="+mn-ea"/>
                <a:cs typeface="+mn-cs"/>
              </a:rPr>
              <a:t>Important to him to follow rules even when no one is watching</a:t>
            </a:r>
          </a:p>
          <a:p>
            <a:pPr lvl="0"/>
            <a:r>
              <a:rPr lang="en-US" sz="1200" kern="1200" dirty="0">
                <a:solidFill>
                  <a:schemeClr val="tx1"/>
                </a:solidFill>
                <a:effectLst/>
                <a:latin typeface="+mn-lt"/>
                <a:ea typeface="+mn-ea"/>
                <a:cs typeface="+mn-cs"/>
              </a:rPr>
              <a:t>Obeying all laws is important to him</a:t>
            </a:r>
          </a:p>
          <a:p>
            <a:r>
              <a:rPr lang="en-US" sz="1200" b="1" kern="1200" dirty="0">
                <a:solidFill>
                  <a:schemeClr val="tx1"/>
                </a:solidFill>
                <a:effectLst/>
                <a:latin typeface="+mn-lt"/>
                <a:ea typeface="+mn-ea"/>
                <a:cs typeface="+mn-cs"/>
              </a:rPr>
              <a:t>13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Conformity (Conformity – Interpersonal)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Avoidance of upsetting or harming other people – politeness, honor parents, show respect</a:t>
            </a:r>
          </a:p>
          <a:p>
            <a:pPr lvl="0"/>
            <a:r>
              <a:rPr lang="en-US" sz="1200" kern="1200" dirty="0">
                <a:solidFill>
                  <a:schemeClr val="tx1"/>
                </a:solidFill>
                <a:effectLst/>
                <a:latin typeface="+mn-lt"/>
                <a:ea typeface="+mn-ea"/>
                <a:cs typeface="+mn-cs"/>
              </a:rPr>
              <a:t>Important to him to avoid upsetting other people</a:t>
            </a:r>
          </a:p>
          <a:p>
            <a:pPr lvl="0"/>
            <a:r>
              <a:rPr lang="en-US" sz="1200" kern="1200" dirty="0">
                <a:solidFill>
                  <a:schemeClr val="tx1"/>
                </a:solidFill>
                <a:effectLst/>
                <a:latin typeface="+mn-lt"/>
                <a:ea typeface="+mn-ea"/>
                <a:cs typeface="+mn-cs"/>
              </a:rPr>
              <a:t>Important never to be annoying to anyone</a:t>
            </a:r>
          </a:p>
          <a:p>
            <a:pPr lvl="0"/>
            <a:r>
              <a:rPr lang="en-US" sz="1200" kern="1200" dirty="0">
                <a:solidFill>
                  <a:schemeClr val="tx1"/>
                </a:solidFill>
                <a:effectLst/>
                <a:latin typeface="+mn-lt"/>
                <a:ea typeface="+mn-ea"/>
                <a:cs typeface="+mn-cs"/>
              </a:rPr>
              <a:t>Tries to be tactful and avoid irritating people</a:t>
            </a:r>
          </a:p>
          <a:p>
            <a:r>
              <a:rPr lang="en-US" sz="1200" b="1" kern="1200" dirty="0">
                <a:solidFill>
                  <a:schemeClr val="tx1"/>
                </a:solidFill>
                <a:effectLst/>
                <a:latin typeface="+mn-lt"/>
                <a:ea typeface="+mn-ea"/>
                <a:cs typeface="+mn-cs"/>
              </a:rPr>
              <a:t>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Humility</a:t>
            </a:r>
          </a:p>
          <a:p>
            <a:r>
              <a:rPr lang="en-US" sz="1200" kern="1200" dirty="0">
                <a:solidFill>
                  <a:schemeClr val="tx1"/>
                </a:solidFill>
                <a:effectLst/>
                <a:latin typeface="+mn-lt"/>
                <a:ea typeface="+mn-ea"/>
                <a:cs typeface="+mn-cs"/>
              </a:rPr>
              <a:t>Conservation/ Self-Transcendence</a:t>
            </a:r>
          </a:p>
          <a:p>
            <a:r>
              <a:rPr lang="en-US" sz="1200" kern="1200" dirty="0">
                <a:solidFill>
                  <a:schemeClr val="tx1"/>
                </a:solidFill>
                <a:effectLst/>
                <a:latin typeface="+mn-lt"/>
                <a:ea typeface="+mn-ea"/>
                <a:cs typeface="+mn-cs"/>
              </a:rPr>
              <a:t>Recognizing one’s insignificance in the larger </a:t>
            </a:r>
            <a:r>
              <a:rPr lang="en-US" sz="1200" kern="1200" dirty="0" err="1">
                <a:solidFill>
                  <a:schemeClr val="tx1"/>
                </a:solidFill>
                <a:effectLst/>
                <a:latin typeface="+mn-lt"/>
                <a:ea typeface="+mn-ea"/>
                <a:cs typeface="+mn-cs"/>
              </a:rPr>
              <a:t>shceme</a:t>
            </a:r>
            <a:r>
              <a:rPr lang="en-US" sz="1200" kern="1200" dirty="0">
                <a:solidFill>
                  <a:schemeClr val="tx1"/>
                </a:solidFill>
                <a:effectLst/>
                <a:latin typeface="+mn-lt"/>
                <a:ea typeface="+mn-ea"/>
                <a:cs typeface="+mn-cs"/>
              </a:rPr>
              <a:t> of things – humble, modest, self-effacing, submitting to life’s circumstances</a:t>
            </a:r>
          </a:p>
          <a:p>
            <a:pPr lvl="0"/>
            <a:r>
              <a:rPr lang="en-US" sz="1200" kern="1200" dirty="0">
                <a:solidFill>
                  <a:schemeClr val="tx1"/>
                </a:solidFill>
                <a:effectLst/>
                <a:latin typeface="+mn-lt"/>
                <a:ea typeface="+mn-ea"/>
                <a:cs typeface="+mn-cs"/>
              </a:rPr>
              <a:t>He tries not to draw attention to himself</a:t>
            </a:r>
          </a:p>
          <a:p>
            <a:pPr lvl="0"/>
            <a:r>
              <a:rPr lang="en-US" sz="1200" kern="1200" dirty="0">
                <a:solidFill>
                  <a:schemeClr val="tx1"/>
                </a:solidFill>
                <a:effectLst/>
                <a:latin typeface="+mn-lt"/>
                <a:ea typeface="+mn-ea"/>
                <a:cs typeface="+mn-cs"/>
              </a:rPr>
              <a:t>Important to him to be humble</a:t>
            </a:r>
          </a:p>
          <a:p>
            <a:pPr lvl="0"/>
            <a:r>
              <a:rPr lang="en-US" sz="1200" kern="1200" dirty="0">
                <a:solidFill>
                  <a:schemeClr val="tx1"/>
                </a:solidFill>
                <a:effectLst/>
                <a:latin typeface="+mn-lt"/>
                <a:ea typeface="+mn-ea"/>
                <a:cs typeface="+mn-cs"/>
              </a:rPr>
              <a:t>Important to him to be satisfied with what he has</a:t>
            </a:r>
          </a:p>
          <a:p>
            <a:endParaRPr lang="en-US" dirty="0"/>
          </a:p>
        </p:txBody>
      </p:sp>
      <p:sp>
        <p:nvSpPr>
          <p:cNvPr id="4" name="Slide Number Placeholder 3"/>
          <p:cNvSpPr>
            <a:spLocks noGrp="1"/>
          </p:cNvSpPr>
          <p:nvPr>
            <p:ph type="sldNum" sz="quarter" idx="5"/>
          </p:nvPr>
        </p:nvSpPr>
        <p:spPr/>
        <p:txBody>
          <a:bodyPr/>
          <a:lstStyle/>
          <a:p>
            <a:fld id="{BF686CCE-1718-EC40-8B43-A8B1E06F9FA4}" type="slidenum">
              <a:rPr lang="en-US" smtClean="0"/>
              <a:t>6</a:t>
            </a:fld>
            <a:endParaRPr lang="en-US"/>
          </a:p>
        </p:txBody>
      </p:sp>
    </p:spTree>
    <p:extLst>
      <p:ext uri="{BB962C8B-B14F-4D97-AF65-F5344CB8AC3E}">
        <p14:creationId xmlns:p14="http://schemas.microsoft.com/office/powerpoint/2010/main" val="361975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(Security-Personal)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Conservation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in one’s immediate environment – personal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 avoids anything that might endanger his safety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 personal security is extremely important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Important to him to live in secure surroundings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Security (Security-societal)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Safety and stability in the wider society – national security, nation safe from enemies, social order</a:t>
            </a:r>
          </a:p>
          <a:p>
            <a:pPr lvl="0"/>
            <a:r>
              <a:rPr lang="en-US" sz="1200" kern="1200" dirty="0">
                <a:solidFill>
                  <a:schemeClr val="tx1"/>
                </a:solidFill>
                <a:effectLst/>
                <a:latin typeface="+mn-lt"/>
                <a:ea typeface="+mn-ea"/>
                <a:cs typeface="+mn-cs"/>
              </a:rPr>
              <a:t>Important to him that his country protects itself against threats</a:t>
            </a:r>
          </a:p>
          <a:p>
            <a:pPr lvl="0"/>
            <a:r>
              <a:rPr lang="en-US" sz="1200" kern="1200" dirty="0">
                <a:solidFill>
                  <a:schemeClr val="tx1"/>
                </a:solidFill>
                <a:effectLst/>
                <a:latin typeface="+mn-lt"/>
                <a:ea typeface="+mn-ea"/>
                <a:cs typeface="+mn-cs"/>
              </a:rPr>
              <a:t>He wants the state to be strong to defend its citizens</a:t>
            </a:r>
          </a:p>
          <a:p>
            <a:r>
              <a:rPr lang="en-US" sz="1200" b="1" kern="12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Maintaining and preserving cultural, family, or religious traditions – respect tradition, preserve customs, hold religious faith</a:t>
            </a:r>
          </a:p>
          <a:p>
            <a:pPr lvl="0"/>
            <a:r>
              <a:rPr lang="en-US" sz="1200" kern="1200" dirty="0">
                <a:solidFill>
                  <a:schemeClr val="tx1"/>
                </a:solidFill>
                <a:effectLst/>
                <a:latin typeface="+mn-lt"/>
                <a:ea typeface="+mn-ea"/>
                <a:cs typeface="+mn-cs"/>
              </a:rPr>
              <a:t>Important to him to maintain traditional values/beliefs</a:t>
            </a:r>
          </a:p>
          <a:p>
            <a:pPr lvl="0"/>
            <a:r>
              <a:rPr lang="en-US" sz="1200" kern="1200" dirty="0">
                <a:solidFill>
                  <a:schemeClr val="tx1"/>
                </a:solidFill>
                <a:effectLst/>
                <a:latin typeface="+mn-lt"/>
                <a:ea typeface="+mn-ea"/>
                <a:cs typeface="+mn-cs"/>
              </a:rPr>
              <a:t>Following his family’s customs is important to him</a:t>
            </a:r>
          </a:p>
          <a:p>
            <a:pPr lvl="0"/>
            <a:r>
              <a:rPr lang="en-US" sz="1200" kern="1200" dirty="0">
                <a:solidFill>
                  <a:schemeClr val="tx1"/>
                </a:solidFill>
                <a:effectLst/>
                <a:latin typeface="+mn-lt"/>
                <a:ea typeface="+mn-ea"/>
                <a:cs typeface="+mn-cs"/>
              </a:rPr>
              <a:t>Strongly practices traditional values of his culture. </a:t>
            </a:r>
          </a:p>
          <a:p>
            <a:r>
              <a:rPr lang="en-US" sz="1200" b="1" kern="1200" dirty="0">
                <a:solidFill>
                  <a:schemeClr val="tx1"/>
                </a:solidFill>
                <a:effectLst/>
                <a:latin typeface="+mn-lt"/>
                <a:ea typeface="+mn-ea"/>
                <a:cs typeface="+mn-cs"/>
              </a:rPr>
              <a:t>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Duty (Conformity-Rules)</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Compliance with rules, laws, and formal obligations – self-discipline, obedient, meets obligations</a:t>
            </a:r>
          </a:p>
          <a:p>
            <a:pPr lvl="0"/>
            <a:r>
              <a:rPr lang="en-US" sz="1200" kern="1200" dirty="0">
                <a:solidFill>
                  <a:schemeClr val="tx1"/>
                </a:solidFill>
                <a:effectLst/>
                <a:latin typeface="+mn-lt"/>
                <a:ea typeface="+mn-ea"/>
                <a:cs typeface="+mn-cs"/>
              </a:rPr>
              <a:t>Believes he should always do what people in authority say</a:t>
            </a:r>
          </a:p>
          <a:p>
            <a:pPr lvl="0"/>
            <a:r>
              <a:rPr lang="en-US" sz="1200" kern="1200" dirty="0">
                <a:solidFill>
                  <a:schemeClr val="tx1"/>
                </a:solidFill>
                <a:effectLst/>
                <a:latin typeface="+mn-lt"/>
                <a:ea typeface="+mn-ea"/>
                <a:cs typeface="+mn-cs"/>
              </a:rPr>
              <a:t>Important to him to follow rules even when no one is watching</a:t>
            </a:r>
          </a:p>
          <a:p>
            <a:pPr lvl="0"/>
            <a:r>
              <a:rPr lang="en-US" sz="1200" kern="1200" dirty="0">
                <a:solidFill>
                  <a:schemeClr val="tx1"/>
                </a:solidFill>
                <a:effectLst/>
                <a:latin typeface="+mn-lt"/>
                <a:ea typeface="+mn-ea"/>
                <a:cs typeface="+mn-cs"/>
              </a:rPr>
              <a:t>Obeying all laws is important to him</a:t>
            </a:r>
          </a:p>
          <a:p>
            <a:r>
              <a:rPr lang="en-US" sz="1200" b="1" kern="1200" dirty="0">
                <a:solidFill>
                  <a:schemeClr val="tx1"/>
                </a:solidFill>
                <a:effectLst/>
                <a:latin typeface="+mn-lt"/>
                <a:ea typeface="+mn-ea"/>
                <a:cs typeface="+mn-cs"/>
              </a:rPr>
              <a:t>13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Conformity (Conformity – Interpersonal)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Avoidance of upsetting or harming other people – politeness, honor parents, show respect</a:t>
            </a:r>
          </a:p>
          <a:p>
            <a:pPr lvl="0"/>
            <a:r>
              <a:rPr lang="en-US" sz="1200" kern="1200" dirty="0">
                <a:solidFill>
                  <a:schemeClr val="tx1"/>
                </a:solidFill>
                <a:effectLst/>
                <a:latin typeface="+mn-lt"/>
                <a:ea typeface="+mn-ea"/>
                <a:cs typeface="+mn-cs"/>
              </a:rPr>
              <a:t>Important to him to avoid upsetting other people</a:t>
            </a:r>
          </a:p>
          <a:p>
            <a:pPr lvl="0"/>
            <a:r>
              <a:rPr lang="en-US" sz="1200" kern="1200" dirty="0">
                <a:solidFill>
                  <a:schemeClr val="tx1"/>
                </a:solidFill>
                <a:effectLst/>
                <a:latin typeface="+mn-lt"/>
                <a:ea typeface="+mn-ea"/>
                <a:cs typeface="+mn-cs"/>
              </a:rPr>
              <a:t>Important never to be annoying to anyone</a:t>
            </a:r>
          </a:p>
          <a:p>
            <a:pPr lvl="0"/>
            <a:r>
              <a:rPr lang="en-US" sz="1200" kern="1200" dirty="0">
                <a:solidFill>
                  <a:schemeClr val="tx1"/>
                </a:solidFill>
                <a:effectLst/>
                <a:latin typeface="+mn-lt"/>
                <a:ea typeface="+mn-ea"/>
                <a:cs typeface="+mn-cs"/>
              </a:rPr>
              <a:t>Tries to be tactful and avoid irritating people</a:t>
            </a:r>
          </a:p>
          <a:p>
            <a:r>
              <a:rPr lang="en-US" sz="1200" b="1" kern="1200" dirty="0">
                <a:solidFill>
                  <a:schemeClr val="tx1"/>
                </a:solidFill>
                <a:effectLst/>
                <a:latin typeface="+mn-lt"/>
                <a:ea typeface="+mn-ea"/>
                <a:cs typeface="+mn-cs"/>
              </a:rPr>
              <a:t>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Humility</a:t>
            </a:r>
          </a:p>
          <a:p>
            <a:r>
              <a:rPr lang="en-US" sz="1200" kern="1200" dirty="0">
                <a:solidFill>
                  <a:schemeClr val="tx1"/>
                </a:solidFill>
                <a:effectLst/>
                <a:latin typeface="+mn-lt"/>
                <a:ea typeface="+mn-ea"/>
                <a:cs typeface="+mn-cs"/>
              </a:rPr>
              <a:t>Conservation/ Self-Transcendence</a:t>
            </a:r>
          </a:p>
          <a:p>
            <a:r>
              <a:rPr lang="en-US" sz="1200" kern="1200" dirty="0">
                <a:solidFill>
                  <a:schemeClr val="tx1"/>
                </a:solidFill>
                <a:effectLst/>
                <a:latin typeface="+mn-lt"/>
                <a:ea typeface="+mn-ea"/>
                <a:cs typeface="+mn-cs"/>
              </a:rPr>
              <a:t>Recognizing one’s insignificance in the larger </a:t>
            </a:r>
            <a:r>
              <a:rPr lang="en-US" sz="1200" kern="1200" dirty="0" err="1">
                <a:solidFill>
                  <a:schemeClr val="tx1"/>
                </a:solidFill>
                <a:effectLst/>
                <a:latin typeface="+mn-lt"/>
                <a:ea typeface="+mn-ea"/>
                <a:cs typeface="+mn-cs"/>
              </a:rPr>
              <a:t>shceme</a:t>
            </a:r>
            <a:r>
              <a:rPr lang="en-US" sz="1200" kern="1200" dirty="0">
                <a:solidFill>
                  <a:schemeClr val="tx1"/>
                </a:solidFill>
                <a:effectLst/>
                <a:latin typeface="+mn-lt"/>
                <a:ea typeface="+mn-ea"/>
                <a:cs typeface="+mn-cs"/>
              </a:rPr>
              <a:t> of things – humble, modest, self-effacing, submitting to life’s circumstances</a:t>
            </a:r>
          </a:p>
          <a:p>
            <a:pPr lvl="0"/>
            <a:r>
              <a:rPr lang="en-US" sz="1200" kern="1200" dirty="0">
                <a:solidFill>
                  <a:schemeClr val="tx1"/>
                </a:solidFill>
                <a:effectLst/>
                <a:latin typeface="+mn-lt"/>
                <a:ea typeface="+mn-ea"/>
                <a:cs typeface="+mn-cs"/>
              </a:rPr>
              <a:t>He tries not to draw attention to himself</a:t>
            </a:r>
          </a:p>
          <a:p>
            <a:pPr lvl="0"/>
            <a:r>
              <a:rPr lang="en-US" sz="1200" kern="1200" dirty="0">
                <a:solidFill>
                  <a:schemeClr val="tx1"/>
                </a:solidFill>
                <a:effectLst/>
                <a:latin typeface="+mn-lt"/>
                <a:ea typeface="+mn-ea"/>
                <a:cs typeface="+mn-cs"/>
              </a:rPr>
              <a:t>Important to him to be humble</a:t>
            </a:r>
          </a:p>
          <a:p>
            <a:pPr lvl="0"/>
            <a:r>
              <a:rPr lang="en-US" sz="1200" kern="1200" dirty="0">
                <a:solidFill>
                  <a:schemeClr val="tx1"/>
                </a:solidFill>
                <a:effectLst/>
                <a:latin typeface="+mn-lt"/>
                <a:ea typeface="+mn-ea"/>
                <a:cs typeface="+mn-cs"/>
              </a:rPr>
              <a:t>Important to him to be satisfied with what he has</a:t>
            </a:r>
          </a:p>
          <a:p>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(Security-Personal)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Conservation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in one’s immediate environment – personal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 avoids anything that might endanger his safety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 personal security is extremely important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Important to him to live in secure surroundings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Security (Security-societal)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Safety and stability in the wider society – national security, nation safe from enemies, social order</a:t>
            </a:r>
          </a:p>
          <a:p>
            <a:pPr lvl="0"/>
            <a:r>
              <a:rPr lang="en-US" sz="1200" kern="1200" dirty="0">
                <a:solidFill>
                  <a:schemeClr val="tx1"/>
                </a:solidFill>
                <a:effectLst/>
                <a:latin typeface="+mn-lt"/>
                <a:ea typeface="+mn-ea"/>
                <a:cs typeface="+mn-cs"/>
              </a:rPr>
              <a:t>Important to him that his country protects itself against threats</a:t>
            </a:r>
          </a:p>
          <a:p>
            <a:pPr lvl="0"/>
            <a:r>
              <a:rPr lang="en-US" sz="1200" kern="1200" dirty="0">
                <a:solidFill>
                  <a:schemeClr val="tx1"/>
                </a:solidFill>
                <a:effectLst/>
                <a:latin typeface="+mn-lt"/>
                <a:ea typeface="+mn-ea"/>
                <a:cs typeface="+mn-cs"/>
              </a:rPr>
              <a:t>He wants the state to be strong to defend its citizens</a:t>
            </a:r>
          </a:p>
          <a:p>
            <a:r>
              <a:rPr lang="en-US" sz="1200" b="1" kern="12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Maintaining and preserving cultural, family, or religious traditions – respect tradition, preserve customs, hold religious faith</a:t>
            </a:r>
          </a:p>
          <a:p>
            <a:pPr lvl="0"/>
            <a:r>
              <a:rPr lang="en-US" sz="1200" kern="1200" dirty="0">
                <a:solidFill>
                  <a:schemeClr val="tx1"/>
                </a:solidFill>
                <a:effectLst/>
                <a:latin typeface="+mn-lt"/>
                <a:ea typeface="+mn-ea"/>
                <a:cs typeface="+mn-cs"/>
              </a:rPr>
              <a:t>Important to him to maintain traditional values/beliefs</a:t>
            </a:r>
          </a:p>
          <a:p>
            <a:pPr lvl="0"/>
            <a:r>
              <a:rPr lang="en-US" sz="1200" kern="1200" dirty="0">
                <a:solidFill>
                  <a:schemeClr val="tx1"/>
                </a:solidFill>
                <a:effectLst/>
                <a:latin typeface="+mn-lt"/>
                <a:ea typeface="+mn-ea"/>
                <a:cs typeface="+mn-cs"/>
              </a:rPr>
              <a:t>Following his family’s customs is important to him</a:t>
            </a:r>
          </a:p>
          <a:p>
            <a:pPr lvl="0"/>
            <a:r>
              <a:rPr lang="en-US" sz="1200" kern="1200" dirty="0">
                <a:solidFill>
                  <a:schemeClr val="tx1"/>
                </a:solidFill>
                <a:effectLst/>
                <a:latin typeface="+mn-lt"/>
                <a:ea typeface="+mn-ea"/>
                <a:cs typeface="+mn-cs"/>
              </a:rPr>
              <a:t>Strongly practices traditional values of his culture. </a:t>
            </a:r>
          </a:p>
          <a:p>
            <a:r>
              <a:rPr lang="en-US" sz="1200" b="1" kern="1200" dirty="0">
                <a:solidFill>
                  <a:schemeClr val="tx1"/>
                </a:solidFill>
                <a:effectLst/>
                <a:latin typeface="+mn-lt"/>
                <a:ea typeface="+mn-ea"/>
                <a:cs typeface="+mn-cs"/>
              </a:rPr>
              <a:t>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Duty (Conformity-Rules)</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Compliance with rules, laws, and formal obligations – self-discipline, obedient, meets obligations</a:t>
            </a:r>
          </a:p>
          <a:p>
            <a:pPr lvl="0"/>
            <a:r>
              <a:rPr lang="en-US" sz="1200" kern="1200" dirty="0">
                <a:solidFill>
                  <a:schemeClr val="tx1"/>
                </a:solidFill>
                <a:effectLst/>
                <a:latin typeface="+mn-lt"/>
                <a:ea typeface="+mn-ea"/>
                <a:cs typeface="+mn-cs"/>
              </a:rPr>
              <a:t>Believes he should always do what people in authority say</a:t>
            </a:r>
          </a:p>
          <a:p>
            <a:pPr lvl="0"/>
            <a:r>
              <a:rPr lang="en-US" sz="1200" kern="1200" dirty="0">
                <a:solidFill>
                  <a:schemeClr val="tx1"/>
                </a:solidFill>
                <a:effectLst/>
                <a:latin typeface="+mn-lt"/>
                <a:ea typeface="+mn-ea"/>
                <a:cs typeface="+mn-cs"/>
              </a:rPr>
              <a:t>Important to him to follow rules even when no one is watching</a:t>
            </a:r>
          </a:p>
          <a:p>
            <a:pPr lvl="0"/>
            <a:r>
              <a:rPr lang="en-US" sz="1200" kern="1200" dirty="0">
                <a:solidFill>
                  <a:schemeClr val="tx1"/>
                </a:solidFill>
                <a:effectLst/>
                <a:latin typeface="+mn-lt"/>
                <a:ea typeface="+mn-ea"/>
                <a:cs typeface="+mn-cs"/>
              </a:rPr>
              <a:t>Obeying all laws is important to him</a:t>
            </a:r>
          </a:p>
          <a:p>
            <a:r>
              <a:rPr lang="en-US" sz="1200" b="1" kern="1200" dirty="0">
                <a:solidFill>
                  <a:schemeClr val="tx1"/>
                </a:solidFill>
                <a:effectLst/>
                <a:latin typeface="+mn-lt"/>
                <a:ea typeface="+mn-ea"/>
                <a:cs typeface="+mn-cs"/>
              </a:rPr>
              <a:t>13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Conformity (Conformity – Interpersonal)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Avoidance of upsetting or harming other people – politeness, honor parents, show respect</a:t>
            </a:r>
          </a:p>
          <a:p>
            <a:pPr lvl="0"/>
            <a:r>
              <a:rPr lang="en-US" sz="1200" kern="1200" dirty="0">
                <a:solidFill>
                  <a:schemeClr val="tx1"/>
                </a:solidFill>
                <a:effectLst/>
                <a:latin typeface="+mn-lt"/>
                <a:ea typeface="+mn-ea"/>
                <a:cs typeface="+mn-cs"/>
              </a:rPr>
              <a:t>Important to him to avoid upsetting other people</a:t>
            </a:r>
          </a:p>
          <a:p>
            <a:pPr lvl="0"/>
            <a:r>
              <a:rPr lang="en-US" sz="1200" kern="1200" dirty="0">
                <a:solidFill>
                  <a:schemeClr val="tx1"/>
                </a:solidFill>
                <a:effectLst/>
                <a:latin typeface="+mn-lt"/>
                <a:ea typeface="+mn-ea"/>
                <a:cs typeface="+mn-cs"/>
              </a:rPr>
              <a:t>Important never to be annoying to anyone</a:t>
            </a:r>
          </a:p>
          <a:p>
            <a:pPr lvl="0"/>
            <a:r>
              <a:rPr lang="en-US" sz="1200" kern="1200" dirty="0">
                <a:solidFill>
                  <a:schemeClr val="tx1"/>
                </a:solidFill>
                <a:effectLst/>
                <a:latin typeface="+mn-lt"/>
                <a:ea typeface="+mn-ea"/>
                <a:cs typeface="+mn-cs"/>
              </a:rPr>
              <a:t>Tries to be tactful and avoid irritating people</a:t>
            </a:r>
          </a:p>
          <a:p>
            <a:r>
              <a:rPr lang="en-US" sz="1200" b="1" kern="1200" dirty="0">
                <a:solidFill>
                  <a:schemeClr val="tx1"/>
                </a:solidFill>
                <a:effectLst/>
                <a:latin typeface="+mn-lt"/>
                <a:ea typeface="+mn-ea"/>
                <a:cs typeface="+mn-cs"/>
              </a:rPr>
              <a:t>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Humility</a:t>
            </a:r>
          </a:p>
          <a:p>
            <a:r>
              <a:rPr lang="en-US" sz="1200" kern="1200" dirty="0">
                <a:solidFill>
                  <a:schemeClr val="tx1"/>
                </a:solidFill>
                <a:effectLst/>
                <a:latin typeface="+mn-lt"/>
                <a:ea typeface="+mn-ea"/>
                <a:cs typeface="+mn-cs"/>
              </a:rPr>
              <a:t>Conservation/ Self-Transcendence</a:t>
            </a:r>
          </a:p>
          <a:p>
            <a:r>
              <a:rPr lang="en-US" sz="1200" kern="1200" dirty="0">
                <a:solidFill>
                  <a:schemeClr val="tx1"/>
                </a:solidFill>
                <a:effectLst/>
                <a:latin typeface="+mn-lt"/>
                <a:ea typeface="+mn-ea"/>
                <a:cs typeface="+mn-cs"/>
              </a:rPr>
              <a:t>Recognizing one’s insignificance in the larger </a:t>
            </a:r>
            <a:r>
              <a:rPr lang="en-US" sz="1200" kern="1200" dirty="0" err="1">
                <a:solidFill>
                  <a:schemeClr val="tx1"/>
                </a:solidFill>
                <a:effectLst/>
                <a:latin typeface="+mn-lt"/>
                <a:ea typeface="+mn-ea"/>
                <a:cs typeface="+mn-cs"/>
              </a:rPr>
              <a:t>shceme</a:t>
            </a:r>
            <a:r>
              <a:rPr lang="en-US" sz="1200" kern="1200" dirty="0">
                <a:solidFill>
                  <a:schemeClr val="tx1"/>
                </a:solidFill>
                <a:effectLst/>
                <a:latin typeface="+mn-lt"/>
                <a:ea typeface="+mn-ea"/>
                <a:cs typeface="+mn-cs"/>
              </a:rPr>
              <a:t> of things – humble, modest, self-effacing, submitting to life’s circumstances</a:t>
            </a:r>
          </a:p>
          <a:p>
            <a:pPr lvl="0"/>
            <a:r>
              <a:rPr lang="en-US" sz="1200" kern="1200" dirty="0">
                <a:solidFill>
                  <a:schemeClr val="tx1"/>
                </a:solidFill>
                <a:effectLst/>
                <a:latin typeface="+mn-lt"/>
                <a:ea typeface="+mn-ea"/>
                <a:cs typeface="+mn-cs"/>
              </a:rPr>
              <a:t>He tries not to draw attention to himself</a:t>
            </a:r>
          </a:p>
          <a:p>
            <a:pPr lvl="0"/>
            <a:r>
              <a:rPr lang="en-US" sz="1200" kern="1200" dirty="0">
                <a:solidFill>
                  <a:schemeClr val="tx1"/>
                </a:solidFill>
                <a:effectLst/>
                <a:latin typeface="+mn-lt"/>
                <a:ea typeface="+mn-ea"/>
                <a:cs typeface="+mn-cs"/>
              </a:rPr>
              <a:t>Important to him to be humble</a:t>
            </a:r>
          </a:p>
          <a:p>
            <a:pPr lvl="0"/>
            <a:r>
              <a:rPr lang="en-US" sz="1200" kern="1200" dirty="0">
                <a:solidFill>
                  <a:schemeClr val="tx1"/>
                </a:solidFill>
                <a:effectLst/>
                <a:latin typeface="+mn-lt"/>
                <a:ea typeface="+mn-ea"/>
                <a:cs typeface="+mn-cs"/>
              </a:rPr>
              <a:t>Important to him to be satisfied with what he has</a:t>
            </a:r>
          </a:p>
          <a:p>
            <a:r>
              <a:rPr lang="en-US" sz="1200" b="1" kern="1200" dirty="0">
                <a:solidFill>
                  <a:schemeClr val="tx1"/>
                </a:solidFill>
                <a:effectLst/>
                <a:latin typeface="+mn-lt"/>
                <a:ea typeface="+mn-ea"/>
                <a:cs typeface="+mn-cs"/>
              </a:rPr>
              <a:t>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(Security-Personal)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Conservation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in one’s immediate environment – personal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 avoids anything that might endanger his safety</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 personal security is extremely important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Important to him to live in secure surroundings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Security (Security-societal)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Safety and stability in the wider society – national security, nation safe from enemies, social order</a:t>
            </a:r>
          </a:p>
          <a:p>
            <a:pPr lvl="0"/>
            <a:r>
              <a:rPr lang="en-US" sz="1200" kern="1200" dirty="0">
                <a:solidFill>
                  <a:schemeClr val="tx1"/>
                </a:solidFill>
                <a:effectLst/>
                <a:latin typeface="+mn-lt"/>
                <a:ea typeface="+mn-ea"/>
                <a:cs typeface="+mn-cs"/>
              </a:rPr>
              <a:t>Important to him that his country protects itself against threats</a:t>
            </a:r>
          </a:p>
          <a:p>
            <a:pPr lvl="0"/>
            <a:r>
              <a:rPr lang="en-US" sz="1200" kern="1200" dirty="0">
                <a:solidFill>
                  <a:schemeClr val="tx1"/>
                </a:solidFill>
                <a:effectLst/>
                <a:latin typeface="+mn-lt"/>
                <a:ea typeface="+mn-ea"/>
                <a:cs typeface="+mn-cs"/>
              </a:rPr>
              <a:t>He wants the state to be strong to defend its citizens</a:t>
            </a:r>
          </a:p>
          <a:p>
            <a:r>
              <a:rPr lang="en-US" sz="1200" b="1" kern="12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Maintaining and preserving cultural, family, or religious traditions – respect tradition, preserve customs, hold religious faith</a:t>
            </a:r>
          </a:p>
          <a:p>
            <a:pPr lvl="0"/>
            <a:r>
              <a:rPr lang="en-US" sz="1200" kern="1200" dirty="0">
                <a:solidFill>
                  <a:schemeClr val="tx1"/>
                </a:solidFill>
                <a:effectLst/>
                <a:latin typeface="+mn-lt"/>
                <a:ea typeface="+mn-ea"/>
                <a:cs typeface="+mn-cs"/>
              </a:rPr>
              <a:t>Important to him to maintain traditional values/beliefs</a:t>
            </a:r>
          </a:p>
          <a:p>
            <a:pPr lvl="0"/>
            <a:r>
              <a:rPr lang="en-US" sz="1200" kern="1200" dirty="0">
                <a:solidFill>
                  <a:schemeClr val="tx1"/>
                </a:solidFill>
                <a:effectLst/>
                <a:latin typeface="+mn-lt"/>
                <a:ea typeface="+mn-ea"/>
                <a:cs typeface="+mn-cs"/>
              </a:rPr>
              <a:t>Following his family’s customs is important to him</a:t>
            </a:r>
          </a:p>
          <a:p>
            <a:pPr lvl="0"/>
            <a:r>
              <a:rPr lang="en-US" sz="1200" kern="1200" dirty="0">
                <a:solidFill>
                  <a:schemeClr val="tx1"/>
                </a:solidFill>
                <a:effectLst/>
                <a:latin typeface="+mn-lt"/>
                <a:ea typeface="+mn-ea"/>
                <a:cs typeface="+mn-cs"/>
              </a:rPr>
              <a:t>Strongly practices traditional values of his culture. </a:t>
            </a:r>
          </a:p>
          <a:p>
            <a:r>
              <a:rPr lang="en-US" sz="1200" b="1" kern="1200" dirty="0">
                <a:solidFill>
                  <a:schemeClr val="tx1"/>
                </a:solidFill>
                <a:effectLst/>
                <a:latin typeface="+mn-lt"/>
                <a:ea typeface="+mn-ea"/>
                <a:cs typeface="+mn-cs"/>
              </a:rPr>
              <a:t>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Duty (Conformity-Rules)</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Compliance with rules, laws, and formal obligations – self-discipline, obedient, meets obligations</a:t>
            </a:r>
          </a:p>
          <a:p>
            <a:pPr lvl="0"/>
            <a:r>
              <a:rPr lang="en-US" sz="1200" kern="1200" dirty="0">
                <a:solidFill>
                  <a:schemeClr val="tx1"/>
                </a:solidFill>
                <a:effectLst/>
                <a:latin typeface="+mn-lt"/>
                <a:ea typeface="+mn-ea"/>
                <a:cs typeface="+mn-cs"/>
              </a:rPr>
              <a:t>Believes he should always do what people in authority say</a:t>
            </a:r>
          </a:p>
          <a:p>
            <a:pPr lvl="0"/>
            <a:r>
              <a:rPr lang="en-US" sz="1200" kern="1200" dirty="0">
                <a:solidFill>
                  <a:schemeClr val="tx1"/>
                </a:solidFill>
                <a:effectLst/>
                <a:latin typeface="+mn-lt"/>
                <a:ea typeface="+mn-ea"/>
                <a:cs typeface="+mn-cs"/>
              </a:rPr>
              <a:t>Important to him to follow rules even when no one is watching</a:t>
            </a:r>
          </a:p>
          <a:p>
            <a:pPr lvl="0"/>
            <a:r>
              <a:rPr lang="en-US" sz="1200" kern="1200" dirty="0">
                <a:solidFill>
                  <a:schemeClr val="tx1"/>
                </a:solidFill>
                <a:effectLst/>
                <a:latin typeface="+mn-lt"/>
                <a:ea typeface="+mn-ea"/>
                <a:cs typeface="+mn-cs"/>
              </a:rPr>
              <a:t>Obeying all laws is important to him</a:t>
            </a:r>
          </a:p>
          <a:p>
            <a:r>
              <a:rPr lang="en-US" sz="1200" b="1" kern="1200" dirty="0">
                <a:solidFill>
                  <a:schemeClr val="tx1"/>
                </a:solidFill>
                <a:effectLst/>
                <a:latin typeface="+mn-lt"/>
                <a:ea typeface="+mn-ea"/>
                <a:cs typeface="+mn-cs"/>
              </a:rPr>
              <a:t>13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Conformity (Conformity – Interpersonal)</a:t>
            </a:r>
          </a:p>
          <a:p>
            <a:r>
              <a:rPr lang="en-US" sz="1200" kern="1200" dirty="0">
                <a:solidFill>
                  <a:schemeClr val="tx1"/>
                </a:solidFill>
                <a:effectLst/>
                <a:latin typeface="+mn-lt"/>
                <a:ea typeface="+mn-ea"/>
                <a:cs typeface="+mn-cs"/>
              </a:rPr>
              <a:t>Conservation</a:t>
            </a:r>
          </a:p>
          <a:p>
            <a:r>
              <a:rPr lang="en-US" sz="1200" kern="1200" dirty="0">
                <a:solidFill>
                  <a:schemeClr val="tx1"/>
                </a:solidFill>
                <a:effectLst/>
                <a:latin typeface="+mn-lt"/>
                <a:ea typeface="+mn-ea"/>
                <a:cs typeface="+mn-cs"/>
              </a:rPr>
              <a:t>Avoidance of upsetting or harming other people – politeness, honor parents, show respect</a:t>
            </a:r>
          </a:p>
          <a:p>
            <a:pPr lvl="0"/>
            <a:r>
              <a:rPr lang="en-US" sz="1200" kern="1200" dirty="0">
                <a:solidFill>
                  <a:schemeClr val="tx1"/>
                </a:solidFill>
                <a:effectLst/>
                <a:latin typeface="+mn-lt"/>
                <a:ea typeface="+mn-ea"/>
                <a:cs typeface="+mn-cs"/>
              </a:rPr>
              <a:t>Important to him to avoid upsetting other people</a:t>
            </a:r>
          </a:p>
          <a:p>
            <a:pPr lvl="0"/>
            <a:r>
              <a:rPr lang="en-US" sz="1200" kern="1200" dirty="0">
                <a:solidFill>
                  <a:schemeClr val="tx1"/>
                </a:solidFill>
                <a:effectLst/>
                <a:latin typeface="+mn-lt"/>
                <a:ea typeface="+mn-ea"/>
                <a:cs typeface="+mn-cs"/>
              </a:rPr>
              <a:t>Important never to be annoying to anyone</a:t>
            </a:r>
          </a:p>
          <a:p>
            <a:pPr lvl="0"/>
            <a:r>
              <a:rPr lang="en-US" sz="1200" kern="1200" dirty="0">
                <a:solidFill>
                  <a:schemeClr val="tx1"/>
                </a:solidFill>
                <a:effectLst/>
                <a:latin typeface="+mn-lt"/>
                <a:ea typeface="+mn-ea"/>
                <a:cs typeface="+mn-cs"/>
              </a:rPr>
              <a:t>Tries to be tactful and avoid irritating people</a:t>
            </a:r>
          </a:p>
          <a:p>
            <a:r>
              <a:rPr lang="en-US" sz="1200" b="1" kern="1200" dirty="0">
                <a:solidFill>
                  <a:schemeClr val="tx1"/>
                </a:solidFill>
                <a:effectLst/>
                <a:latin typeface="+mn-lt"/>
                <a:ea typeface="+mn-ea"/>
                <a:cs typeface="+mn-cs"/>
              </a:rPr>
              <a:t>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Humility</a:t>
            </a:r>
          </a:p>
          <a:p>
            <a:r>
              <a:rPr lang="en-US" sz="1200" kern="1200" dirty="0">
                <a:solidFill>
                  <a:schemeClr val="tx1"/>
                </a:solidFill>
                <a:effectLst/>
                <a:latin typeface="+mn-lt"/>
                <a:ea typeface="+mn-ea"/>
                <a:cs typeface="+mn-cs"/>
              </a:rPr>
              <a:t>Conservation/ Self-Transcendence</a:t>
            </a:r>
          </a:p>
          <a:p>
            <a:r>
              <a:rPr lang="en-US" sz="1200" kern="1200" dirty="0">
                <a:solidFill>
                  <a:schemeClr val="tx1"/>
                </a:solidFill>
                <a:effectLst/>
                <a:latin typeface="+mn-lt"/>
                <a:ea typeface="+mn-ea"/>
                <a:cs typeface="+mn-cs"/>
              </a:rPr>
              <a:t>Recognizing one’s insignificance in the larger </a:t>
            </a:r>
            <a:r>
              <a:rPr lang="en-US" sz="1200" kern="1200" dirty="0" err="1">
                <a:solidFill>
                  <a:schemeClr val="tx1"/>
                </a:solidFill>
                <a:effectLst/>
                <a:latin typeface="+mn-lt"/>
                <a:ea typeface="+mn-ea"/>
                <a:cs typeface="+mn-cs"/>
              </a:rPr>
              <a:t>shceme</a:t>
            </a:r>
            <a:r>
              <a:rPr lang="en-US" sz="1200" kern="1200" dirty="0">
                <a:solidFill>
                  <a:schemeClr val="tx1"/>
                </a:solidFill>
                <a:effectLst/>
                <a:latin typeface="+mn-lt"/>
                <a:ea typeface="+mn-ea"/>
                <a:cs typeface="+mn-cs"/>
              </a:rPr>
              <a:t> of things – humble, modest, self-effacing, submitting to life’s circumstances</a:t>
            </a:r>
          </a:p>
          <a:p>
            <a:pPr lvl="0"/>
            <a:r>
              <a:rPr lang="en-US" sz="1200" kern="1200" dirty="0">
                <a:solidFill>
                  <a:schemeClr val="tx1"/>
                </a:solidFill>
                <a:effectLst/>
                <a:latin typeface="+mn-lt"/>
                <a:ea typeface="+mn-ea"/>
                <a:cs typeface="+mn-cs"/>
              </a:rPr>
              <a:t>He tries not to draw attention to himself</a:t>
            </a:r>
          </a:p>
          <a:p>
            <a:pPr lvl="0"/>
            <a:r>
              <a:rPr lang="en-US" sz="1200" kern="1200" dirty="0">
                <a:solidFill>
                  <a:schemeClr val="tx1"/>
                </a:solidFill>
                <a:effectLst/>
                <a:latin typeface="+mn-lt"/>
                <a:ea typeface="+mn-ea"/>
                <a:cs typeface="+mn-cs"/>
              </a:rPr>
              <a:t>Important to him to be humble</a:t>
            </a:r>
          </a:p>
          <a:p>
            <a:pPr lvl="0"/>
            <a:r>
              <a:rPr lang="en-US" sz="1200" kern="1200" dirty="0">
                <a:solidFill>
                  <a:schemeClr val="tx1"/>
                </a:solidFill>
                <a:effectLst/>
                <a:latin typeface="+mn-lt"/>
                <a:ea typeface="+mn-ea"/>
                <a:cs typeface="+mn-cs"/>
              </a:rPr>
              <a:t>Important to him to be satisfied with what he has</a:t>
            </a:r>
          </a:p>
          <a:p>
            <a:endParaRPr lang="en-US" dirty="0"/>
          </a:p>
        </p:txBody>
      </p:sp>
      <p:sp>
        <p:nvSpPr>
          <p:cNvPr id="4" name="Slide Number Placeholder 3"/>
          <p:cNvSpPr>
            <a:spLocks noGrp="1"/>
          </p:cNvSpPr>
          <p:nvPr>
            <p:ph type="sldNum" sz="quarter" idx="5"/>
          </p:nvPr>
        </p:nvSpPr>
        <p:spPr/>
        <p:txBody>
          <a:bodyPr/>
          <a:lstStyle/>
          <a:p>
            <a:fld id="{BF686CCE-1718-EC40-8B43-A8B1E06F9FA4}" type="slidenum">
              <a:rPr lang="en-US" smtClean="0"/>
              <a:t>7</a:t>
            </a:fld>
            <a:endParaRPr lang="en-US"/>
          </a:p>
        </p:txBody>
      </p:sp>
    </p:spTree>
    <p:extLst>
      <p:ext uri="{BB962C8B-B14F-4D97-AF65-F5344CB8AC3E}">
        <p14:creationId xmlns:p14="http://schemas.microsoft.com/office/powerpoint/2010/main" val="3350922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 7 presenter &amp;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D9813-F482-2546-88B8-9107298B9B0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6" name="Picture 5">
            <a:extLst>
              <a:ext uri="{FF2B5EF4-FFF2-40B4-BE49-F238E27FC236}">
                <a16:creationId xmlns:a16="http://schemas.microsoft.com/office/drawing/2014/main" id="{C5EA654B-9736-5B44-9D88-1E51E03F8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1312990"/>
            <a:ext cx="3712029" cy="890886"/>
          </a:xfrm>
          <a:prstGeom prst="rect">
            <a:avLst/>
          </a:prstGeom>
        </p:spPr>
      </p:pic>
      <p:sp>
        <p:nvSpPr>
          <p:cNvPr id="7" name="Text Placeholder 16">
            <a:extLst>
              <a:ext uri="{FF2B5EF4-FFF2-40B4-BE49-F238E27FC236}">
                <a16:creationId xmlns:a16="http://schemas.microsoft.com/office/drawing/2014/main" id="{1F637FFB-98F9-2340-8489-72B12559ECA3}"/>
              </a:ext>
            </a:extLst>
          </p:cNvPr>
          <p:cNvSpPr>
            <a:spLocks noGrp="1"/>
          </p:cNvSpPr>
          <p:nvPr>
            <p:ph type="body" sz="quarter" idx="11"/>
          </p:nvPr>
        </p:nvSpPr>
        <p:spPr>
          <a:xfrm>
            <a:off x="838200" y="4692403"/>
            <a:ext cx="5638081" cy="691769"/>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8" name="Text Placeholder 16">
            <a:extLst>
              <a:ext uri="{FF2B5EF4-FFF2-40B4-BE49-F238E27FC236}">
                <a16:creationId xmlns:a16="http://schemas.microsoft.com/office/drawing/2014/main" id="{50889AEA-47BB-1E4D-802A-AD86D2B61FE7}"/>
              </a:ext>
            </a:extLst>
          </p:cNvPr>
          <p:cNvSpPr>
            <a:spLocks noGrp="1"/>
          </p:cNvSpPr>
          <p:nvPr>
            <p:ph type="body" sz="quarter" idx="12"/>
          </p:nvPr>
        </p:nvSpPr>
        <p:spPr>
          <a:xfrm>
            <a:off x="838200" y="2743200"/>
            <a:ext cx="5638081" cy="1932727"/>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28602273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Divider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A68AA-8881-E340-ADDF-5AF26FCF3D88}"/>
              </a:ext>
            </a:extLst>
          </p:cNvPr>
          <p:cNvSpPr/>
          <p:nvPr/>
        </p:nvSpPr>
        <p:spPr>
          <a:xfrm>
            <a:off x="-1" y="0"/>
            <a:ext cx="12192001" cy="6858000"/>
          </a:xfrm>
          <a:prstGeom prst="rect">
            <a:avLst/>
          </a:prstGeom>
          <a:solidFill>
            <a:srgbClr val="F04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pic>
        <p:nvPicPr>
          <p:cNvPr id="5" name="Picture 4">
            <a:extLst>
              <a:ext uri="{FF2B5EF4-FFF2-40B4-BE49-F238E27FC236}">
                <a16:creationId xmlns:a16="http://schemas.microsoft.com/office/drawing/2014/main" id="{B7D84702-BEA3-9442-83BB-A09049A0B7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034" y="1281627"/>
            <a:ext cx="12199652" cy="6162710"/>
          </a:xfrm>
          <a:prstGeom prst="rect">
            <a:avLst/>
          </a:prstGeom>
        </p:spPr>
      </p:pic>
      <p:sp>
        <p:nvSpPr>
          <p:cNvPr id="9" name="Text Placeholder 8">
            <a:extLst>
              <a:ext uri="{FF2B5EF4-FFF2-40B4-BE49-F238E27FC236}">
                <a16:creationId xmlns:a16="http://schemas.microsoft.com/office/drawing/2014/main" id="{AD6F65ED-FDCC-404B-A087-488A9A34C24C}"/>
              </a:ext>
            </a:extLst>
          </p:cNvPr>
          <p:cNvSpPr>
            <a:spLocks noGrp="1"/>
          </p:cNvSpPr>
          <p:nvPr>
            <p:ph type="body" sz="quarter" idx="10"/>
          </p:nvPr>
        </p:nvSpPr>
        <p:spPr>
          <a:xfrm>
            <a:off x="703977" y="1848733"/>
            <a:ext cx="10788587" cy="3160533"/>
          </a:xfrm>
          <a:prstGeom prst="rect">
            <a:avLst/>
          </a:prstGeom>
        </p:spPr>
        <p:txBody>
          <a:bodyPr anchor="ctr">
            <a:noAutofit/>
          </a:bodyPr>
          <a:lstStyle>
            <a:lvl1pPr marL="0" indent="0" algn="ctr">
              <a:buNone/>
              <a:defRPr sz="4400" b="0" i="0">
                <a:solidFill>
                  <a:schemeClr val="bg1"/>
                </a:solidFill>
                <a:latin typeface="Bw Modelica Medium" pitchFamily="2" charset="77"/>
              </a:defRPr>
            </a:lvl1pPr>
            <a:lvl2pPr>
              <a:defRPr sz="4400" b="0" i="0">
                <a:solidFill>
                  <a:schemeClr val="bg1"/>
                </a:solidFill>
                <a:latin typeface="Bw Modelica" pitchFamily="2" charset="77"/>
              </a:defRPr>
            </a:lvl2pPr>
            <a:lvl3pPr>
              <a:defRPr sz="4400" b="0" i="0">
                <a:solidFill>
                  <a:schemeClr val="bg1"/>
                </a:solidFill>
                <a:latin typeface="Bw Modelica" pitchFamily="2" charset="77"/>
              </a:defRPr>
            </a:lvl3pPr>
            <a:lvl4pPr>
              <a:defRPr sz="4400" b="0" i="0">
                <a:solidFill>
                  <a:schemeClr val="bg1"/>
                </a:solidFill>
                <a:latin typeface="Bw Modelica" pitchFamily="2" charset="77"/>
              </a:defRPr>
            </a:lvl4pPr>
            <a:lvl5pPr>
              <a:defRPr sz="4400" b="0" i="0">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5478064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vider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A68AA-8881-E340-ADDF-5AF26FCF3D88}"/>
              </a:ext>
            </a:extLst>
          </p:cNvPr>
          <p:cNvSpPr/>
          <p:nvPr/>
        </p:nvSpPr>
        <p:spPr>
          <a:xfrm>
            <a:off x="-1" y="0"/>
            <a:ext cx="12192001" cy="6858000"/>
          </a:xfrm>
          <a:prstGeom prst="rect">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9" name="Text Placeholder 8">
            <a:extLst>
              <a:ext uri="{FF2B5EF4-FFF2-40B4-BE49-F238E27FC236}">
                <a16:creationId xmlns:a16="http://schemas.microsoft.com/office/drawing/2014/main" id="{AD6F65ED-FDCC-404B-A087-488A9A34C24C}"/>
              </a:ext>
            </a:extLst>
          </p:cNvPr>
          <p:cNvSpPr>
            <a:spLocks noGrp="1"/>
          </p:cNvSpPr>
          <p:nvPr>
            <p:ph type="body" sz="quarter" idx="10"/>
          </p:nvPr>
        </p:nvSpPr>
        <p:spPr>
          <a:xfrm>
            <a:off x="703977" y="1848733"/>
            <a:ext cx="10788587" cy="3160533"/>
          </a:xfrm>
          <a:prstGeom prst="rect">
            <a:avLst/>
          </a:prstGeom>
        </p:spPr>
        <p:txBody>
          <a:bodyPr anchor="ctr">
            <a:noAutofit/>
          </a:bodyPr>
          <a:lstStyle>
            <a:lvl1pPr marL="0" indent="0" algn="ctr">
              <a:buNone/>
              <a:defRPr sz="4400" b="0" i="0">
                <a:solidFill>
                  <a:schemeClr val="bg1"/>
                </a:solidFill>
                <a:latin typeface="Bw Modelica Medium" pitchFamily="2" charset="77"/>
              </a:defRPr>
            </a:lvl1pPr>
            <a:lvl2pPr>
              <a:defRPr sz="4400" b="0" i="0">
                <a:solidFill>
                  <a:schemeClr val="bg1"/>
                </a:solidFill>
                <a:latin typeface="Bw Modelica" pitchFamily="2" charset="77"/>
              </a:defRPr>
            </a:lvl2pPr>
            <a:lvl3pPr>
              <a:defRPr sz="4400" b="0" i="0">
                <a:solidFill>
                  <a:schemeClr val="bg1"/>
                </a:solidFill>
                <a:latin typeface="Bw Modelica" pitchFamily="2" charset="77"/>
              </a:defRPr>
            </a:lvl3pPr>
            <a:lvl4pPr>
              <a:defRPr sz="4400" b="0" i="0">
                <a:solidFill>
                  <a:schemeClr val="bg1"/>
                </a:solidFill>
                <a:latin typeface="Bw Modelica" pitchFamily="2" charset="77"/>
              </a:defRPr>
            </a:lvl4pPr>
            <a:lvl5pPr>
              <a:defRPr sz="4400" b="0" i="0">
                <a:solidFill>
                  <a:schemeClr val="bg1"/>
                </a:solidFill>
                <a:latin typeface="Bw Modelica" pitchFamily="2" charset="77"/>
              </a:defRPr>
            </a:lvl5pPr>
          </a:lstStyle>
          <a:p>
            <a:pPr lvl="0"/>
            <a:r>
              <a:rPr lang="en-US"/>
              <a:t>Click to edit Master text styles</a:t>
            </a:r>
          </a:p>
        </p:txBody>
      </p:sp>
      <p:pic>
        <p:nvPicPr>
          <p:cNvPr id="7" name="Picture 6">
            <a:extLst>
              <a:ext uri="{FF2B5EF4-FFF2-40B4-BE49-F238E27FC236}">
                <a16:creationId xmlns:a16="http://schemas.microsoft.com/office/drawing/2014/main" id="{84BB74FF-272C-4845-9BE6-B8EC9E7C02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034" y="1281627"/>
            <a:ext cx="12199652" cy="6162710"/>
          </a:xfrm>
          <a:prstGeom prst="rect">
            <a:avLst/>
          </a:prstGeom>
        </p:spPr>
      </p:pic>
    </p:spTree>
    <p:extLst>
      <p:ext uri="{BB962C8B-B14F-4D97-AF65-F5344CB8AC3E}">
        <p14:creationId xmlns:p14="http://schemas.microsoft.com/office/powerpoint/2010/main" val="337127619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Divider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A68AA-8881-E340-ADDF-5AF26FCF3D88}"/>
              </a:ext>
            </a:extLst>
          </p:cNvPr>
          <p:cNvSpPr/>
          <p:nvPr/>
        </p:nvSpPr>
        <p:spPr>
          <a:xfrm>
            <a:off x="-1" y="0"/>
            <a:ext cx="12192001" cy="6858000"/>
          </a:xfrm>
          <a:prstGeom prst="rect">
            <a:avLst/>
          </a:prstGeom>
          <a:solidFill>
            <a:srgbClr val="F68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9" name="Text Placeholder 8">
            <a:extLst>
              <a:ext uri="{FF2B5EF4-FFF2-40B4-BE49-F238E27FC236}">
                <a16:creationId xmlns:a16="http://schemas.microsoft.com/office/drawing/2014/main" id="{AD6F65ED-FDCC-404B-A087-488A9A34C24C}"/>
              </a:ext>
            </a:extLst>
          </p:cNvPr>
          <p:cNvSpPr>
            <a:spLocks noGrp="1"/>
          </p:cNvSpPr>
          <p:nvPr>
            <p:ph type="body" sz="quarter" idx="10"/>
          </p:nvPr>
        </p:nvSpPr>
        <p:spPr>
          <a:xfrm>
            <a:off x="703977" y="1848733"/>
            <a:ext cx="10788587" cy="3160533"/>
          </a:xfrm>
          <a:prstGeom prst="rect">
            <a:avLst/>
          </a:prstGeom>
        </p:spPr>
        <p:txBody>
          <a:bodyPr anchor="ctr">
            <a:noAutofit/>
          </a:bodyPr>
          <a:lstStyle>
            <a:lvl1pPr marL="0" indent="0" algn="ctr">
              <a:buNone/>
              <a:defRPr sz="4400" b="0" i="0">
                <a:solidFill>
                  <a:schemeClr val="bg1"/>
                </a:solidFill>
                <a:latin typeface="Bw Modelica Medium" pitchFamily="2" charset="77"/>
              </a:defRPr>
            </a:lvl1pPr>
            <a:lvl2pPr>
              <a:defRPr sz="4400" b="0" i="0">
                <a:solidFill>
                  <a:schemeClr val="bg1"/>
                </a:solidFill>
                <a:latin typeface="Bw Modelica" pitchFamily="2" charset="77"/>
              </a:defRPr>
            </a:lvl2pPr>
            <a:lvl3pPr>
              <a:defRPr sz="4400" b="0" i="0">
                <a:solidFill>
                  <a:schemeClr val="bg1"/>
                </a:solidFill>
                <a:latin typeface="Bw Modelica" pitchFamily="2" charset="77"/>
              </a:defRPr>
            </a:lvl3pPr>
            <a:lvl4pPr>
              <a:defRPr sz="4400" b="0" i="0">
                <a:solidFill>
                  <a:schemeClr val="bg1"/>
                </a:solidFill>
                <a:latin typeface="Bw Modelica" pitchFamily="2" charset="77"/>
              </a:defRPr>
            </a:lvl4pPr>
            <a:lvl5pPr>
              <a:defRPr sz="4400" b="0" i="0">
                <a:solidFill>
                  <a:schemeClr val="bg1"/>
                </a:solidFill>
                <a:latin typeface="Bw Modelica" pitchFamily="2" charset="77"/>
              </a:defRPr>
            </a:lvl5pPr>
          </a:lstStyle>
          <a:p>
            <a:pPr lvl="0"/>
            <a:r>
              <a:rPr lang="en-US"/>
              <a:t>Click to edit Master text styles</a:t>
            </a:r>
          </a:p>
        </p:txBody>
      </p:sp>
      <p:pic>
        <p:nvPicPr>
          <p:cNvPr id="7" name="Picture 6">
            <a:extLst>
              <a:ext uri="{FF2B5EF4-FFF2-40B4-BE49-F238E27FC236}">
                <a16:creationId xmlns:a16="http://schemas.microsoft.com/office/drawing/2014/main" id="{A4365257-CC24-164C-A55B-1FAAF31553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034" y="1281627"/>
            <a:ext cx="12199652" cy="6162710"/>
          </a:xfrm>
          <a:prstGeom prst="rect">
            <a:avLst/>
          </a:prstGeom>
        </p:spPr>
      </p:pic>
    </p:spTree>
    <p:extLst>
      <p:ext uri="{BB962C8B-B14F-4D97-AF65-F5344CB8AC3E}">
        <p14:creationId xmlns:p14="http://schemas.microsoft.com/office/powerpoint/2010/main" val="343627580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 Transition slide with text">
    <p:spTree>
      <p:nvGrpSpPr>
        <p:cNvPr id="1" name=""/>
        <p:cNvGrpSpPr/>
        <p:nvPr/>
      </p:nvGrpSpPr>
      <p:grpSpPr>
        <a:xfrm>
          <a:off x="0" y="0"/>
          <a:ext cx="0" cy="0"/>
          <a:chOff x="0" y="0"/>
          <a:chExt cx="0" cy="0"/>
        </a:xfrm>
      </p:grpSpPr>
      <p:pic>
        <p:nvPicPr>
          <p:cNvPr id="3" name="Picture 2" descr="A person wearing a hat&#10;&#10;Description automatically generated">
            <a:extLst>
              <a:ext uri="{FF2B5EF4-FFF2-40B4-BE49-F238E27FC236}">
                <a16:creationId xmlns:a16="http://schemas.microsoft.com/office/drawing/2014/main" id="{546A4069-5D32-9840-9678-3A65B219AC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39042" y="-6423"/>
            <a:ext cx="2547511" cy="1697658"/>
          </a:xfrm>
          <a:prstGeom prst="rect">
            <a:avLst/>
          </a:prstGeom>
        </p:spPr>
      </p:pic>
      <p:sp>
        <p:nvSpPr>
          <p:cNvPr id="6" name="Text Placeholder 11">
            <a:extLst>
              <a:ext uri="{FF2B5EF4-FFF2-40B4-BE49-F238E27FC236}">
                <a16:creationId xmlns:a16="http://schemas.microsoft.com/office/drawing/2014/main" id="{C79F54E8-F26B-8946-96C0-BC4443D4DAD1}"/>
              </a:ext>
            </a:extLst>
          </p:cNvPr>
          <p:cNvSpPr>
            <a:spLocks noGrp="1"/>
          </p:cNvSpPr>
          <p:nvPr>
            <p:ph type="body" sz="quarter" idx="20"/>
          </p:nvPr>
        </p:nvSpPr>
        <p:spPr>
          <a:xfrm>
            <a:off x="673100" y="3148630"/>
            <a:ext cx="10871200" cy="2987250"/>
          </a:xfrm>
          <a:prstGeom prst="rect">
            <a:avLst/>
          </a:prstGeom>
        </p:spPr>
        <p:txBody>
          <a:bodyPr lIns="91440" rIns="91440" anchor="t">
            <a:noAutofit/>
          </a:bodyPr>
          <a:lstStyle>
            <a:lvl1pPr marL="342900" marR="0" indent="-342900" algn="l" defTabSz="914400" rtl="0" eaLnBrk="1" fontAlgn="auto" latinLnBrk="0" hangingPunct="1">
              <a:lnSpc>
                <a:spcPct val="90000"/>
              </a:lnSpc>
              <a:spcBef>
                <a:spcPts val="1000"/>
              </a:spcBef>
              <a:spcAft>
                <a:spcPts val="0"/>
              </a:spcAft>
              <a:buClr>
                <a:srgbClr val="EF4B24"/>
              </a:buClr>
              <a:buSzTx/>
              <a:buFont typeface="Arial" panose="020B0604020202020204" pitchFamily="34" charset="0"/>
              <a:buChar char="•"/>
              <a:tabLst/>
              <a:defRPr sz="2000" b="0" i="0">
                <a:solidFill>
                  <a:schemeClr val="tx1"/>
                </a:solidFill>
                <a:latin typeface="Bw Modelica Medium"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8" name="Text Placeholder 16">
            <a:extLst>
              <a:ext uri="{FF2B5EF4-FFF2-40B4-BE49-F238E27FC236}">
                <a16:creationId xmlns:a16="http://schemas.microsoft.com/office/drawing/2014/main" id="{B5AA5BB5-0B62-424E-82C3-4C5EB25A2A8B}"/>
              </a:ext>
            </a:extLst>
          </p:cNvPr>
          <p:cNvSpPr>
            <a:spLocks noGrp="1"/>
          </p:cNvSpPr>
          <p:nvPr>
            <p:ph type="body" sz="quarter" idx="21"/>
          </p:nvPr>
        </p:nvSpPr>
        <p:spPr>
          <a:xfrm>
            <a:off x="673100" y="2188555"/>
            <a:ext cx="10871200" cy="635000"/>
          </a:xfrm>
          <a:prstGeom prst="rect">
            <a:avLst/>
          </a:prstGeom>
        </p:spPr>
        <p:txBody>
          <a:bodyPr lIns="91440" rIns="91440" anchor="t">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pic>
        <p:nvPicPr>
          <p:cNvPr id="5" name="Picture 4" descr="A person holding a tennis racket&#10;&#10;Description automatically generated">
            <a:extLst>
              <a:ext uri="{FF2B5EF4-FFF2-40B4-BE49-F238E27FC236}">
                <a16:creationId xmlns:a16="http://schemas.microsoft.com/office/drawing/2014/main" id="{06D3FF1D-6191-8F47-8850-FA54C31CDA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2118" y="-6423"/>
            <a:ext cx="2647188" cy="1701001"/>
          </a:xfrm>
          <a:prstGeom prst="rect">
            <a:avLst/>
          </a:prstGeom>
        </p:spPr>
      </p:pic>
      <p:pic>
        <p:nvPicPr>
          <p:cNvPr id="18" name="Picture 17" descr="A person in a blue shirt&#10;&#10;Description automatically generated">
            <a:extLst>
              <a:ext uri="{FF2B5EF4-FFF2-40B4-BE49-F238E27FC236}">
                <a16:creationId xmlns:a16="http://schemas.microsoft.com/office/drawing/2014/main" id="{1D4B4960-682F-4546-B7EB-0C37F19518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6548" y="-6423"/>
            <a:ext cx="2408833" cy="1691235"/>
          </a:xfrm>
          <a:prstGeom prst="rect">
            <a:avLst/>
          </a:prstGeom>
        </p:spPr>
      </p:pic>
      <p:pic>
        <p:nvPicPr>
          <p:cNvPr id="4" name="Picture 3" descr="A picture containing person, sky, man, outdoor&#10;&#10;Description automatically generated">
            <a:extLst>
              <a:ext uri="{FF2B5EF4-FFF2-40B4-BE49-F238E27FC236}">
                <a16:creationId xmlns:a16="http://schemas.microsoft.com/office/drawing/2014/main" id="{1724A32C-6ECA-5047-849C-018430D10D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5381" y="-6423"/>
            <a:ext cx="2555238" cy="1703437"/>
          </a:xfrm>
          <a:prstGeom prst="rect">
            <a:avLst/>
          </a:prstGeom>
        </p:spPr>
      </p:pic>
      <p:pic>
        <p:nvPicPr>
          <p:cNvPr id="9" name="Picture 8" descr="A person wearing glasses&#10;&#10;Description automatically generated">
            <a:extLst>
              <a:ext uri="{FF2B5EF4-FFF2-40B4-BE49-F238E27FC236}">
                <a16:creationId xmlns:a16="http://schemas.microsoft.com/office/drawing/2014/main" id="{1B60147F-4027-6547-96AA-D4FB43C511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423"/>
            <a:ext cx="2117853" cy="1693407"/>
          </a:xfrm>
          <a:prstGeom prst="rect">
            <a:avLst/>
          </a:prstGeom>
        </p:spPr>
      </p:pic>
      <p:sp>
        <p:nvSpPr>
          <p:cNvPr id="16" name="TextBox 15">
            <a:extLst>
              <a:ext uri="{FF2B5EF4-FFF2-40B4-BE49-F238E27FC236}">
                <a16:creationId xmlns:a16="http://schemas.microsoft.com/office/drawing/2014/main" id="{A8552D61-5777-684A-BF43-277E1705EB92}"/>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9" name="Picture 18">
            <a:extLst>
              <a:ext uri="{FF2B5EF4-FFF2-40B4-BE49-F238E27FC236}">
                <a16:creationId xmlns:a16="http://schemas.microsoft.com/office/drawing/2014/main" id="{CCC75508-BB75-AF45-9F0A-F74593808FC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21" name="Straight Connector 20">
            <a:extLst>
              <a:ext uri="{FF2B5EF4-FFF2-40B4-BE49-F238E27FC236}">
                <a16:creationId xmlns:a16="http://schemas.microsoft.com/office/drawing/2014/main" id="{37587A19-F50E-C948-B5E5-7877653227D8}"/>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563AA5C-5885-0445-A666-2C36B5E358CC}"/>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7475235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3" name="Text Placeholder 16">
            <a:extLst>
              <a:ext uri="{FF2B5EF4-FFF2-40B4-BE49-F238E27FC236}">
                <a16:creationId xmlns:a16="http://schemas.microsoft.com/office/drawing/2014/main" id="{AE80AC7C-E0EA-D845-A5DC-787A3F27A5BC}"/>
              </a:ext>
            </a:extLst>
          </p:cNvPr>
          <p:cNvSpPr>
            <a:spLocks noGrp="1"/>
          </p:cNvSpPr>
          <p:nvPr>
            <p:ph type="body" sz="quarter" idx="14"/>
          </p:nvPr>
        </p:nvSpPr>
        <p:spPr>
          <a:xfrm>
            <a:off x="673100" y="482051"/>
            <a:ext cx="10871200" cy="635000"/>
          </a:xfrm>
          <a:prstGeom prst="rect">
            <a:avLst/>
          </a:prstGeom>
        </p:spPr>
        <p:txBody>
          <a:bodyPr anchor="t">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1" name="TextBox 10">
            <a:extLst>
              <a:ext uri="{FF2B5EF4-FFF2-40B4-BE49-F238E27FC236}">
                <a16:creationId xmlns:a16="http://schemas.microsoft.com/office/drawing/2014/main" id="{C63B4698-B029-4F4C-AF7E-07B5496D7D3C}"/>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2" name="Picture 11">
            <a:extLst>
              <a:ext uri="{FF2B5EF4-FFF2-40B4-BE49-F238E27FC236}">
                <a16:creationId xmlns:a16="http://schemas.microsoft.com/office/drawing/2014/main" id="{40419B15-0D56-4440-A69F-24CD662C03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3" name="Straight Connector 12">
            <a:extLst>
              <a:ext uri="{FF2B5EF4-FFF2-40B4-BE49-F238E27FC236}">
                <a16:creationId xmlns:a16="http://schemas.microsoft.com/office/drawing/2014/main" id="{0BC75FAD-6DFB-5849-9955-66146364C437}"/>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DF03516-AA8A-AB43-9138-3F7E017C44E7}"/>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112712610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ayout No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B2C22AA-B048-6B49-8976-78CEE3509A86}"/>
              </a:ext>
            </a:extLst>
          </p:cNvPr>
          <p:cNvSpPr>
            <a:spLocks noGrp="1"/>
          </p:cNvSpPr>
          <p:nvPr>
            <p:ph type="body" sz="quarter" idx="15"/>
          </p:nvPr>
        </p:nvSpPr>
        <p:spPr>
          <a:xfrm>
            <a:off x="673100" y="1371601"/>
            <a:ext cx="10871200" cy="4876800"/>
          </a:xfrm>
          <a:prstGeom prst="rect">
            <a:avLst/>
          </a:prstGeom>
        </p:spPr>
        <p:txBody>
          <a:bodyPr lIns="91440" rIns="91440" anchor="t">
            <a:normAutofit/>
          </a:bodyPr>
          <a:lstStyle>
            <a:lvl1pPr marL="342900" indent="-251460">
              <a:buClr>
                <a:srgbClr val="EF4B24"/>
              </a:buClr>
              <a:buFont typeface="Arial" panose="020B0604020202020204" pitchFamily="34" charset="0"/>
              <a:buChar char="•"/>
              <a:defRPr sz="2400" b="0" i="0">
                <a:solidFill>
                  <a:schemeClr val="tx1"/>
                </a:solidFill>
                <a:latin typeface="+mn-lt"/>
                <a:ea typeface="Bw Modelica" panose="020B0604020202020204" charset="0"/>
              </a:defRPr>
            </a:lvl1pPr>
            <a:lvl2pPr marL="800100" indent="-251460">
              <a:buClr>
                <a:srgbClr val="EF4B24"/>
              </a:buClr>
              <a:buFont typeface="Arial" panose="020B0604020202020204" pitchFamily="34" charset="0"/>
              <a:buChar char="•"/>
              <a:defRPr sz="2200" b="0" i="0">
                <a:solidFill>
                  <a:schemeClr val="tx1"/>
                </a:solidFill>
                <a:latin typeface="+mn-lt"/>
                <a:ea typeface="Bw Modelica" panose="020B0604020202020204" charset="0"/>
              </a:defRPr>
            </a:lvl2pPr>
            <a:lvl3pPr marL="1257300" indent="-251460">
              <a:buClr>
                <a:srgbClr val="EF4B24"/>
              </a:buClr>
              <a:buFont typeface="Arial" panose="020B0604020202020204" pitchFamily="34" charset="0"/>
              <a:buChar char="•"/>
              <a:defRPr sz="2000" b="0" i="0">
                <a:solidFill>
                  <a:schemeClr val="tx1"/>
                </a:solidFill>
                <a:latin typeface="Bw Modelica" panose="020B0604020202020204" charset="0"/>
                <a:ea typeface="Bw Modelica" panose="020B0604020202020204" charset="0"/>
              </a:defRPr>
            </a:lvl3pPr>
            <a:lvl4pPr marL="1714500" indent="-251460">
              <a:buClr>
                <a:srgbClr val="EF4B24"/>
              </a:buClr>
              <a:buFont typeface="Arial" panose="020B0604020202020204" pitchFamily="34" charset="0"/>
              <a:buChar char="•"/>
              <a:defRPr sz="1800" b="0" i="0">
                <a:solidFill>
                  <a:schemeClr val="tx1"/>
                </a:solidFill>
                <a:latin typeface="Bw Modelica" panose="020B0604020202020204" charset="0"/>
                <a:ea typeface="Bw Modelica" panose="020B0604020202020204" charset="0"/>
              </a:defRPr>
            </a:lvl4pPr>
            <a:lvl5pPr marL="2171700" indent="-251460">
              <a:buClr>
                <a:srgbClr val="EF4B24"/>
              </a:buClr>
              <a:buFont typeface="Arial" panose="020B0604020202020204" pitchFamily="34" charset="0"/>
              <a:buChar char="•"/>
              <a:defRPr sz="1600" b="0" i="0">
                <a:solidFill>
                  <a:schemeClr val="tx1"/>
                </a:solidFill>
                <a:latin typeface="Bw Modelica" panose="020B0604020202020204" charset="0"/>
                <a:ea typeface="Bw Modelica"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6">
            <a:extLst>
              <a:ext uri="{FF2B5EF4-FFF2-40B4-BE49-F238E27FC236}">
                <a16:creationId xmlns:a16="http://schemas.microsoft.com/office/drawing/2014/main" id="{FB1DDED0-47AB-564C-98A2-9DD92890E1C1}"/>
              </a:ext>
            </a:extLst>
          </p:cNvPr>
          <p:cNvSpPr>
            <a:spLocks noGrp="1"/>
          </p:cNvSpPr>
          <p:nvPr>
            <p:ph type="body" sz="quarter" idx="14"/>
          </p:nvPr>
        </p:nvSpPr>
        <p:spPr>
          <a:xfrm>
            <a:off x="673100" y="482051"/>
            <a:ext cx="10871200" cy="635000"/>
          </a:xfrm>
          <a:prstGeom prst="rect">
            <a:avLst/>
          </a:prstGeom>
        </p:spPr>
        <p:txBody>
          <a:bodyPr anchor="ctr">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9" name="TextBox 18">
            <a:extLst>
              <a:ext uri="{FF2B5EF4-FFF2-40B4-BE49-F238E27FC236}">
                <a16:creationId xmlns:a16="http://schemas.microsoft.com/office/drawing/2014/main" id="{00C16739-7C23-EA4A-8775-5429E3D1DCA5}"/>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0" name="Picture 19">
            <a:extLst>
              <a:ext uri="{FF2B5EF4-FFF2-40B4-BE49-F238E27FC236}">
                <a16:creationId xmlns:a16="http://schemas.microsoft.com/office/drawing/2014/main" id="{A2A29836-E4FE-4B47-B884-A62BC891A4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21" name="Straight Connector 20">
            <a:extLst>
              <a:ext uri="{FF2B5EF4-FFF2-40B4-BE49-F238E27FC236}">
                <a16:creationId xmlns:a16="http://schemas.microsoft.com/office/drawing/2014/main" id="{23B8AB9D-F184-9C47-87D8-E56D60EC2DE9}"/>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05DBCD1-8E16-5948-AA50-168832E9A710}"/>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4604927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ayout with Subtitle">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7CD29F9A-DF1A-5A4C-A7B3-6D4C49876107}"/>
              </a:ext>
            </a:extLst>
          </p:cNvPr>
          <p:cNvSpPr>
            <a:spLocks noGrp="1"/>
          </p:cNvSpPr>
          <p:nvPr>
            <p:ph type="body" sz="quarter" idx="15"/>
          </p:nvPr>
        </p:nvSpPr>
        <p:spPr>
          <a:xfrm>
            <a:off x="673100" y="2090549"/>
            <a:ext cx="10871200" cy="4157851"/>
          </a:xfrm>
          <a:prstGeom prst="rect">
            <a:avLst/>
          </a:prstGeom>
        </p:spPr>
        <p:txBody>
          <a:bodyPr lIns="91440" rIns="91440" anchor="t">
            <a:normAutofit/>
          </a:bodyPr>
          <a:lstStyle>
            <a:lvl1pPr marL="342900" indent="-251460">
              <a:buClr>
                <a:srgbClr val="EF4B24"/>
              </a:buClr>
              <a:buFont typeface="Arial" panose="020B0604020202020204" pitchFamily="34" charset="0"/>
              <a:buChar char="•"/>
              <a:defRPr sz="2400" b="0" i="0">
                <a:solidFill>
                  <a:schemeClr val="tx1"/>
                </a:solidFill>
                <a:latin typeface="+mn-lt"/>
                <a:ea typeface="Bw Modelica" panose="020B0604020202020204" charset="0"/>
              </a:defRPr>
            </a:lvl1pPr>
            <a:lvl2pPr marL="800100" indent="-251460">
              <a:buClr>
                <a:schemeClr val="accent2"/>
              </a:buClr>
              <a:buFont typeface="Arial" panose="020B0604020202020204" pitchFamily="34" charset="0"/>
              <a:buChar char="•"/>
              <a:defRPr sz="2200" b="0" i="0">
                <a:solidFill>
                  <a:schemeClr val="tx1"/>
                </a:solidFill>
                <a:latin typeface="+mn-lt"/>
                <a:ea typeface="Bw Modelica" panose="020B0604020202020204" charset="0"/>
              </a:defRPr>
            </a:lvl2pPr>
            <a:lvl3pPr marL="1257300" indent="-251460">
              <a:buClr>
                <a:schemeClr val="accent2"/>
              </a:buClr>
              <a:buFont typeface="Arial" panose="020B0604020202020204" pitchFamily="34" charset="0"/>
              <a:buChar char="•"/>
              <a:defRPr sz="2000" b="0" i="0">
                <a:solidFill>
                  <a:schemeClr val="tx1"/>
                </a:solidFill>
                <a:latin typeface="Bw Modelica" panose="020B0604020202020204" charset="0"/>
                <a:ea typeface="Bw Modelica" panose="020B0604020202020204" charset="0"/>
              </a:defRPr>
            </a:lvl3pPr>
            <a:lvl4pPr marL="1714500" indent="-251460">
              <a:buClr>
                <a:schemeClr val="accent2"/>
              </a:buClr>
              <a:buFont typeface="Arial" panose="020B0604020202020204" pitchFamily="34" charset="0"/>
              <a:buChar char="•"/>
              <a:defRPr sz="1800" b="0" i="0">
                <a:solidFill>
                  <a:schemeClr val="tx1"/>
                </a:solidFill>
                <a:latin typeface="Bw Modelica" panose="020B0604020202020204" charset="0"/>
                <a:ea typeface="Bw Modelica" panose="020B0604020202020204" charset="0"/>
              </a:defRPr>
            </a:lvl4pPr>
            <a:lvl5pPr marL="2171700" indent="-251460">
              <a:buClr>
                <a:schemeClr val="accent2"/>
              </a:buClr>
              <a:buFont typeface="Arial" panose="020B0604020202020204" pitchFamily="34" charset="0"/>
              <a:buChar char="•"/>
              <a:defRPr sz="1600" b="0" i="0">
                <a:solidFill>
                  <a:schemeClr val="tx1"/>
                </a:solidFill>
                <a:latin typeface="Bw Modelica" panose="020B0604020202020204" charset="0"/>
                <a:ea typeface="Bw Modelica"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4A7AB8B-3CE3-0B4D-861E-7A499BE0D5A4}"/>
              </a:ext>
            </a:extLst>
          </p:cNvPr>
          <p:cNvSpPr>
            <a:spLocks noGrp="1"/>
          </p:cNvSpPr>
          <p:nvPr>
            <p:ph type="body" sz="quarter" idx="13"/>
          </p:nvPr>
        </p:nvSpPr>
        <p:spPr>
          <a:xfrm>
            <a:off x="673100" y="1173212"/>
            <a:ext cx="10871200" cy="533400"/>
          </a:xfrm>
          <a:prstGeom prst="rect">
            <a:avLst/>
          </a:prstGeom>
        </p:spPr>
        <p:txBody>
          <a:bodyPr anchor="ctr">
            <a:normAutofit/>
          </a:bodyPr>
          <a:lstStyle>
            <a:lvl1pPr marL="0" indent="0" algn="ctr">
              <a:buNone/>
              <a:defRPr sz="2400" b="0" i="0">
                <a:solidFill>
                  <a:schemeClr val="tx1">
                    <a:lumMod val="65000"/>
                    <a:lumOff val="35000"/>
                  </a:schemeClr>
                </a:solidFill>
                <a:latin typeface="Bw Modelica Light" panose="020B0604020202020204" charset="0"/>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CF60504-DFF2-2846-8241-1F330F43FC5E}"/>
              </a:ext>
            </a:extLst>
          </p:cNvPr>
          <p:cNvSpPr>
            <a:spLocks noGrp="1"/>
          </p:cNvSpPr>
          <p:nvPr>
            <p:ph type="body" sz="quarter" idx="14"/>
          </p:nvPr>
        </p:nvSpPr>
        <p:spPr>
          <a:xfrm>
            <a:off x="673100" y="490259"/>
            <a:ext cx="10871200" cy="635000"/>
          </a:xfrm>
          <a:prstGeom prst="rect">
            <a:avLst/>
          </a:prstGeom>
        </p:spPr>
        <p:txBody>
          <a:bodyPr anchor="ctr">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27" name="TextBox 26">
            <a:extLst>
              <a:ext uri="{FF2B5EF4-FFF2-40B4-BE49-F238E27FC236}">
                <a16:creationId xmlns:a16="http://schemas.microsoft.com/office/drawing/2014/main" id="{1FCE1B61-0CA8-3445-80F1-2CDFE729F4C3}"/>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8" name="Picture 27">
            <a:extLst>
              <a:ext uri="{FF2B5EF4-FFF2-40B4-BE49-F238E27FC236}">
                <a16:creationId xmlns:a16="http://schemas.microsoft.com/office/drawing/2014/main" id="{41BF3690-4217-AE49-BF4C-0FA1D03D4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29" name="Straight Connector 28">
            <a:extLst>
              <a:ext uri="{FF2B5EF4-FFF2-40B4-BE49-F238E27FC236}">
                <a16:creationId xmlns:a16="http://schemas.microsoft.com/office/drawing/2014/main" id="{A70E2E33-3F4C-0446-8F8B-27A91425FE2B}"/>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E2003E84-F050-C147-92E4-12B81413FB6A}"/>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390739425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C1D4A319-6F9B-5147-B426-3EEB7D9F97EA}"/>
              </a:ext>
            </a:extLst>
          </p:cNvPr>
          <p:cNvSpPr>
            <a:spLocks noGrp="1"/>
          </p:cNvSpPr>
          <p:nvPr>
            <p:ph type="body" sz="quarter" idx="21"/>
          </p:nvPr>
        </p:nvSpPr>
        <p:spPr>
          <a:xfrm>
            <a:off x="673100" y="490259"/>
            <a:ext cx="10871200" cy="635000"/>
          </a:xfrm>
          <a:prstGeom prst="rect">
            <a:avLst/>
          </a:prstGeom>
        </p:spPr>
        <p:txBody>
          <a:bodyPr anchor="t">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602AEEAA-6201-874A-AE0A-9FC074C585B9}"/>
              </a:ext>
            </a:extLst>
          </p:cNvPr>
          <p:cNvSpPr>
            <a:spLocks noGrp="1"/>
          </p:cNvSpPr>
          <p:nvPr>
            <p:ph sz="quarter" idx="22"/>
          </p:nvPr>
        </p:nvSpPr>
        <p:spPr>
          <a:xfrm>
            <a:off x="673100" y="1455738"/>
            <a:ext cx="5262880" cy="4525962"/>
          </a:xfrm>
          <a:prstGeom prst="rect">
            <a:avLst/>
          </a:prstGeom>
        </p:spPr>
        <p:txBody>
          <a:bodyPr lIns="91440" rIns="91440" anchor="t">
            <a:noAutofit/>
          </a:bodyPr>
          <a:lstStyle>
            <a:lvl1pPr marL="342900" indent="-342900">
              <a:buClr>
                <a:schemeClr val="accent2"/>
              </a:buClr>
              <a:buFont typeface="Arial" panose="020B0604020202020204" pitchFamily="34" charset="0"/>
              <a:buChar char="•"/>
              <a:defRPr b="0" i="0">
                <a:solidFill>
                  <a:schemeClr val="tx1"/>
                </a:solidFill>
                <a:latin typeface="+mn-lt"/>
              </a:defRPr>
            </a:lvl1pPr>
          </a:lstStyle>
          <a:p>
            <a:pPr lvl="0"/>
            <a:r>
              <a:rPr lang="en-US"/>
              <a:t>Click to edit Master text styles</a:t>
            </a:r>
          </a:p>
        </p:txBody>
      </p:sp>
      <p:sp>
        <p:nvSpPr>
          <p:cNvPr id="8" name="Content Placeholder 4">
            <a:extLst>
              <a:ext uri="{FF2B5EF4-FFF2-40B4-BE49-F238E27FC236}">
                <a16:creationId xmlns:a16="http://schemas.microsoft.com/office/drawing/2014/main" id="{A47DEEEA-12F0-034F-BF89-3D09DA5B11CC}"/>
              </a:ext>
            </a:extLst>
          </p:cNvPr>
          <p:cNvSpPr>
            <a:spLocks noGrp="1"/>
          </p:cNvSpPr>
          <p:nvPr>
            <p:ph sz="quarter" idx="23" hasCustomPrompt="1"/>
          </p:nvPr>
        </p:nvSpPr>
        <p:spPr>
          <a:xfrm>
            <a:off x="6281420" y="1455738"/>
            <a:ext cx="5262880" cy="4525962"/>
          </a:xfrm>
          <a:prstGeom prst="rect">
            <a:avLst/>
          </a:prstGeom>
        </p:spPr>
        <p:txBody>
          <a:bodyPr lIns="91440" rIns="91440" anchor="t">
            <a:noAutofit/>
          </a:bodyPr>
          <a:lstStyle>
            <a:lvl1pPr marL="342900" indent="-342900">
              <a:buClr>
                <a:schemeClr val="accent2"/>
              </a:buClr>
              <a:buFont typeface="Arial" panose="020B0604020202020204" pitchFamily="34" charset="0"/>
              <a:buChar char="•"/>
              <a:defRPr b="0" i="0">
                <a:solidFill>
                  <a:schemeClr val="tx1"/>
                </a:solidFill>
                <a:latin typeface="+mn-lt"/>
              </a:defRPr>
            </a:lvl1pPr>
          </a:lstStyle>
          <a:p>
            <a:pPr lvl="0"/>
            <a:r>
              <a:rPr lang="en-US"/>
              <a:t>Click to Add Text</a:t>
            </a:r>
          </a:p>
        </p:txBody>
      </p:sp>
      <p:sp>
        <p:nvSpPr>
          <p:cNvPr id="13" name="TextBox 12">
            <a:extLst>
              <a:ext uri="{FF2B5EF4-FFF2-40B4-BE49-F238E27FC236}">
                <a16:creationId xmlns:a16="http://schemas.microsoft.com/office/drawing/2014/main" id="{2B42C635-2685-1C43-8A7B-1FBAEFD8754A}"/>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5" name="Picture 14">
            <a:extLst>
              <a:ext uri="{FF2B5EF4-FFF2-40B4-BE49-F238E27FC236}">
                <a16:creationId xmlns:a16="http://schemas.microsoft.com/office/drawing/2014/main" id="{E5FC188A-C911-9743-AB77-CCF5338082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6" name="Straight Connector 15">
            <a:extLst>
              <a:ext uri="{FF2B5EF4-FFF2-40B4-BE49-F238E27FC236}">
                <a16:creationId xmlns:a16="http://schemas.microsoft.com/office/drawing/2014/main" id="{72641445-A29F-8A49-BF2E-A17A123056A8}"/>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3DAC2A8-155F-534B-A0E6-ABAC1DD04683}"/>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22019988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 Card Layout">
    <p:spTree>
      <p:nvGrpSpPr>
        <p:cNvPr id="1" name=""/>
        <p:cNvGrpSpPr/>
        <p:nvPr/>
      </p:nvGrpSpPr>
      <p:grpSpPr>
        <a:xfrm>
          <a:off x="0" y="0"/>
          <a:ext cx="0" cy="0"/>
          <a:chOff x="0" y="0"/>
          <a:chExt cx="0" cy="0"/>
        </a:xfrm>
      </p:grpSpPr>
      <p:sp>
        <p:nvSpPr>
          <p:cNvPr id="20" name="Picture Placeholder 2"/>
          <p:cNvSpPr>
            <a:spLocks noGrp="1"/>
          </p:cNvSpPr>
          <p:nvPr>
            <p:ph type="pic" sz="quarter" idx="14"/>
          </p:nvPr>
        </p:nvSpPr>
        <p:spPr>
          <a:xfrm>
            <a:off x="9102507" y="2324649"/>
            <a:ext cx="2430137" cy="3784041"/>
          </a:xfrm>
          <a:prstGeom prst="rect">
            <a:avLst/>
          </a:prstGeom>
        </p:spPr>
        <p:txBody>
          <a:bodyPr anchor="t"/>
          <a:lstStyle/>
          <a:p>
            <a:r>
              <a:rPr lang="en-US"/>
              <a:t>Click icon to add picture</a:t>
            </a:r>
          </a:p>
        </p:txBody>
      </p:sp>
      <p:sp>
        <p:nvSpPr>
          <p:cNvPr id="21" name="Picture Placeholder 2"/>
          <p:cNvSpPr>
            <a:spLocks noGrp="1"/>
          </p:cNvSpPr>
          <p:nvPr>
            <p:ph type="pic" sz="quarter" idx="11"/>
          </p:nvPr>
        </p:nvSpPr>
        <p:spPr>
          <a:xfrm>
            <a:off x="590918" y="2317656"/>
            <a:ext cx="2430137" cy="3784041"/>
          </a:xfrm>
          <a:prstGeom prst="rect">
            <a:avLst/>
          </a:prstGeom>
        </p:spPr>
        <p:txBody>
          <a:bodyPr anchor="t"/>
          <a:lstStyle/>
          <a:p>
            <a:r>
              <a:rPr lang="en-US"/>
              <a:t>Click icon to add picture</a:t>
            </a:r>
          </a:p>
        </p:txBody>
      </p:sp>
      <p:sp>
        <p:nvSpPr>
          <p:cNvPr id="22" name="Picture Placeholder 2"/>
          <p:cNvSpPr>
            <a:spLocks noGrp="1"/>
          </p:cNvSpPr>
          <p:nvPr>
            <p:ph type="pic" sz="quarter" idx="12"/>
          </p:nvPr>
        </p:nvSpPr>
        <p:spPr>
          <a:xfrm>
            <a:off x="3437443" y="2317656"/>
            <a:ext cx="2430137" cy="3784041"/>
          </a:xfrm>
          <a:prstGeom prst="rect">
            <a:avLst/>
          </a:prstGeom>
        </p:spPr>
        <p:txBody>
          <a:bodyPr anchor="t"/>
          <a:lstStyle/>
          <a:p>
            <a:r>
              <a:rPr lang="en-US"/>
              <a:t>Click icon to add picture</a:t>
            </a:r>
          </a:p>
        </p:txBody>
      </p:sp>
      <p:sp>
        <p:nvSpPr>
          <p:cNvPr id="25" name="Picture Placeholder 2"/>
          <p:cNvSpPr>
            <a:spLocks noGrp="1"/>
          </p:cNvSpPr>
          <p:nvPr>
            <p:ph type="pic" sz="quarter" idx="13"/>
          </p:nvPr>
        </p:nvSpPr>
        <p:spPr>
          <a:xfrm>
            <a:off x="6265310" y="2317656"/>
            <a:ext cx="2430137" cy="3784041"/>
          </a:xfrm>
          <a:prstGeom prst="rect">
            <a:avLst/>
          </a:prstGeom>
        </p:spPr>
        <p:txBody>
          <a:bodyPr anchor="t"/>
          <a:lstStyle/>
          <a:p>
            <a:r>
              <a:rPr lang="en-US"/>
              <a:t>Click icon to add picture</a:t>
            </a:r>
          </a:p>
        </p:txBody>
      </p:sp>
      <p:sp>
        <p:nvSpPr>
          <p:cNvPr id="11" name="Text Placeholder 11">
            <a:extLst>
              <a:ext uri="{FF2B5EF4-FFF2-40B4-BE49-F238E27FC236}">
                <a16:creationId xmlns:a16="http://schemas.microsoft.com/office/drawing/2014/main" id="{555E9253-5050-5449-A7E4-468F7A1F2F3B}"/>
              </a:ext>
            </a:extLst>
          </p:cNvPr>
          <p:cNvSpPr>
            <a:spLocks noGrp="1"/>
          </p:cNvSpPr>
          <p:nvPr>
            <p:ph type="body" sz="quarter" idx="15"/>
          </p:nvPr>
        </p:nvSpPr>
        <p:spPr>
          <a:xfrm>
            <a:off x="673100" y="1185282"/>
            <a:ext cx="10871200" cy="533400"/>
          </a:xfrm>
          <a:prstGeom prst="rect">
            <a:avLst/>
          </a:prstGeom>
        </p:spPr>
        <p:txBody>
          <a:bodyPr anchor="t">
            <a:normAutofit/>
          </a:bodyPr>
          <a:lstStyle>
            <a:lvl1pPr marL="0" indent="0" algn="ctr">
              <a:buNone/>
              <a:defRPr sz="2400" b="0" i="0">
                <a:solidFill>
                  <a:schemeClr val="tx1">
                    <a:lumMod val="65000"/>
                    <a:lumOff val="35000"/>
                  </a:schemeClr>
                </a:solidFill>
                <a:latin typeface="Bw Modelica Light"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14" name="Text Placeholder 16">
            <a:extLst>
              <a:ext uri="{FF2B5EF4-FFF2-40B4-BE49-F238E27FC236}">
                <a16:creationId xmlns:a16="http://schemas.microsoft.com/office/drawing/2014/main" id="{9338B376-4849-8642-9547-EF59C5521382}"/>
              </a:ext>
            </a:extLst>
          </p:cNvPr>
          <p:cNvSpPr>
            <a:spLocks noGrp="1"/>
          </p:cNvSpPr>
          <p:nvPr>
            <p:ph type="body" sz="quarter" idx="16"/>
          </p:nvPr>
        </p:nvSpPr>
        <p:spPr>
          <a:xfrm>
            <a:off x="673100" y="490259"/>
            <a:ext cx="10871200" cy="635000"/>
          </a:xfrm>
          <a:prstGeom prst="rect">
            <a:avLst/>
          </a:prstGeom>
        </p:spPr>
        <p:txBody>
          <a:bodyPr anchor="t">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6" name="TextBox 15">
            <a:extLst>
              <a:ext uri="{FF2B5EF4-FFF2-40B4-BE49-F238E27FC236}">
                <a16:creationId xmlns:a16="http://schemas.microsoft.com/office/drawing/2014/main" id="{16C24352-750A-EC4F-8FBA-DBBE89A56C24}"/>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C01E88E9-2062-004A-B6F5-0C21C06B2E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6F67FD55-2798-AF4B-A6D6-0055268F4E51}"/>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A00D719-A3BF-2442-BDBC-A43A5E1D5D30}"/>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2566394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7 presenter &amp;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98CF3-583F-4149-8C51-A6BCE67A16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12192000" cy="6892463"/>
          </a:xfrm>
          <a:prstGeom prst="rect">
            <a:avLst/>
          </a:prstGeom>
        </p:spPr>
      </p:pic>
      <p:pic>
        <p:nvPicPr>
          <p:cNvPr id="7" name="Picture 6">
            <a:extLst>
              <a:ext uri="{FF2B5EF4-FFF2-40B4-BE49-F238E27FC236}">
                <a16:creationId xmlns:a16="http://schemas.microsoft.com/office/drawing/2014/main" id="{A21DEF92-F09C-B846-9D03-4D51DF1E97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1312990"/>
            <a:ext cx="3712029" cy="890886"/>
          </a:xfrm>
          <a:prstGeom prst="rect">
            <a:avLst/>
          </a:prstGeom>
        </p:spPr>
      </p:pic>
      <p:sp>
        <p:nvSpPr>
          <p:cNvPr id="8" name="Text Placeholder 16">
            <a:extLst>
              <a:ext uri="{FF2B5EF4-FFF2-40B4-BE49-F238E27FC236}">
                <a16:creationId xmlns:a16="http://schemas.microsoft.com/office/drawing/2014/main" id="{EA8E8DBD-1F9E-AA40-8108-385D200F26D1}"/>
              </a:ext>
            </a:extLst>
          </p:cNvPr>
          <p:cNvSpPr>
            <a:spLocks noGrp="1"/>
          </p:cNvSpPr>
          <p:nvPr>
            <p:ph type="body" sz="quarter" idx="11"/>
          </p:nvPr>
        </p:nvSpPr>
        <p:spPr>
          <a:xfrm>
            <a:off x="838200" y="4692403"/>
            <a:ext cx="5638081" cy="691769"/>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9" name="Text Placeholder 16">
            <a:extLst>
              <a:ext uri="{FF2B5EF4-FFF2-40B4-BE49-F238E27FC236}">
                <a16:creationId xmlns:a16="http://schemas.microsoft.com/office/drawing/2014/main" id="{1B626C2E-6B63-6843-8A35-4DA711E0BE28}"/>
              </a:ext>
            </a:extLst>
          </p:cNvPr>
          <p:cNvSpPr>
            <a:spLocks noGrp="1"/>
          </p:cNvSpPr>
          <p:nvPr>
            <p:ph type="body" sz="quarter" idx="12"/>
          </p:nvPr>
        </p:nvSpPr>
        <p:spPr>
          <a:xfrm>
            <a:off x="838200" y="2743200"/>
            <a:ext cx="5638081" cy="1932727"/>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8176523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2 presenter &amp;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53D36-6E4B-0640-8BE9-F7E218BFED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68077"/>
          </a:xfrm>
          <a:prstGeom prst="rect">
            <a:avLst/>
          </a:prstGeom>
        </p:spPr>
      </p:pic>
      <p:pic>
        <p:nvPicPr>
          <p:cNvPr id="6" name="Picture 5">
            <a:extLst>
              <a:ext uri="{FF2B5EF4-FFF2-40B4-BE49-F238E27FC236}">
                <a16:creationId xmlns:a16="http://schemas.microsoft.com/office/drawing/2014/main" id="{02058E1B-36E2-BF46-8573-88A529340F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1312990"/>
            <a:ext cx="3712029" cy="890886"/>
          </a:xfrm>
          <a:prstGeom prst="rect">
            <a:avLst/>
          </a:prstGeom>
        </p:spPr>
      </p:pic>
      <p:sp>
        <p:nvSpPr>
          <p:cNvPr id="7" name="Text Placeholder 16">
            <a:extLst>
              <a:ext uri="{FF2B5EF4-FFF2-40B4-BE49-F238E27FC236}">
                <a16:creationId xmlns:a16="http://schemas.microsoft.com/office/drawing/2014/main" id="{74923E3C-AEAF-AD49-823A-59E2A7641D7A}"/>
              </a:ext>
            </a:extLst>
          </p:cNvPr>
          <p:cNvSpPr>
            <a:spLocks noGrp="1"/>
          </p:cNvSpPr>
          <p:nvPr>
            <p:ph type="body" sz="quarter" idx="11"/>
          </p:nvPr>
        </p:nvSpPr>
        <p:spPr>
          <a:xfrm>
            <a:off x="838200" y="4692403"/>
            <a:ext cx="5638081" cy="691769"/>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8" name="Text Placeholder 16">
            <a:extLst>
              <a:ext uri="{FF2B5EF4-FFF2-40B4-BE49-F238E27FC236}">
                <a16:creationId xmlns:a16="http://schemas.microsoft.com/office/drawing/2014/main" id="{3E4FC5FB-74D3-0B4A-B191-659C1E24FAAE}"/>
              </a:ext>
            </a:extLst>
          </p:cNvPr>
          <p:cNvSpPr>
            <a:spLocks noGrp="1"/>
          </p:cNvSpPr>
          <p:nvPr>
            <p:ph type="body" sz="quarter" idx="12"/>
          </p:nvPr>
        </p:nvSpPr>
        <p:spPr>
          <a:xfrm>
            <a:off x="838200" y="2743200"/>
            <a:ext cx="5638081" cy="1932727"/>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5533109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4 presenter &amp;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BDEAE-A1B7-8647-84BA-94E413A126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1"/>
          </a:xfrm>
          <a:prstGeom prst="rect">
            <a:avLst/>
          </a:prstGeom>
        </p:spPr>
      </p:pic>
      <p:pic>
        <p:nvPicPr>
          <p:cNvPr id="6" name="Picture 5">
            <a:extLst>
              <a:ext uri="{FF2B5EF4-FFF2-40B4-BE49-F238E27FC236}">
                <a16:creationId xmlns:a16="http://schemas.microsoft.com/office/drawing/2014/main" id="{5D524012-0B2D-A24D-98EA-F3A8A1FBF3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1312990"/>
            <a:ext cx="3712029" cy="890886"/>
          </a:xfrm>
          <a:prstGeom prst="rect">
            <a:avLst/>
          </a:prstGeom>
        </p:spPr>
      </p:pic>
      <p:sp>
        <p:nvSpPr>
          <p:cNvPr id="7" name="Text Placeholder 16">
            <a:extLst>
              <a:ext uri="{FF2B5EF4-FFF2-40B4-BE49-F238E27FC236}">
                <a16:creationId xmlns:a16="http://schemas.microsoft.com/office/drawing/2014/main" id="{279BEEDD-8052-0143-BF1B-BC21421C2F5A}"/>
              </a:ext>
            </a:extLst>
          </p:cNvPr>
          <p:cNvSpPr>
            <a:spLocks noGrp="1"/>
          </p:cNvSpPr>
          <p:nvPr>
            <p:ph type="body" sz="quarter" idx="11"/>
          </p:nvPr>
        </p:nvSpPr>
        <p:spPr>
          <a:xfrm>
            <a:off x="838200" y="4692403"/>
            <a:ext cx="5638081" cy="691769"/>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8" name="Text Placeholder 16">
            <a:extLst>
              <a:ext uri="{FF2B5EF4-FFF2-40B4-BE49-F238E27FC236}">
                <a16:creationId xmlns:a16="http://schemas.microsoft.com/office/drawing/2014/main" id="{CD75E5DF-50E2-F347-A668-76494F920BE3}"/>
              </a:ext>
            </a:extLst>
          </p:cNvPr>
          <p:cNvSpPr>
            <a:spLocks noGrp="1"/>
          </p:cNvSpPr>
          <p:nvPr>
            <p:ph type="body" sz="quarter" idx="12"/>
          </p:nvPr>
        </p:nvSpPr>
        <p:spPr>
          <a:xfrm>
            <a:off x="838200" y="2743200"/>
            <a:ext cx="5638081" cy="1932727"/>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4636246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1 presenter &amp; title- Infin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0506E-84B4-0C4E-B97F-355875B1D4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5715000"/>
            <a:ext cx="2998788" cy="719245"/>
          </a:xfrm>
          <a:prstGeom prst="rect">
            <a:avLst/>
          </a:prstGeom>
        </p:spPr>
      </p:pic>
      <p:pic>
        <p:nvPicPr>
          <p:cNvPr id="8" name="Picture 7">
            <a:extLst>
              <a:ext uri="{FF2B5EF4-FFF2-40B4-BE49-F238E27FC236}">
                <a16:creationId xmlns:a16="http://schemas.microsoft.com/office/drawing/2014/main" id="{69E9C912-0179-904E-A253-D307F8A565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5312" y="-441395"/>
            <a:ext cx="8851900" cy="4254522"/>
          </a:xfrm>
          <a:prstGeom prst="rect">
            <a:avLst/>
          </a:prstGeom>
        </p:spPr>
      </p:pic>
      <p:sp>
        <p:nvSpPr>
          <p:cNvPr id="6" name="Text Placeholder 16">
            <a:extLst>
              <a:ext uri="{FF2B5EF4-FFF2-40B4-BE49-F238E27FC236}">
                <a16:creationId xmlns:a16="http://schemas.microsoft.com/office/drawing/2014/main" id="{940904EE-51FA-BA40-BA5C-6171E47E4BAC}"/>
              </a:ext>
            </a:extLst>
          </p:cNvPr>
          <p:cNvSpPr>
            <a:spLocks noGrp="1"/>
          </p:cNvSpPr>
          <p:nvPr>
            <p:ph type="body" sz="quarter" idx="13"/>
          </p:nvPr>
        </p:nvSpPr>
        <p:spPr>
          <a:xfrm>
            <a:off x="838200" y="4692403"/>
            <a:ext cx="5638081" cy="691769"/>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tx1">
                    <a:lumMod val="50000"/>
                    <a:lumOff val="50000"/>
                  </a:schemeClr>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9" name="Text Placeholder 16">
            <a:extLst>
              <a:ext uri="{FF2B5EF4-FFF2-40B4-BE49-F238E27FC236}">
                <a16:creationId xmlns:a16="http://schemas.microsoft.com/office/drawing/2014/main" id="{0FDA1248-EE43-894B-918C-D6DAB96E45D6}"/>
              </a:ext>
            </a:extLst>
          </p:cNvPr>
          <p:cNvSpPr>
            <a:spLocks noGrp="1"/>
          </p:cNvSpPr>
          <p:nvPr>
            <p:ph type="body" sz="quarter" idx="14"/>
          </p:nvPr>
        </p:nvSpPr>
        <p:spPr>
          <a:xfrm>
            <a:off x="838200" y="3276600"/>
            <a:ext cx="5638081" cy="1399327"/>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tx1">
                    <a:lumMod val="50000"/>
                    <a:lumOff val="50000"/>
                  </a:schemeClr>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19516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u_Agenda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4D101-0B71-804F-ACB7-C18B405AADFA}"/>
              </a:ext>
            </a:extLst>
          </p:cNvPr>
          <p:cNvPicPr>
            <a:picLocks noChangeAspect="1"/>
          </p:cNvPicPr>
          <p:nvPr/>
        </p:nvPicPr>
        <p:blipFill>
          <a:blip r:embed="rId2">
            <a:alphaModFix amt="5000"/>
          </a:blip>
          <a:stretch>
            <a:fillRect/>
          </a:stretch>
        </p:blipFill>
        <p:spPr>
          <a:xfrm>
            <a:off x="-1754725" y="4131753"/>
            <a:ext cx="7043827" cy="3551020"/>
          </a:xfrm>
          <a:prstGeom prst="rect">
            <a:avLst/>
          </a:prstGeom>
        </p:spPr>
      </p:pic>
      <p:pic>
        <p:nvPicPr>
          <p:cNvPr id="11" name="Picture 10" descr="A screen shot of a person&#10;&#10;Description automatically generated">
            <a:extLst>
              <a:ext uri="{FF2B5EF4-FFF2-40B4-BE49-F238E27FC236}">
                <a16:creationId xmlns:a16="http://schemas.microsoft.com/office/drawing/2014/main" id="{94D4A1C3-6E7B-2A4F-A482-4C264B5DDD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23" y="280237"/>
            <a:ext cx="4383993" cy="3148763"/>
          </a:xfrm>
          <a:prstGeom prst="rect">
            <a:avLst/>
          </a:prstGeom>
        </p:spPr>
      </p:pic>
      <p:sp>
        <p:nvSpPr>
          <p:cNvPr id="14" name="Oval 13">
            <a:extLst>
              <a:ext uri="{FF2B5EF4-FFF2-40B4-BE49-F238E27FC236}">
                <a16:creationId xmlns:a16="http://schemas.microsoft.com/office/drawing/2014/main" id="{86DC88F5-A6CA-0641-97B4-0C02EE0522AD}"/>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5" name="TextBox 14">
            <a:extLst>
              <a:ext uri="{FF2B5EF4-FFF2-40B4-BE49-F238E27FC236}">
                <a16:creationId xmlns:a16="http://schemas.microsoft.com/office/drawing/2014/main" id="{5023266F-0A18-A946-ADF3-8A5407B7D4F5}"/>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B020B56F-55FC-3B4A-BFA0-EA32EBB021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644E8D81-A2A1-224A-8215-B04A876E6A40}"/>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063D7971-2931-0948-AC82-0317EE1D9152}"/>
              </a:ext>
            </a:extLst>
          </p:cNvPr>
          <p:cNvSpPr>
            <a:spLocks noGrp="1"/>
          </p:cNvSpPr>
          <p:nvPr>
            <p:ph type="body" sz="quarter" idx="21"/>
          </p:nvPr>
        </p:nvSpPr>
        <p:spPr>
          <a:xfrm>
            <a:off x="5161660" y="1920005"/>
            <a:ext cx="6501374" cy="1240445"/>
          </a:xfrm>
          <a:prstGeom prst="rect">
            <a:avLst/>
          </a:prstGeom>
        </p:spPr>
        <p:txBody>
          <a:bodyPr anchor="t">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2" name="Text Placeholder 10">
            <a:extLst>
              <a:ext uri="{FF2B5EF4-FFF2-40B4-BE49-F238E27FC236}">
                <a16:creationId xmlns:a16="http://schemas.microsoft.com/office/drawing/2014/main" id="{5A4D6903-1C32-024B-8A28-B9DC10AFC122}"/>
              </a:ext>
            </a:extLst>
          </p:cNvPr>
          <p:cNvSpPr>
            <a:spLocks noGrp="1"/>
          </p:cNvSpPr>
          <p:nvPr>
            <p:ph type="body" sz="quarter" idx="20" hasCustomPrompt="1"/>
          </p:nvPr>
        </p:nvSpPr>
        <p:spPr>
          <a:xfrm>
            <a:off x="5146930" y="3429000"/>
            <a:ext cx="6501374" cy="2869613"/>
          </a:xfrm>
          <a:prstGeom prst="rect">
            <a:avLst/>
          </a:prstGeom>
        </p:spPr>
        <p:txBody>
          <a:bodyPr anchor="t">
            <a:noAutofit/>
          </a:bodyPr>
          <a:lstStyle>
            <a:lvl1pPr marL="457200" indent="-457200">
              <a:buClr>
                <a:srgbClr val="F14C23"/>
              </a:buClr>
              <a:buFont typeface="Arial" panose="020B0604020202020204" pitchFamily="34" charset="0"/>
              <a:buChar char="•"/>
              <a:defRPr sz="2400"/>
            </a:lvl1pPr>
            <a:lvl2pPr marL="800100" indent="-342900">
              <a:buFont typeface="Arial" panose="020B0604020202020204" pitchFamily="34" charset="0"/>
              <a:buChar char="•"/>
              <a:defRPr sz="1800">
                <a:latin typeface="Bw Modelica" panose="020B0604020202020204" charset="0"/>
              </a:defRPr>
            </a:lvl2pPr>
            <a:lvl3pPr marL="1200150" indent="-285750">
              <a:buFont typeface="Arial" panose="020B0604020202020204" pitchFamily="34" charset="0"/>
              <a:buChar char="•"/>
              <a:defRPr sz="1600">
                <a:latin typeface="Bw Modelica" panose="020B0604020202020204" charset="0"/>
              </a:defRPr>
            </a:lvl3pPr>
          </a:lstStyle>
          <a:p>
            <a:r>
              <a:rPr lang="en-US"/>
              <a:t>Insert text here</a:t>
            </a:r>
          </a:p>
          <a:p>
            <a:pPr lvl="1"/>
            <a:endParaRPr lang="en-US"/>
          </a:p>
          <a:p>
            <a:pPr lvl="2"/>
            <a:endParaRPr lang="en-US"/>
          </a:p>
        </p:txBody>
      </p:sp>
    </p:spTree>
    <p:extLst>
      <p:ext uri="{BB962C8B-B14F-4D97-AF65-F5344CB8AC3E}">
        <p14:creationId xmlns:p14="http://schemas.microsoft.com/office/powerpoint/2010/main" val="39401745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u_Agenda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4D101-0B71-804F-ACB7-C18B405AADFA}"/>
              </a:ext>
            </a:extLst>
          </p:cNvPr>
          <p:cNvPicPr>
            <a:picLocks noChangeAspect="1"/>
          </p:cNvPicPr>
          <p:nvPr/>
        </p:nvPicPr>
        <p:blipFill>
          <a:blip r:embed="rId2">
            <a:alphaModFix amt="5000"/>
          </a:blip>
          <a:stretch>
            <a:fillRect/>
          </a:stretch>
        </p:blipFill>
        <p:spPr>
          <a:xfrm>
            <a:off x="-1754725" y="4145401"/>
            <a:ext cx="7043827" cy="3551020"/>
          </a:xfrm>
          <a:prstGeom prst="rect">
            <a:avLst/>
          </a:prstGeom>
        </p:spPr>
      </p:pic>
      <p:pic>
        <p:nvPicPr>
          <p:cNvPr id="4" name="Picture 3">
            <a:extLst>
              <a:ext uri="{FF2B5EF4-FFF2-40B4-BE49-F238E27FC236}">
                <a16:creationId xmlns:a16="http://schemas.microsoft.com/office/drawing/2014/main" id="{41AC252D-270F-2A43-8E66-4B08808138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015" y="384560"/>
            <a:ext cx="4307080" cy="3044439"/>
          </a:xfrm>
          <a:prstGeom prst="rect">
            <a:avLst/>
          </a:prstGeom>
        </p:spPr>
      </p:pic>
      <p:sp>
        <p:nvSpPr>
          <p:cNvPr id="14" name="TextBox 13">
            <a:extLst>
              <a:ext uri="{FF2B5EF4-FFF2-40B4-BE49-F238E27FC236}">
                <a16:creationId xmlns:a16="http://schemas.microsoft.com/office/drawing/2014/main" id="{E26878FE-0F3D-5345-A4C4-32D55D1D7107}"/>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21D6F640-502B-2347-A274-94939418F8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5819C029-B229-FC43-9D69-6D4ACB60FB95}"/>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3AB405DF-3F8E-F04E-991C-E124E2C1B7F8}"/>
              </a:ext>
            </a:extLst>
          </p:cNvPr>
          <p:cNvSpPr>
            <a:spLocks noGrp="1"/>
          </p:cNvSpPr>
          <p:nvPr>
            <p:ph type="body" sz="quarter" idx="21"/>
          </p:nvPr>
        </p:nvSpPr>
        <p:spPr>
          <a:xfrm>
            <a:off x="5161660" y="1920005"/>
            <a:ext cx="6501374" cy="1240445"/>
          </a:xfrm>
          <a:prstGeom prst="rect">
            <a:avLst/>
          </a:prstGeom>
        </p:spPr>
        <p:txBody>
          <a:bodyPr anchor="t">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2" name="Text Placeholder 10">
            <a:extLst>
              <a:ext uri="{FF2B5EF4-FFF2-40B4-BE49-F238E27FC236}">
                <a16:creationId xmlns:a16="http://schemas.microsoft.com/office/drawing/2014/main" id="{3401BB88-51E0-8A45-97BB-0B8C26682DA3}"/>
              </a:ext>
            </a:extLst>
          </p:cNvPr>
          <p:cNvSpPr>
            <a:spLocks noGrp="1"/>
          </p:cNvSpPr>
          <p:nvPr>
            <p:ph type="body" sz="quarter" idx="20" hasCustomPrompt="1"/>
          </p:nvPr>
        </p:nvSpPr>
        <p:spPr>
          <a:xfrm>
            <a:off x="5146930" y="3429000"/>
            <a:ext cx="6501374" cy="2869613"/>
          </a:xfrm>
          <a:prstGeom prst="rect">
            <a:avLst/>
          </a:prstGeom>
        </p:spPr>
        <p:txBody>
          <a:bodyPr anchor="t">
            <a:noAutofit/>
          </a:bodyPr>
          <a:lstStyle>
            <a:lvl1pPr marL="457200" indent="-457200">
              <a:buClr>
                <a:srgbClr val="F14C23"/>
              </a:buClr>
              <a:buFont typeface="Arial" panose="020B0604020202020204" pitchFamily="34" charset="0"/>
              <a:buChar char="•"/>
              <a:defRPr sz="2400"/>
            </a:lvl1pPr>
            <a:lvl2pPr marL="800100" indent="-342900">
              <a:buFont typeface="Arial" panose="020B0604020202020204" pitchFamily="34" charset="0"/>
              <a:buChar char="•"/>
              <a:defRPr sz="1800">
                <a:latin typeface="Bw Modelica" panose="020B0604020202020204" charset="0"/>
              </a:defRPr>
            </a:lvl2pPr>
            <a:lvl3pPr marL="1200150" indent="-285750">
              <a:buFont typeface="Arial" panose="020B0604020202020204" pitchFamily="34" charset="0"/>
              <a:buChar char="•"/>
              <a:defRPr sz="1600">
                <a:latin typeface="Bw Modelica" panose="020B0604020202020204" charset="0"/>
              </a:defRPr>
            </a:lvl3pPr>
          </a:lstStyle>
          <a:p>
            <a:r>
              <a:rPr lang="en-US"/>
              <a:t>Insert text here</a:t>
            </a:r>
          </a:p>
          <a:p>
            <a:pPr lvl="1"/>
            <a:endParaRPr lang="en-US"/>
          </a:p>
          <a:p>
            <a:pPr lvl="2"/>
            <a:endParaRPr lang="en-US"/>
          </a:p>
        </p:txBody>
      </p:sp>
      <p:sp>
        <p:nvSpPr>
          <p:cNvPr id="15" name="Oval 14">
            <a:extLst>
              <a:ext uri="{FF2B5EF4-FFF2-40B4-BE49-F238E27FC236}">
                <a16:creationId xmlns:a16="http://schemas.microsoft.com/office/drawing/2014/main" id="{5E23FEE1-68B4-3A4D-9396-BFCA721B5DCD}"/>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270954562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Hu_Agenda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4D101-0B71-804F-ACB7-C18B405AADFA}"/>
              </a:ext>
            </a:extLst>
          </p:cNvPr>
          <p:cNvPicPr>
            <a:picLocks noChangeAspect="1"/>
          </p:cNvPicPr>
          <p:nvPr/>
        </p:nvPicPr>
        <p:blipFill>
          <a:blip r:embed="rId2">
            <a:alphaModFix amt="5000"/>
          </a:blip>
          <a:stretch>
            <a:fillRect/>
          </a:stretch>
        </p:blipFill>
        <p:spPr>
          <a:xfrm>
            <a:off x="-1743073" y="4139248"/>
            <a:ext cx="7043827" cy="3551020"/>
          </a:xfrm>
          <a:prstGeom prst="rect">
            <a:avLst/>
          </a:prstGeom>
        </p:spPr>
      </p:pic>
      <p:pic>
        <p:nvPicPr>
          <p:cNvPr id="3" name="Picture 2" descr="A close up of a logo&#10;&#10;Description automatically generated">
            <a:extLst>
              <a:ext uri="{FF2B5EF4-FFF2-40B4-BE49-F238E27FC236}">
                <a16:creationId xmlns:a16="http://schemas.microsoft.com/office/drawing/2014/main" id="{968DF28E-154A-454C-83ED-18198620B3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193" y="313166"/>
            <a:ext cx="4298535" cy="3036368"/>
          </a:xfrm>
          <a:prstGeom prst="rect">
            <a:avLst/>
          </a:prstGeom>
        </p:spPr>
      </p:pic>
      <p:sp>
        <p:nvSpPr>
          <p:cNvPr id="15" name="TextBox 14">
            <a:extLst>
              <a:ext uri="{FF2B5EF4-FFF2-40B4-BE49-F238E27FC236}">
                <a16:creationId xmlns:a16="http://schemas.microsoft.com/office/drawing/2014/main" id="{8EC63443-6EA3-894D-9143-152A75B619D7}"/>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64D40F2B-F816-5845-B3D4-41D3C8C0E8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8C8D3A71-7337-E448-8579-21E4E1B5957B}"/>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35AB32C3-1F56-7543-A8DA-EFA2E3E3512B}"/>
              </a:ext>
            </a:extLst>
          </p:cNvPr>
          <p:cNvSpPr>
            <a:spLocks noGrp="1"/>
          </p:cNvSpPr>
          <p:nvPr>
            <p:ph type="body" sz="quarter" idx="21"/>
          </p:nvPr>
        </p:nvSpPr>
        <p:spPr>
          <a:xfrm>
            <a:off x="5161660" y="1920005"/>
            <a:ext cx="6501374" cy="1240445"/>
          </a:xfrm>
          <a:prstGeom prst="rect">
            <a:avLst/>
          </a:prstGeom>
        </p:spPr>
        <p:txBody>
          <a:bodyPr anchor="t">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6E9F19A5-F71C-D84C-8DBD-91B12A89A879}"/>
              </a:ext>
            </a:extLst>
          </p:cNvPr>
          <p:cNvSpPr>
            <a:spLocks noGrp="1"/>
          </p:cNvSpPr>
          <p:nvPr>
            <p:ph type="body" sz="quarter" idx="20" hasCustomPrompt="1"/>
          </p:nvPr>
        </p:nvSpPr>
        <p:spPr>
          <a:xfrm>
            <a:off x="5146930" y="3429000"/>
            <a:ext cx="6501374" cy="2869613"/>
          </a:xfrm>
          <a:prstGeom prst="rect">
            <a:avLst/>
          </a:prstGeom>
        </p:spPr>
        <p:txBody>
          <a:bodyPr anchor="t">
            <a:noAutofit/>
          </a:bodyPr>
          <a:lstStyle>
            <a:lvl1pPr marL="457200" indent="-457200">
              <a:buClr>
                <a:srgbClr val="F14C23"/>
              </a:buClr>
              <a:buFont typeface="Arial" panose="020B0604020202020204" pitchFamily="34" charset="0"/>
              <a:buChar char="•"/>
              <a:defRPr sz="2400"/>
            </a:lvl1pPr>
            <a:lvl2pPr marL="800100" indent="-342900">
              <a:buFont typeface="Arial" panose="020B0604020202020204" pitchFamily="34" charset="0"/>
              <a:buChar char="•"/>
              <a:defRPr sz="1800">
                <a:latin typeface="Bw Modelica" panose="020B0604020202020204" charset="0"/>
              </a:defRPr>
            </a:lvl2pPr>
            <a:lvl3pPr marL="1200150" indent="-285750">
              <a:buFont typeface="Arial" panose="020B0604020202020204" pitchFamily="34" charset="0"/>
              <a:buChar char="•"/>
              <a:defRPr sz="1600">
                <a:latin typeface="Bw Modelica" panose="020B0604020202020204" charset="0"/>
              </a:defRPr>
            </a:lvl3pPr>
          </a:lstStyle>
          <a:p>
            <a:r>
              <a:rPr lang="en-US"/>
              <a:t>Insert text here</a:t>
            </a:r>
          </a:p>
          <a:p>
            <a:pPr lvl="1"/>
            <a:endParaRPr lang="en-US"/>
          </a:p>
          <a:p>
            <a:pPr lvl="2"/>
            <a:endParaRPr lang="en-US"/>
          </a:p>
        </p:txBody>
      </p:sp>
      <p:sp>
        <p:nvSpPr>
          <p:cNvPr id="13" name="Oval 12">
            <a:extLst>
              <a:ext uri="{FF2B5EF4-FFF2-40B4-BE49-F238E27FC236}">
                <a16:creationId xmlns:a16="http://schemas.microsoft.com/office/drawing/2014/main" id="{757191D2-B650-A640-91FC-AAE675AD3EDA}"/>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283366755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 Transition slide (left images) with text">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C79F54E8-F26B-8946-96C0-BC4443D4DAD1}"/>
              </a:ext>
            </a:extLst>
          </p:cNvPr>
          <p:cNvSpPr>
            <a:spLocks noGrp="1"/>
          </p:cNvSpPr>
          <p:nvPr>
            <p:ph type="body" sz="quarter" idx="20"/>
          </p:nvPr>
        </p:nvSpPr>
        <p:spPr>
          <a:xfrm>
            <a:off x="3301625" y="2574321"/>
            <a:ext cx="8260833" cy="2863023"/>
          </a:xfrm>
          <a:prstGeom prst="rect">
            <a:avLst/>
          </a:prstGeom>
        </p:spPr>
        <p:txBody>
          <a:bodyPr lIns="91440" rIns="91440" anchor="t">
            <a:noAutofit/>
          </a:bodyPr>
          <a:lstStyle>
            <a:lvl1pPr marL="457200" indent="-457200" algn="l">
              <a:buClr>
                <a:schemeClr val="accent2"/>
              </a:buClr>
              <a:buFont typeface="Arial" panose="020B0604020202020204" pitchFamily="34" charset="0"/>
              <a:buChar char="•"/>
              <a:defRPr sz="2000" b="0" i="0">
                <a:solidFill>
                  <a:schemeClr val="tx1"/>
                </a:solidFill>
                <a:latin typeface="Bw Modelica Medium"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8" name="Text Placeholder 16">
            <a:extLst>
              <a:ext uri="{FF2B5EF4-FFF2-40B4-BE49-F238E27FC236}">
                <a16:creationId xmlns:a16="http://schemas.microsoft.com/office/drawing/2014/main" id="{B5AA5BB5-0B62-424E-82C3-4C5EB25A2A8B}"/>
              </a:ext>
            </a:extLst>
          </p:cNvPr>
          <p:cNvSpPr>
            <a:spLocks noGrp="1"/>
          </p:cNvSpPr>
          <p:nvPr>
            <p:ph type="body" sz="quarter" idx="21"/>
          </p:nvPr>
        </p:nvSpPr>
        <p:spPr>
          <a:xfrm>
            <a:off x="3301625" y="1690914"/>
            <a:ext cx="8260833" cy="635000"/>
          </a:xfrm>
          <a:prstGeom prst="rect">
            <a:avLst/>
          </a:prstGeom>
        </p:spPr>
        <p:txBody>
          <a:bodyPr lIns="91440" rIns="91440" anchor="t">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pic>
        <p:nvPicPr>
          <p:cNvPr id="22" name="Picture 21" descr="A person in a blue shirt&#10;&#10;Description automatically generated">
            <a:extLst>
              <a:ext uri="{FF2B5EF4-FFF2-40B4-BE49-F238E27FC236}">
                <a16:creationId xmlns:a16="http://schemas.microsoft.com/office/drawing/2014/main" id="{7E823351-6ADF-A04E-A404-BE15E0AC2C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52853"/>
            <a:ext cx="2264229" cy="1691235"/>
          </a:xfrm>
          <a:prstGeom prst="rect">
            <a:avLst/>
          </a:prstGeom>
        </p:spPr>
      </p:pic>
      <p:pic>
        <p:nvPicPr>
          <p:cNvPr id="23" name="Picture 22" descr="A picture containing sky, person, racket, tennis&#10;&#10;Description automatically generated">
            <a:extLst>
              <a:ext uri="{FF2B5EF4-FFF2-40B4-BE49-F238E27FC236}">
                <a16:creationId xmlns:a16="http://schemas.microsoft.com/office/drawing/2014/main" id="{0B2376A0-4E93-5742-9FAF-8D01F988B9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167086"/>
            <a:ext cx="2264229" cy="1691235"/>
          </a:xfrm>
          <a:prstGeom prst="rect">
            <a:avLst/>
          </a:prstGeom>
        </p:spPr>
      </p:pic>
      <p:pic>
        <p:nvPicPr>
          <p:cNvPr id="12" name="Picture 11" descr="A person wearing a hat&#10;&#10;Description automatically generated">
            <a:extLst>
              <a:ext uri="{FF2B5EF4-FFF2-40B4-BE49-F238E27FC236}">
                <a16:creationId xmlns:a16="http://schemas.microsoft.com/office/drawing/2014/main" id="{593893F9-FF02-084C-8AA6-958C5C099A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540607"/>
            <a:ext cx="2264229" cy="1629960"/>
          </a:xfrm>
          <a:prstGeom prst="rect">
            <a:avLst/>
          </a:prstGeom>
        </p:spPr>
      </p:pic>
      <p:pic>
        <p:nvPicPr>
          <p:cNvPr id="15" name="Picture 14" descr="A person wearing glasses&#10;&#10;Description automatically generated">
            <a:extLst>
              <a:ext uri="{FF2B5EF4-FFF2-40B4-BE49-F238E27FC236}">
                <a16:creationId xmlns:a16="http://schemas.microsoft.com/office/drawing/2014/main" id="{94A1619D-6CE4-0B4D-A65E-A8863439CE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64229" cy="1857492"/>
          </a:xfrm>
          <a:prstGeom prst="rect">
            <a:avLst/>
          </a:prstGeom>
        </p:spPr>
      </p:pic>
      <p:sp>
        <p:nvSpPr>
          <p:cNvPr id="17" name="TextBox 16">
            <a:extLst>
              <a:ext uri="{FF2B5EF4-FFF2-40B4-BE49-F238E27FC236}">
                <a16:creationId xmlns:a16="http://schemas.microsoft.com/office/drawing/2014/main" id="{5FD82EDE-A4D1-C142-B048-BB27CF680B60}"/>
              </a:ext>
            </a:extLst>
          </p:cNvPr>
          <p:cNvSpPr txBox="1"/>
          <p:nvPr userDrawn="1"/>
        </p:nvSpPr>
        <p:spPr>
          <a:xfrm>
            <a:off x="-175518" y="6470663"/>
            <a:ext cx="10030968" cy="215444"/>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9" name="Picture 18">
            <a:extLst>
              <a:ext uri="{FF2B5EF4-FFF2-40B4-BE49-F238E27FC236}">
                <a16:creationId xmlns:a16="http://schemas.microsoft.com/office/drawing/2014/main" id="{CDFDB4D3-B4E7-3645-A7F4-80B72CC2A8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21" name="Straight Connector 20">
            <a:extLst>
              <a:ext uri="{FF2B5EF4-FFF2-40B4-BE49-F238E27FC236}">
                <a16:creationId xmlns:a16="http://schemas.microsoft.com/office/drawing/2014/main" id="{82B24ACE-4BBC-5240-B1C1-DB0395F0CEB4}"/>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7332955-6632-F540-9167-E2D3CF5E85E1}"/>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26505514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0368"/>
            <a:ext cx="12192000" cy="1325563"/>
          </a:xfrm>
          <a:prstGeom prst="rect">
            <a:avLst/>
          </a:prstGeom>
        </p:spPr>
        <p:txBody>
          <a:bodyPr vert="horz" lIns="365760" tIns="45720" rIns="365760" bIns="45720" rtlCol="0" anchor="ctr">
            <a:normAutofit/>
          </a:bodyPr>
          <a:lstStyle/>
          <a:p>
            <a:endParaRPr lang="en-US"/>
          </a:p>
        </p:txBody>
      </p:sp>
      <p:sp>
        <p:nvSpPr>
          <p:cNvPr id="3" name="Text Placeholder 2"/>
          <p:cNvSpPr>
            <a:spLocks noGrp="1"/>
          </p:cNvSpPr>
          <p:nvPr>
            <p:ph type="body" idx="1"/>
          </p:nvPr>
        </p:nvSpPr>
        <p:spPr>
          <a:xfrm>
            <a:off x="0" y="1825625"/>
            <a:ext cx="12192000" cy="4351338"/>
          </a:xfrm>
          <a:prstGeom prst="rect">
            <a:avLst/>
          </a:prstGeom>
        </p:spPr>
        <p:txBody>
          <a:bodyPr vert="horz" lIns="365760" tIns="45720" rIns="365760" bIns="45720" rtlCol="0">
            <a:normAutofit/>
          </a:bodyPr>
          <a:lstStyle/>
          <a:p>
            <a:pPr lvl="0"/>
            <a:endParaRPr lang="en-US"/>
          </a:p>
        </p:txBody>
      </p:sp>
      <p:sp>
        <p:nvSpPr>
          <p:cNvPr id="4" name="Date Placeholder 3"/>
          <p:cNvSpPr>
            <a:spLocks noGrp="1"/>
          </p:cNvSpPr>
          <p:nvPr>
            <p:ph type="dt" sz="half" idx="2"/>
          </p:nvPr>
        </p:nvSpPr>
        <p:spPr>
          <a:xfrm>
            <a:off x="0" y="6356350"/>
            <a:ext cx="2743200" cy="365125"/>
          </a:xfrm>
          <a:prstGeom prst="rect">
            <a:avLst/>
          </a:prstGeom>
        </p:spPr>
        <p:txBody>
          <a:bodyPr vert="horz" lIns="365760" tIns="45720" rIns="91440" bIns="45720" rtlCol="0" anchor="ctr"/>
          <a:lstStyle>
            <a:lvl1pPr algn="l">
              <a:defRPr sz="1400">
                <a:solidFill>
                  <a:schemeClr val="tx1">
                    <a:tint val="75000"/>
                  </a:schemeClr>
                </a:solidFill>
                <a:latin typeface="Bw Modelica" pitchFamily="2" charset="77"/>
                <a:ea typeface="Roboto" panose="02000000000000000000" pitchFamily="2" charset="0"/>
                <a:cs typeface="Bw Modelica" pitchFamily="2" charset="77"/>
              </a:defRPr>
            </a:lvl1pPr>
          </a:lstStyle>
          <a:p>
            <a:fld id="{7FB3A55C-10A8-3848-887F-EFD56AC2CE82}" type="datetimeFigureOut">
              <a:rPr lang="en-US" smtClean="0"/>
              <a:t>5/6/20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tint val="75000"/>
                  </a:schemeClr>
                </a:solidFill>
                <a:latin typeface="Bw Modelica" pitchFamily="2" charset="77"/>
                <a:ea typeface="Roboto" panose="02000000000000000000" pitchFamily="2" charset="0"/>
                <a:cs typeface="Bw Modelica" pitchFamily="2" charset="77"/>
              </a:defRPr>
            </a:lvl1pPr>
          </a:lstStyle>
          <a:p>
            <a:endParaRPr lang="en-US"/>
          </a:p>
        </p:txBody>
      </p:sp>
    </p:spTree>
    <p:extLst>
      <p:ext uri="{BB962C8B-B14F-4D97-AF65-F5344CB8AC3E}">
        <p14:creationId xmlns:p14="http://schemas.microsoft.com/office/powerpoint/2010/main" val="23892135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47" r:id="rId3"/>
    <p:sldLayoutId id="2147483848" r:id="rId4"/>
    <p:sldLayoutId id="2147483795" r:id="rId5"/>
    <p:sldLayoutId id="2147483800" r:id="rId6"/>
    <p:sldLayoutId id="2147483801" r:id="rId7"/>
    <p:sldLayoutId id="2147483802" r:id="rId8"/>
    <p:sldLayoutId id="2147483803" r:id="rId9"/>
    <p:sldLayoutId id="2147483804" r:id="rId10"/>
    <p:sldLayoutId id="2147483805" r:id="rId11"/>
    <p:sldLayoutId id="2147483806" r:id="rId12"/>
    <p:sldLayoutId id="2147483812" r:id="rId13"/>
    <p:sldLayoutId id="2147483841" r:id="rId14"/>
    <p:sldLayoutId id="2147483842" r:id="rId15"/>
    <p:sldLayoutId id="2147483843" r:id="rId16"/>
    <p:sldLayoutId id="2147483844" r:id="rId17"/>
    <p:sldLayoutId id="2147483834" r:id="rId18"/>
  </p:sldLayoutIdLst>
  <p:transition>
    <p:fade/>
  </p:transition>
  <p:txStyles>
    <p:titleStyle>
      <a:lvl1pPr algn="l" defTabSz="914400" rtl="0" eaLnBrk="1" latinLnBrk="0" hangingPunct="1">
        <a:lnSpc>
          <a:spcPct val="90000"/>
        </a:lnSpc>
        <a:spcBef>
          <a:spcPct val="0"/>
        </a:spcBef>
        <a:buNone/>
        <a:defRPr sz="2800" kern="1200" spc="60">
          <a:solidFill>
            <a:srgbClr val="3E3E3E"/>
          </a:solidFill>
          <a:latin typeface="Bw Modelica" pitchFamily="2" charset="77"/>
          <a:ea typeface="Roboto" panose="02000000000000000000" pitchFamily="2" charset="0"/>
          <a:cs typeface="Bw Modelica"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000" spc="60">
          <a:solidFill>
            <a:srgbClr val="3E3E3E"/>
          </a:solidFill>
          <a:latin typeface="Bw Modelica" panose="00000600000000000000" pitchFamily="50" charset="0"/>
          <a:ea typeface="Roboto" panose="02000000000000000000" pitchFamily="2" charset="0"/>
          <a:cs typeface="Bw Modelica" panose="00000600000000000000" pitchFamily="50"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support.resonate.com/hc/en-us/articles/360008225653"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hyperlink" Target="https://support.resonate.com/hc/en-us/articles/360008104194-How-are-the-Schwartz-Personal-Values-consistent-with-purchase-outcom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upport.resonate.com/hc/en-us/articles/360007416593-In-Depth-Glossary-Personal-Values-Report"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64AEA2-3F7F-3A40-B496-103BE62DEBE0}"/>
              </a:ext>
            </a:extLst>
          </p:cNvPr>
          <p:cNvSpPr>
            <a:spLocks noGrp="1"/>
          </p:cNvSpPr>
          <p:nvPr>
            <p:ph type="body" sz="quarter" idx="10"/>
          </p:nvPr>
        </p:nvSpPr>
        <p:spPr/>
        <p:txBody>
          <a:bodyPr/>
          <a:lstStyle/>
          <a:p>
            <a:r>
              <a:rPr lang="en-US" dirty="0"/>
              <a:t>Resonate Personal Values</a:t>
            </a:r>
          </a:p>
        </p:txBody>
      </p:sp>
    </p:spTree>
    <p:extLst>
      <p:ext uri="{BB962C8B-B14F-4D97-AF65-F5344CB8AC3E}">
        <p14:creationId xmlns:p14="http://schemas.microsoft.com/office/powerpoint/2010/main" val="10732103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A6837C-3EF0-A44C-BD79-BACFA3E2EC45}"/>
              </a:ext>
            </a:extLst>
          </p:cNvPr>
          <p:cNvSpPr>
            <a:spLocks noGrp="1"/>
          </p:cNvSpPr>
          <p:nvPr>
            <p:ph type="body" sz="quarter" idx="21"/>
          </p:nvPr>
        </p:nvSpPr>
        <p:spPr/>
        <p:txBody>
          <a:bodyPr/>
          <a:lstStyle/>
          <a:p>
            <a:r>
              <a:rPr lang="en-US" dirty="0"/>
              <a:t>Introduction to </a:t>
            </a:r>
            <a:r>
              <a:rPr lang="en-US" dirty="0" err="1"/>
              <a:t>Resonate’s</a:t>
            </a:r>
            <a:r>
              <a:rPr lang="en-US" dirty="0"/>
              <a:t> Personal Values</a:t>
            </a:r>
          </a:p>
        </p:txBody>
      </p:sp>
      <p:sp>
        <p:nvSpPr>
          <p:cNvPr id="5" name="Content Placeholder 4">
            <a:extLst>
              <a:ext uri="{FF2B5EF4-FFF2-40B4-BE49-F238E27FC236}">
                <a16:creationId xmlns:a16="http://schemas.microsoft.com/office/drawing/2014/main" id="{1282B8E3-AD93-6E4A-AE1E-9A5D443866A7}"/>
              </a:ext>
            </a:extLst>
          </p:cNvPr>
          <p:cNvSpPr>
            <a:spLocks noGrp="1"/>
          </p:cNvSpPr>
          <p:nvPr>
            <p:ph sz="quarter" idx="22"/>
          </p:nvPr>
        </p:nvSpPr>
        <p:spPr>
          <a:xfrm>
            <a:off x="673100" y="2474976"/>
            <a:ext cx="5262880" cy="3506724"/>
          </a:xfrm>
        </p:spPr>
        <p:txBody>
          <a:bodyPr/>
          <a:lstStyle/>
          <a:p>
            <a:r>
              <a:rPr lang="en-US" sz="1400" dirty="0">
                <a:latin typeface="+mj-lt"/>
              </a:rPr>
              <a:t>Openness to Change</a:t>
            </a:r>
          </a:p>
          <a:p>
            <a:pPr marL="742950" lvl="1" indent="-285750">
              <a:buClr>
                <a:schemeClr val="accent2"/>
              </a:buClr>
              <a:buFont typeface="Arial" panose="020B0604020202020204" pitchFamily="34" charset="0"/>
              <a:buChar char="•"/>
            </a:pPr>
            <a:r>
              <a:rPr lang="en-US" sz="1400" dirty="0">
                <a:latin typeface="+mj-lt"/>
              </a:rPr>
              <a:t>Pleasure - Enjoying Life’s Pleasures</a:t>
            </a:r>
          </a:p>
          <a:p>
            <a:pPr marL="742950" lvl="1" indent="-285750">
              <a:buClr>
                <a:schemeClr val="accent2"/>
              </a:buClr>
              <a:buFont typeface="Arial" panose="020B0604020202020204" pitchFamily="34" charset="0"/>
              <a:buChar char="•"/>
            </a:pPr>
            <a:r>
              <a:rPr lang="en-US" sz="1400" dirty="0">
                <a:latin typeface="+mj-lt"/>
              </a:rPr>
              <a:t>Creativity - Freedom to be Creative</a:t>
            </a:r>
          </a:p>
          <a:p>
            <a:pPr marL="742950" lvl="1" indent="-285750">
              <a:buClr>
                <a:schemeClr val="accent2"/>
              </a:buClr>
              <a:buFont typeface="Arial" panose="020B0604020202020204" pitchFamily="34" charset="0"/>
              <a:buChar char="•"/>
            </a:pPr>
            <a:r>
              <a:rPr lang="en-US" sz="1400" dirty="0">
                <a:latin typeface="+mj-lt"/>
              </a:rPr>
              <a:t>Independence - Freedom to Determine Actions</a:t>
            </a:r>
          </a:p>
          <a:p>
            <a:pPr marL="742950" lvl="1" indent="-285750">
              <a:buClr>
                <a:schemeClr val="accent2"/>
              </a:buClr>
              <a:buFont typeface="Arial" panose="020B0604020202020204" pitchFamily="34" charset="0"/>
              <a:buChar char="•"/>
            </a:pPr>
            <a:r>
              <a:rPr lang="en-US" sz="1400" dirty="0">
                <a:latin typeface="+mj-lt"/>
              </a:rPr>
              <a:t>Stimulation - Life Full of Excitement, Novelties and Challenges</a:t>
            </a:r>
          </a:p>
          <a:p>
            <a:r>
              <a:rPr lang="en-US" sz="1400" dirty="0">
                <a:latin typeface="+mj-lt"/>
              </a:rPr>
              <a:t>Self-enhancement</a:t>
            </a:r>
          </a:p>
          <a:p>
            <a:pPr marL="742950" lvl="1" indent="-285750">
              <a:buClr>
                <a:schemeClr val="accent2"/>
              </a:buClr>
              <a:buFont typeface="Arial" panose="020B0604020202020204" pitchFamily="34" charset="0"/>
              <a:buChar char="•"/>
            </a:pPr>
            <a:r>
              <a:rPr lang="en-US" sz="1400" dirty="0">
                <a:latin typeface="+mj-lt"/>
              </a:rPr>
              <a:t>Influence - Acquiring wealth and influence</a:t>
            </a:r>
          </a:p>
          <a:p>
            <a:pPr marL="742950" lvl="1" indent="-285750">
              <a:buClr>
                <a:schemeClr val="accent2"/>
              </a:buClr>
              <a:buFont typeface="Arial" panose="020B0604020202020204" pitchFamily="34" charset="0"/>
              <a:buChar char="•"/>
            </a:pPr>
            <a:r>
              <a:rPr lang="en-US" sz="1400" dirty="0">
                <a:latin typeface="+mj-lt"/>
              </a:rPr>
              <a:t>Authority - Being in charge and directing people</a:t>
            </a:r>
          </a:p>
          <a:p>
            <a:pPr marL="742950" lvl="1" indent="-285750">
              <a:buClr>
                <a:schemeClr val="accent2"/>
              </a:buClr>
              <a:buFont typeface="Arial" panose="020B0604020202020204" pitchFamily="34" charset="0"/>
              <a:buChar char="•"/>
            </a:pPr>
            <a:r>
              <a:rPr lang="en-US" sz="1400" dirty="0">
                <a:latin typeface="+mj-lt"/>
              </a:rPr>
              <a:t>Reputation - Maintaining a good public image</a:t>
            </a:r>
          </a:p>
          <a:p>
            <a:pPr marL="742950" lvl="1" indent="-285750">
              <a:buClr>
                <a:schemeClr val="accent2"/>
              </a:buClr>
              <a:buFont typeface="Arial" panose="020B0604020202020204" pitchFamily="34" charset="0"/>
              <a:buChar char="•"/>
            </a:pPr>
            <a:r>
              <a:rPr lang="en-US" sz="1400" dirty="0">
                <a:latin typeface="+mj-lt"/>
              </a:rPr>
              <a:t>Achievement - Show abilities and be admired</a:t>
            </a:r>
          </a:p>
          <a:p>
            <a:endParaRPr lang="en-US" sz="1400" dirty="0">
              <a:latin typeface="+mj-lt"/>
            </a:endParaRPr>
          </a:p>
        </p:txBody>
      </p:sp>
      <p:sp>
        <p:nvSpPr>
          <p:cNvPr id="4" name="Text Placeholder 3">
            <a:extLst>
              <a:ext uri="{FF2B5EF4-FFF2-40B4-BE49-F238E27FC236}">
                <a16:creationId xmlns:a16="http://schemas.microsoft.com/office/drawing/2014/main" id="{71A4489D-1515-6B4B-B846-CD32E8FA477F}"/>
              </a:ext>
            </a:extLst>
          </p:cNvPr>
          <p:cNvSpPr>
            <a:spLocks noGrp="1"/>
          </p:cNvSpPr>
          <p:nvPr>
            <p:ph sz="quarter" idx="23"/>
          </p:nvPr>
        </p:nvSpPr>
        <p:spPr>
          <a:xfrm>
            <a:off x="6281420" y="2474976"/>
            <a:ext cx="5262880" cy="3506724"/>
          </a:xfrm>
        </p:spPr>
        <p:txBody>
          <a:bodyPr>
            <a:normAutofit lnSpcReduction="10000"/>
          </a:bodyPr>
          <a:lstStyle/>
          <a:p>
            <a:pPr>
              <a:buClr>
                <a:schemeClr val="accent3"/>
              </a:buClr>
            </a:pPr>
            <a:r>
              <a:rPr lang="en-US" sz="1400" dirty="0">
                <a:latin typeface="+mj-lt"/>
              </a:rPr>
              <a:t>Conservation</a:t>
            </a:r>
          </a:p>
          <a:p>
            <a:pPr marL="742950" lvl="1" indent="-285750">
              <a:buClr>
                <a:schemeClr val="accent3"/>
              </a:buClr>
              <a:buFont typeface="Arial" panose="020B0604020202020204" pitchFamily="34" charset="0"/>
              <a:buChar char="•"/>
            </a:pPr>
            <a:r>
              <a:rPr lang="en-US" sz="1400" dirty="0">
                <a:latin typeface="+mj-lt"/>
              </a:rPr>
              <a:t>Conformity - Avoiding upsetting or harming people</a:t>
            </a:r>
          </a:p>
          <a:p>
            <a:pPr marL="742950" lvl="1" indent="-285750">
              <a:buClr>
                <a:schemeClr val="accent3"/>
              </a:buClr>
              <a:buFont typeface="Arial" panose="020B0604020202020204" pitchFamily="34" charset="0"/>
              <a:buChar char="•"/>
            </a:pPr>
            <a:r>
              <a:rPr lang="en-US" sz="1400" dirty="0">
                <a:latin typeface="+mj-lt"/>
              </a:rPr>
              <a:t>Tradition - Maintaining traditions</a:t>
            </a:r>
          </a:p>
          <a:p>
            <a:pPr marL="742950" lvl="1" indent="-285750">
              <a:buClr>
                <a:schemeClr val="accent3"/>
              </a:buClr>
              <a:buFont typeface="Arial" panose="020B0604020202020204" pitchFamily="34" charset="0"/>
              <a:buChar char="•"/>
            </a:pPr>
            <a:r>
              <a:rPr lang="en-US" sz="1400" dirty="0">
                <a:latin typeface="+mj-lt"/>
              </a:rPr>
              <a:t>Duty - Obeying laws and fulfilling obligations</a:t>
            </a:r>
          </a:p>
          <a:p>
            <a:pPr marL="742950" lvl="1" indent="-285750">
              <a:buClr>
                <a:schemeClr val="accent3"/>
              </a:buClr>
              <a:buFont typeface="Arial" panose="020B0604020202020204" pitchFamily="34" charset="0"/>
              <a:buChar char="•"/>
            </a:pPr>
            <a:r>
              <a:rPr lang="en-US" sz="1400" dirty="0">
                <a:latin typeface="+mj-lt"/>
              </a:rPr>
              <a:t>Security - Safety in community and nation</a:t>
            </a:r>
          </a:p>
          <a:p>
            <a:pPr marL="742950" lvl="1" indent="-285750">
              <a:buClr>
                <a:schemeClr val="accent3"/>
              </a:buClr>
              <a:buFont typeface="Arial" panose="020B0604020202020204" pitchFamily="34" charset="0"/>
              <a:buChar char="•"/>
            </a:pPr>
            <a:r>
              <a:rPr lang="en-US" sz="1400" dirty="0">
                <a:latin typeface="+mj-lt"/>
              </a:rPr>
              <a:t>Safety - Safety in oneself and family</a:t>
            </a:r>
          </a:p>
          <a:p>
            <a:pPr>
              <a:buClr>
                <a:schemeClr val="accent3"/>
              </a:buClr>
            </a:pPr>
            <a:r>
              <a:rPr lang="en-US" sz="1400" dirty="0">
                <a:latin typeface="+mj-lt"/>
              </a:rPr>
              <a:t>Self-transcendence</a:t>
            </a:r>
          </a:p>
          <a:p>
            <a:pPr marL="742950" lvl="1" indent="-285750">
              <a:buClr>
                <a:schemeClr val="accent3"/>
              </a:buClr>
              <a:buFont typeface="Arial" panose="020B0604020202020204" pitchFamily="34" charset="0"/>
              <a:buChar char="•"/>
            </a:pPr>
            <a:r>
              <a:rPr lang="en-US" sz="1400" dirty="0">
                <a:latin typeface="+mj-lt"/>
              </a:rPr>
              <a:t>Tolerance - Acceptance of those who are different</a:t>
            </a:r>
          </a:p>
          <a:p>
            <a:pPr marL="742950" lvl="1" indent="-285750">
              <a:buClr>
                <a:schemeClr val="accent3"/>
              </a:buClr>
              <a:buFont typeface="Arial" panose="020B0604020202020204" pitchFamily="34" charset="0"/>
              <a:buChar char="•"/>
            </a:pPr>
            <a:r>
              <a:rPr lang="en-US" sz="1400" dirty="0">
                <a:latin typeface="+mj-lt"/>
              </a:rPr>
              <a:t>Humility - Being humble</a:t>
            </a:r>
          </a:p>
          <a:p>
            <a:pPr marL="742950" lvl="1" indent="-285750">
              <a:buClr>
                <a:schemeClr val="accent3"/>
              </a:buClr>
              <a:buFont typeface="Arial" panose="020B0604020202020204" pitchFamily="34" charset="0"/>
              <a:buChar char="•"/>
            </a:pPr>
            <a:r>
              <a:rPr lang="en-US" sz="1400" dirty="0">
                <a:latin typeface="+mj-lt"/>
              </a:rPr>
              <a:t>Dependability - Being reliable and trustworthy</a:t>
            </a:r>
          </a:p>
          <a:p>
            <a:pPr marL="742950" lvl="1" indent="-285750">
              <a:buClr>
                <a:schemeClr val="accent3"/>
              </a:buClr>
              <a:buFont typeface="Arial" panose="020B0604020202020204" pitchFamily="34" charset="0"/>
              <a:buChar char="•"/>
            </a:pPr>
            <a:r>
              <a:rPr lang="en-US" sz="1400" dirty="0">
                <a:latin typeface="+mj-lt"/>
              </a:rPr>
              <a:t>Caring - Caring for family/friends</a:t>
            </a:r>
          </a:p>
          <a:p>
            <a:pPr marL="742950" lvl="1" indent="-285750">
              <a:buClr>
                <a:schemeClr val="accent3"/>
              </a:buClr>
              <a:buFont typeface="Arial" panose="020B0604020202020204" pitchFamily="34" charset="0"/>
              <a:buChar char="•"/>
            </a:pPr>
            <a:r>
              <a:rPr lang="en-US" sz="1400" dirty="0">
                <a:latin typeface="+mj-lt"/>
              </a:rPr>
              <a:t>Nature - Caring for nature</a:t>
            </a:r>
          </a:p>
          <a:p>
            <a:pPr marL="742950" lvl="1" indent="-285750">
              <a:buClr>
                <a:schemeClr val="accent3"/>
              </a:buClr>
              <a:buFont typeface="Arial" panose="020B0604020202020204" pitchFamily="34" charset="0"/>
              <a:buChar char="•"/>
            </a:pPr>
            <a:r>
              <a:rPr lang="en-US" sz="1400" dirty="0">
                <a:latin typeface="+mj-lt"/>
              </a:rPr>
              <a:t>Equality - Everyone treated equally</a:t>
            </a:r>
          </a:p>
          <a:p>
            <a:pPr>
              <a:buClr>
                <a:schemeClr val="accent3"/>
              </a:buClr>
            </a:pPr>
            <a:endParaRPr lang="en-US" sz="1400" dirty="0">
              <a:latin typeface="+mj-lt"/>
            </a:endParaRPr>
          </a:p>
        </p:txBody>
      </p:sp>
      <p:sp>
        <p:nvSpPr>
          <p:cNvPr id="6" name="TextBox 5">
            <a:extLst>
              <a:ext uri="{FF2B5EF4-FFF2-40B4-BE49-F238E27FC236}">
                <a16:creationId xmlns:a16="http://schemas.microsoft.com/office/drawing/2014/main" id="{6E17A0B7-D4C9-6C4E-85F1-C4EDABD601C3}"/>
              </a:ext>
            </a:extLst>
          </p:cNvPr>
          <p:cNvSpPr txBox="1"/>
          <p:nvPr/>
        </p:nvSpPr>
        <p:spPr>
          <a:xfrm>
            <a:off x="969264" y="1272321"/>
            <a:ext cx="10253472" cy="738664"/>
          </a:xfrm>
          <a:prstGeom prst="rect">
            <a:avLst/>
          </a:prstGeom>
          <a:noFill/>
        </p:spPr>
        <p:txBody>
          <a:bodyPr wrap="square" rtlCol="0">
            <a:spAutoFit/>
          </a:bodyPr>
          <a:lstStyle/>
          <a:p>
            <a:r>
              <a:rPr lang="en-US" sz="1400" dirty="0"/>
              <a:t>We have 19 personal values in the platform from the work of social psychologist Shalom Schwartz. </a:t>
            </a:r>
            <a:r>
              <a:rPr lang="en-US" sz="1400" b="1" dirty="0"/>
              <a:t> </a:t>
            </a:r>
            <a:r>
              <a:rPr lang="en-US" sz="1400" dirty="0"/>
              <a:t>This personal value structure has been found to be </a:t>
            </a:r>
            <a:r>
              <a:rPr lang="en-US" sz="1400" dirty="0">
                <a:hlinkClick r:id="rId3"/>
              </a:rPr>
              <a:t>cross-culturally stable</a:t>
            </a:r>
            <a:r>
              <a:rPr lang="en-US" sz="1400" dirty="0"/>
              <a:t> and has been proven to be </a:t>
            </a:r>
            <a:r>
              <a:rPr lang="en-US" sz="1400" dirty="0">
                <a:hlinkClick r:id="rId4"/>
              </a:rPr>
              <a:t>consistent with purchase outcomes</a:t>
            </a:r>
            <a:r>
              <a:rPr lang="en-US" sz="1400" dirty="0"/>
              <a:t>.   There are 4 subcategories, with values in each.</a:t>
            </a:r>
          </a:p>
        </p:txBody>
      </p:sp>
    </p:spTree>
    <p:extLst>
      <p:ext uri="{BB962C8B-B14F-4D97-AF65-F5344CB8AC3E}">
        <p14:creationId xmlns:p14="http://schemas.microsoft.com/office/powerpoint/2010/main" val="33332249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827B8B-1F73-944B-B2DA-4E20412E2096}"/>
              </a:ext>
            </a:extLst>
          </p:cNvPr>
          <p:cNvSpPr>
            <a:spLocks noGrp="1"/>
          </p:cNvSpPr>
          <p:nvPr>
            <p:ph type="body" sz="quarter" idx="15"/>
          </p:nvPr>
        </p:nvSpPr>
        <p:spPr/>
        <p:txBody>
          <a:bodyPr>
            <a:normAutofit fontScale="62500" lnSpcReduction="20000"/>
          </a:bodyPr>
          <a:lstStyle/>
          <a:p>
            <a:pPr>
              <a:lnSpc>
                <a:spcPct val="110000"/>
              </a:lnSpc>
            </a:pPr>
            <a:r>
              <a:rPr lang="en-US" b="1" dirty="0"/>
              <a:t>Openness to Change:</a:t>
            </a:r>
            <a:r>
              <a:rPr lang="en-US" dirty="0"/>
              <a:t> Audiences with personal values in this quadrant may be, or may desire to be, open to change and willing to consider novel experiences and fresh ideas. They may seek personal growth rather than self-protection and the avoidance of anxiety. They may have a personal (self) focus rather than a social (others) focus. </a:t>
            </a:r>
          </a:p>
          <a:p>
            <a:pPr>
              <a:lnSpc>
                <a:spcPct val="110000"/>
              </a:lnSpc>
            </a:pPr>
            <a:r>
              <a:rPr lang="en-US" b="1" dirty="0"/>
              <a:t>Self-enhancement:</a:t>
            </a:r>
            <a:r>
              <a:rPr lang="en-US" dirty="0"/>
              <a:t> Audiences with personal values in this quadrant may, or may desire to, prioritize their own interests above those of others. They may seek self-protection and the avoidance of anxiety rather than personal growth. They may have a personal (self) focus rather than a social (others) focus. </a:t>
            </a:r>
          </a:p>
          <a:p>
            <a:pPr>
              <a:lnSpc>
                <a:spcPct val="110000"/>
              </a:lnSpc>
            </a:pPr>
            <a:r>
              <a:rPr lang="en-US" b="1" dirty="0"/>
              <a:t>Conservation:</a:t>
            </a:r>
            <a:r>
              <a:rPr lang="en-US" dirty="0"/>
              <a:t> Audiences with personal values in this quadrant may, or may desire to, emphasize social order and stability, together with safety. They may seek self-protection and the avoidance of anxiety rather than personal growth. They may have a social (others) focus rather than a personal (self) focus. </a:t>
            </a:r>
          </a:p>
          <a:p>
            <a:pPr>
              <a:lnSpc>
                <a:spcPct val="110000"/>
              </a:lnSpc>
            </a:pPr>
            <a:r>
              <a:rPr lang="en-US" b="1" dirty="0"/>
              <a:t>Self-transcendence:</a:t>
            </a:r>
            <a:r>
              <a:rPr lang="en-US" dirty="0"/>
              <a:t> Audiences with personal values in this quadrant may, or may desire to, rise above their own interests and emphasize those of others. They may seek personal growth rather than self-protection and the avoidance of anxiety. They may have a social (others) focus rather than a personal (self) focus. </a:t>
            </a:r>
          </a:p>
          <a:p>
            <a:pPr marL="91440" indent="0">
              <a:lnSpc>
                <a:spcPct val="110000"/>
              </a:lnSpc>
              <a:buNone/>
            </a:pPr>
            <a:endParaRPr lang="en-US" dirty="0"/>
          </a:p>
          <a:p>
            <a:pPr>
              <a:lnSpc>
                <a:spcPct val="110000"/>
              </a:lnSpc>
            </a:pPr>
            <a:endParaRPr lang="en-US" dirty="0"/>
          </a:p>
        </p:txBody>
      </p:sp>
      <p:sp>
        <p:nvSpPr>
          <p:cNvPr id="2" name="Text Placeholder 1">
            <a:extLst>
              <a:ext uri="{FF2B5EF4-FFF2-40B4-BE49-F238E27FC236}">
                <a16:creationId xmlns:a16="http://schemas.microsoft.com/office/drawing/2014/main" id="{D4102BFA-763B-E040-88C6-E920514B0D69}"/>
              </a:ext>
            </a:extLst>
          </p:cNvPr>
          <p:cNvSpPr>
            <a:spLocks noGrp="1"/>
          </p:cNvSpPr>
          <p:nvPr>
            <p:ph type="body" sz="quarter" idx="13"/>
          </p:nvPr>
        </p:nvSpPr>
        <p:spPr/>
        <p:txBody>
          <a:bodyPr/>
          <a:lstStyle/>
          <a:p>
            <a:r>
              <a:rPr lang="en-US" dirty="0">
                <a:hlinkClick r:id="rId3"/>
              </a:rPr>
              <a:t>Personal Values In Depth Glossary</a:t>
            </a:r>
            <a:endParaRPr lang="en-US" dirty="0"/>
          </a:p>
        </p:txBody>
      </p:sp>
      <p:sp>
        <p:nvSpPr>
          <p:cNvPr id="5" name="Text Placeholder 4">
            <a:extLst>
              <a:ext uri="{FF2B5EF4-FFF2-40B4-BE49-F238E27FC236}">
                <a16:creationId xmlns:a16="http://schemas.microsoft.com/office/drawing/2014/main" id="{5AF3B8F9-111D-D04C-82D6-A35A5381EDDC}"/>
              </a:ext>
            </a:extLst>
          </p:cNvPr>
          <p:cNvSpPr>
            <a:spLocks noGrp="1"/>
          </p:cNvSpPr>
          <p:nvPr>
            <p:ph type="body" sz="quarter" idx="14"/>
          </p:nvPr>
        </p:nvSpPr>
        <p:spPr/>
        <p:txBody>
          <a:bodyPr/>
          <a:lstStyle/>
          <a:p>
            <a:r>
              <a:rPr lang="en-US" dirty="0"/>
              <a:t>The Meaning of Each Quadrant</a:t>
            </a:r>
          </a:p>
        </p:txBody>
      </p:sp>
    </p:spTree>
    <p:extLst>
      <p:ext uri="{BB962C8B-B14F-4D97-AF65-F5344CB8AC3E}">
        <p14:creationId xmlns:p14="http://schemas.microsoft.com/office/powerpoint/2010/main" val="32354717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591F41-A21C-654B-978B-19E6F7046D54}"/>
              </a:ext>
            </a:extLst>
          </p:cNvPr>
          <p:cNvSpPr>
            <a:spLocks noGrp="1"/>
          </p:cNvSpPr>
          <p:nvPr>
            <p:ph type="body" sz="quarter" idx="14"/>
          </p:nvPr>
        </p:nvSpPr>
        <p:spPr>
          <a:xfrm>
            <a:off x="673100" y="238211"/>
            <a:ext cx="10871200" cy="635000"/>
          </a:xfrm>
        </p:spPr>
        <p:txBody>
          <a:bodyPr/>
          <a:lstStyle/>
          <a:p>
            <a:r>
              <a:rPr lang="en-US" dirty="0"/>
              <a:t>Openness to Change Quadrant</a:t>
            </a:r>
          </a:p>
        </p:txBody>
      </p:sp>
      <p:graphicFrame>
        <p:nvGraphicFramePr>
          <p:cNvPr id="6" name="Table 5">
            <a:extLst>
              <a:ext uri="{FF2B5EF4-FFF2-40B4-BE49-F238E27FC236}">
                <a16:creationId xmlns:a16="http://schemas.microsoft.com/office/drawing/2014/main" id="{A7935C7C-0F2A-4B43-A980-B7691F2DB84E}"/>
              </a:ext>
            </a:extLst>
          </p:cNvPr>
          <p:cNvGraphicFramePr>
            <a:graphicFrameLocks noGrp="1"/>
          </p:cNvGraphicFramePr>
          <p:nvPr>
            <p:extLst>
              <p:ext uri="{D42A27DB-BD31-4B8C-83A1-F6EECF244321}">
                <p14:modId xmlns:p14="http://schemas.microsoft.com/office/powerpoint/2010/main" val="2219445509"/>
              </p:ext>
            </p:extLst>
          </p:nvPr>
        </p:nvGraphicFramePr>
        <p:xfrm>
          <a:off x="673100" y="1276382"/>
          <a:ext cx="10775189" cy="4926444"/>
        </p:xfrm>
        <a:graphic>
          <a:graphicData uri="http://schemas.openxmlformats.org/drawingml/2006/table">
            <a:tbl>
              <a:tblPr firstRow="1" firstCol="1" bandRow="1">
                <a:tableStyleId>{0E3FDE45-AF77-4B5C-9715-49D594BDF05E}</a:tableStyleId>
              </a:tblPr>
              <a:tblGrid>
                <a:gridCol w="497003">
                  <a:extLst>
                    <a:ext uri="{9D8B030D-6E8A-4147-A177-3AD203B41FA5}">
                      <a16:colId xmlns:a16="http://schemas.microsoft.com/office/drawing/2014/main" val="3633207124"/>
                    </a:ext>
                  </a:extLst>
                </a:gridCol>
                <a:gridCol w="1772101">
                  <a:extLst>
                    <a:ext uri="{9D8B030D-6E8A-4147-A177-3AD203B41FA5}">
                      <a16:colId xmlns:a16="http://schemas.microsoft.com/office/drawing/2014/main" val="470929408"/>
                    </a:ext>
                  </a:extLst>
                </a:gridCol>
                <a:gridCol w="1961940">
                  <a:extLst>
                    <a:ext uri="{9D8B030D-6E8A-4147-A177-3AD203B41FA5}">
                      <a16:colId xmlns:a16="http://schemas.microsoft.com/office/drawing/2014/main" val="1853909873"/>
                    </a:ext>
                  </a:extLst>
                </a:gridCol>
                <a:gridCol w="3369029">
                  <a:extLst>
                    <a:ext uri="{9D8B030D-6E8A-4147-A177-3AD203B41FA5}">
                      <a16:colId xmlns:a16="http://schemas.microsoft.com/office/drawing/2014/main" val="2309616360"/>
                    </a:ext>
                  </a:extLst>
                </a:gridCol>
                <a:gridCol w="3175116">
                  <a:extLst>
                    <a:ext uri="{9D8B030D-6E8A-4147-A177-3AD203B41FA5}">
                      <a16:colId xmlns:a16="http://schemas.microsoft.com/office/drawing/2014/main" val="1636630386"/>
                    </a:ext>
                  </a:extLst>
                </a:gridCol>
              </a:tblGrid>
              <a:tr h="193272">
                <a:tc>
                  <a:txBody>
                    <a:bodyPr/>
                    <a:lstStyle/>
                    <a:p>
                      <a:pPr marL="0" marR="0">
                        <a:spcBef>
                          <a:spcPts val="0"/>
                        </a:spcBef>
                        <a:spcAft>
                          <a:spcPts val="0"/>
                        </a:spcAft>
                      </a:pPr>
                      <a:r>
                        <a:rPr lang="en-US" sz="1200">
                          <a:effectLst/>
                        </a:rPr>
                        <a:t>Nbr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Value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Category</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Description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Statements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39105417"/>
                  </a:ext>
                </a:extLst>
              </a:tr>
              <a:tr h="1480810">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effectLst/>
                        </a:rPr>
                        <a:t>Creativity (Self-Direction-Thought)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effectLst/>
                        </a:rPr>
                        <a:t>Openness to Change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effectLst/>
                        </a:rPr>
                        <a:t>Freedom to cultivate one’s own ideas and abilities – creativity, imagination, curious, interested.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228600" marR="0" lvl="0" indent="-228600">
                        <a:spcBef>
                          <a:spcPts val="0"/>
                        </a:spcBef>
                        <a:spcAft>
                          <a:spcPts val="0"/>
                        </a:spcAft>
                        <a:buFont typeface="Symbol" pitchFamily="2" charset="2"/>
                        <a:buChar char=""/>
                        <a:tabLst/>
                      </a:pPr>
                      <a:r>
                        <a:rPr lang="en-US" sz="1200" dirty="0">
                          <a:effectLst/>
                        </a:rPr>
                        <a:t>Being creative is important to him</a:t>
                      </a:r>
                    </a:p>
                    <a:p>
                      <a:pPr marL="228600" marR="0" lvl="0" indent="-228600">
                        <a:spcBef>
                          <a:spcPts val="0"/>
                        </a:spcBef>
                        <a:spcAft>
                          <a:spcPts val="0"/>
                        </a:spcAft>
                        <a:buFont typeface="Symbol" pitchFamily="2" charset="2"/>
                        <a:buChar char=""/>
                        <a:tabLst/>
                      </a:pPr>
                      <a:r>
                        <a:rPr lang="en-US" sz="1200" dirty="0">
                          <a:effectLst/>
                        </a:rPr>
                        <a:t>Important to him to form his own opinions and have original ideas</a:t>
                      </a:r>
                    </a:p>
                    <a:p>
                      <a:pPr marL="228600" marR="0" lvl="0" indent="-228600">
                        <a:spcBef>
                          <a:spcPts val="0"/>
                        </a:spcBef>
                        <a:spcAft>
                          <a:spcPts val="0"/>
                        </a:spcAft>
                        <a:buFont typeface="Symbol" pitchFamily="2" charset="2"/>
                        <a:buChar char=""/>
                        <a:tabLst/>
                      </a:pPr>
                      <a:r>
                        <a:rPr lang="en-US" sz="1200" dirty="0">
                          <a:effectLst/>
                        </a:rPr>
                        <a:t>Learning things for himself </a:t>
                      </a:r>
                      <a:r>
                        <a:rPr lang="en-US" sz="1200" dirty="0" err="1">
                          <a:effectLst/>
                        </a:rPr>
                        <a:t>nad</a:t>
                      </a:r>
                      <a:r>
                        <a:rPr lang="en-US" sz="1200" dirty="0">
                          <a:effectLst/>
                        </a:rPr>
                        <a:t> improving his abilities is important to him.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1594553800"/>
                  </a:ext>
                </a:extLst>
              </a:tr>
              <a:tr h="1159634">
                <a:tc>
                  <a:txBody>
                    <a:bodyPr/>
                    <a:lstStyle/>
                    <a:p>
                      <a:pPr marL="0" marR="0">
                        <a:spcBef>
                          <a:spcPts val="0"/>
                        </a:spcBef>
                        <a:spcAft>
                          <a:spcPts val="0"/>
                        </a:spcAft>
                      </a:pPr>
                      <a:r>
                        <a:rPr lang="en-US" sz="1200">
                          <a:effectLst/>
                        </a:rPr>
                        <a:t>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Independence (Self-Direction- Action)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Openness to Change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Freedom to determine one’s own actions – choosing own goals and purposes, independent, self-reliant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228600" marR="0" lvl="0" indent="-228600">
                        <a:spcBef>
                          <a:spcPts val="0"/>
                        </a:spcBef>
                        <a:spcAft>
                          <a:spcPts val="0"/>
                        </a:spcAft>
                        <a:buFont typeface="Symbol" pitchFamily="2" charset="2"/>
                        <a:buChar char=""/>
                        <a:tabLst/>
                      </a:pPr>
                      <a:r>
                        <a:rPr lang="en-US" sz="1200" dirty="0">
                          <a:effectLst/>
                        </a:rPr>
                        <a:t>Important to him to make his own decisions about life</a:t>
                      </a:r>
                    </a:p>
                    <a:p>
                      <a:pPr marL="228600" marR="0" lvl="0" indent="-228600">
                        <a:spcBef>
                          <a:spcPts val="0"/>
                        </a:spcBef>
                        <a:spcAft>
                          <a:spcPts val="0"/>
                        </a:spcAft>
                        <a:buFont typeface="Symbol" pitchFamily="2" charset="2"/>
                        <a:buChar char=""/>
                        <a:tabLst/>
                      </a:pPr>
                      <a:r>
                        <a:rPr lang="en-US" sz="1200" dirty="0">
                          <a:effectLst/>
                        </a:rPr>
                        <a:t>Doing everything independently is important</a:t>
                      </a:r>
                    </a:p>
                    <a:p>
                      <a:pPr marL="228600" marR="0" lvl="0" indent="-228600">
                        <a:spcBef>
                          <a:spcPts val="0"/>
                        </a:spcBef>
                        <a:spcAft>
                          <a:spcPts val="0"/>
                        </a:spcAft>
                        <a:buFont typeface="Symbol" pitchFamily="2" charset="2"/>
                        <a:buChar char=""/>
                        <a:tabLst/>
                      </a:pPr>
                      <a:r>
                        <a:rPr lang="en-US" sz="1200" dirty="0">
                          <a:effectLst/>
                        </a:rPr>
                        <a:t>Freedom to choose what he does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681604564"/>
                  </a:ext>
                </a:extLst>
              </a:tr>
              <a:tr h="773090">
                <a:tc>
                  <a:txBody>
                    <a:bodyPr/>
                    <a:lstStyle/>
                    <a:p>
                      <a:pPr marL="0" marR="0">
                        <a:spcBef>
                          <a:spcPts val="0"/>
                        </a:spcBef>
                        <a:spcAft>
                          <a:spcPts val="0"/>
                        </a:spcAft>
                      </a:pPr>
                      <a:r>
                        <a:rPr lang="en-US" sz="1200">
                          <a:effectLst/>
                        </a:rPr>
                        <a:t>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Stimulation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Openness to Change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Excitement, novelty and change. An exciting life, stimulating experiences, a varied life, novelty and change, seeking adventure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228600" marR="0" lvl="0" indent="-228600">
                        <a:spcBef>
                          <a:spcPts val="0"/>
                        </a:spcBef>
                        <a:spcAft>
                          <a:spcPts val="0"/>
                        </a:spcAft>
                        <a:buFont typeface="Symbol" pitchFamily="2" charset="2"/>
                        <a:buChar char=""/>
                        <a:tabLst/>
                      </a:pPr>
                      <a:r>
                        <a:rPr lang="en-US" sz="1200" dirty="0">
                          <a:effectLst/>
                        </a:rPr>
                        <a:t>He is always looking for different kinds of things to do</a:t>
                      </a:r>
                    </a:p>
                    <a:p>
                      <a:pPr marL="228600" marR="0" lvl="0" indent="-228600">
                        <a:spcBef>
                          <a:spcPts val="0"/>
                        </a:spcBef>
                        <a:spcAft>
                          <a:spcPts val="0"/>
                        </a:spcAft>
                        <a:buFont typeface="Symbol" pitchFamily="2" charset="2"/>
                        <a:buChar char=""/>
                        <a:tabLst/>
                      </a:pPr>
                      <a:r>
                        <a:rPr lang="en-US" sz="1200" dirty="0">
                          <a:effectLst/>
                        </a:rPr>
                        <a:t>Excitement in life is important</a:t>
                      </a:r>
                    </a:p>
                    <a:p>
                      <a:pPr marL="228600" marR="0" lvl="0" indent="-228600">
                        <a:spcBef>
                          <a:spcPts val="0"/>
                        </a:spcBef>
                        <a:spcAft>
                          <a:spcPts val="0"/>
                        </a:spcAft>
                        <a:buFont typeface="Symbol" pitchFamily="2" charset="2"/>
                        <a:buChar char=""/>
                        <a:tabLst/>
                      </a:pPr>
                      <a:r>
                        <a:rPr lang="en-US" sz="1200" dirty="0">
                          <a:effectLst/>
                        </a:rPr>
                        <a:t>All sorts of new experiences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16138589"/>
                  </a:ext>
                </a:extLst>
              </a:tr>
              <a:tr h="1159634">
                <a:tc>
                  <a:txBody>
                    <a:bodyPr/>
                    <a:lstStyle/>
                    <a:p>
                      <a:pPr marL="0" marR="0">
                        <a:spcBef>
                          <a:spcPts val="0"/>
                        </a:spcBef>
                        <a:spcAft>
                          <a:spcPts val="0"/>
                        </a:spcAft>
                      </a:pPr>
                      <a:r>
                        <a:rPr lang="en-US" sz="1200">
                          <a:effectLst/>
                        </a:rPr>
                        <a:t>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effectLst/>
                        </a:rPr>
                        <a:t>Pleasure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effectLst/>
                        </a:rPr>
                        <a:t>Openness to Change/Self Enhancement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Pleasure and sensuous gratification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tc>
                  <a:txBody>
                    <a:bodyPr/>
                    <a:lstStyle/>
                    <a:p>
                      <a:pPr marL="228600" marR="0" lvl="0" indent="-228600">
                        <a:spcBef>
                          <a:spcPts val="0"/>
                        </a:spcBef>
                        <a:spcAft>
                          <a:spcPts val="0"/>
                        </a:spcAft>
                        <a:buFont typeface="Symbol" pitchFamily="2" charset="2"/>
                        <a:buChar char=""/>
                        <a:tabLst/>
                      </a:pPr>
                      <a:r>
                        <a:rPr lang="en-US" sz="1200" dirty="0">
                          <a:effectLst/>
                        </a:rPr>
                        <a:t>Having a good time is important to him</a:t>
                      </a:r>
                    </a:p>
                    <a:p>
                      <a:pPr marL="228600" marR="0" lvl="0" indent="-228600">
                        <a:spcBef>
                          <a:spcPts val="0"/>
                        </a:spcBef>
                        <a:spcAft>
                          <a:spcPts val="0"/>
                        </a:spcAft>
                        <a:buFont typeface="Symbol" pitchFamily="2" charset="2"/>
                        <a:buChar char=""/>
                        <a:tabLst/>
                      </a:pPr>
                      <a:r>
                        <a:rPr lang="en-US" sz="1200" dirty="0">
                          <a:effectLst/>
                        </a:rPr>
                        <a:t>Enjoying life’s pleasures is important to him</a:t>
                      </a:r>
                    </a:p>
                    <a:p>
                      <a:pPr marL="228600" marR="0" lvl="0" indent="-228600">
                        <a:spcBef>
                          <a:spcPts val="0"/>
                        </a:spcBef>
                        <a:spcAft>
                          <a:spcPts val="0"/>
                        </a:spcAft>
                        <a:buFont typeface="Symbol" pitchFamily="2" charset="2"/>
                        <a:buChar char=""/>
                        <a:tabLst/>
                      </a:pPr>
                      <a:r>
                        <a:rPr lang="en-US" sz="1200" dirty="0">
                          <a:effectLst/>
                        </a:rPr>
                        <a:t>Takes advantage of every opportunity to have fun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824893853"/>
                  </a:ext>
                </a:extLst>
              </a:tr>
            </a:tbl>
          </a:graphicData>
        </a:graphic>
      </p:graphicFrame>
    </p:spTree>
    <p:extLst>
      <p:ext uri="{BB962C8B-B14F-4D97-AF65-F5344CB8AC3E}">
        <p14:creationId xmlns:p14="http://schemas.microsoft.com/office/powerpoint/2010/main" val="4277931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591F41-A21C-654B-978B-19E6F7046D54}"/>
              </a:ext>
            </a:extLst>
          </p:cNvPr>
          <p:cNvSpPr>
            <a:spLocks noGrp="1"/>
          </p:cNvSpPr>
          <p:nvPr>
            <p:ph type="body" sz="quarter" idx="14"/>
          </p:nvPr>
        </p:nvSpPr>
        <p:spPr>
          <a:xfrm>
            <a:off x="673100" y="274787"/>
            <a:ext cx="10871200" cy="635000"/>
          </a:xfrm>
        </p:spPr>
        <p:txBody>
          <a:bodyPr/>
          <a:lstStyle/>
          <a:p>
            <a:r>
              <a:rPr lang="en-US" dirty="0"/>
              <a:t>Self-Enhancement Quadrant</a:t>
            </a:r>
          </a:p>
        </p:txBody>
      </p:sp>
      <p:graphicFrame>
        <p:nvGraphicFramePr>
          <p:cNvPr id="6" name="Table 5">
            <a:extLst>
              <a:ext uri="{FF2B5EF4-FFF2-40B4-BE49-F238E27FC236}">
                <a16:creationId xmlns:a16="http://schemas.microsoft.com/office/drawing/2014/main" id="{A7935C7C-0F2A-4B43-A980-B7691F2DB84E}"/>
              </a:ext>
            </a:extLst>
          </p:cNvPr>
          <p:cNvGraphicFramePr>
            <a:graphicFrameLocks noGrp="1"/>
          </p:cNvGraphicFramePr>
          <p:nvPr>
            <p:extLst>
              <p:ext uri="{D42A27DB-BD31-4B8C-83A1-F6EECF244321}">
                <p14:modId xmlns:p14="http://schemas.microsoft.com/office/powerpoint/2010/main" val="80120526"/>
              </p:ext>
            </p:extLst>
          </p:nvPr>
        </p:nvGraphicFramePr>
        <p:xfrm>
          <a:off x="673100" y="1276382"/>
          <a:ext cx="11177525" cy="4991813"/>
        </p:xfrm>
        <a:graphic>
          <a:graphicData uri="http://schemas.openxmlformats.org/drawingml/2006/table">
            <a:tbl>
              <a:tblPr firstRow="1" firstCol="1" bandRow="1">
                <a:tableStyleId>{0E3FDE45-AF77-4B5C-9715-49D594BDF05E}</a:tableStyleId>
              </a:tblPr>
              <a:tblGrid>
                <a:gridCol w="515561">
                  <a:extLst>
                    <a:ext uri="{9D8B030D-6E8A-4147-A177-3AD203B41FA5}">
                      <a16:colId xmlns:a16="http://schemas.microsoft.com/office/drawing/2014/main" val="3633207124"/>
                    </a:ext>
                  </a:extLst>
                </a:gridCol>
                <a:gridCol w="1838270">
                  <a:extLst>
                    <a:ext uri="{9D8B030D-6E8A-4147-A177-3AD203B41FA5}">
                      <a16:colId xmlns:a16="http://schemas.microsoft.com/office/drawing/2014/main" val="470929408"/>
                    </a:ext>
                  </a:extLst>
                </a:gridCol>
                <a:gridCol w="1740141">
                  <a:extLst>
                    <a:ext uri="{9D8B030D-6E8A-4147-A177-3AD203B41FA5}">
                      <a16:colId xmlns:a16="http://schemas.microsoft.com/office/drawing/2014/main" val="1853909873"/>
                    </a:ext>
                  </a:extLst>
                </a:gridCol>
                <a:gridCol w="3789881">
                  <a:extLst>
                    <a:ext uri="{9D8B030D-6E8A-4147-A177-3AD203B41FA5}">
                      <a16:colId xmlns:a16="http://schemas.microsoft.com/office/drawing/2014/main" val="2309616360"/>
                    </a:ext>
                  </a:extLst>
                </a:gridCol>
                <a:gridCol w="3293672">
                  <a:extLst>
                    <a:ext uri="{9D8B030D-6E8A-4147-A177-3AD203B41FA5}">
                      <a16:colId xmlns:a16="http://schemas.microsoft.com/office/drawing/2014/main" val="1636630386"/>
                    </a:ext>
                  </a:extLst>
                </a:gridCol>
              </a:tblGrid>
              <a:tr h="193272">
                <a:tc>
                  <a:txBody>
                    <a:bodyPr/>
                    <a:lstStyle/>
                    <a:p>
                      <a:pPr marL="0" marR="0">
                        <a:spcBef>
                          <a:spcPts val="0"/>
                        </a:spcBef>
                        <a:spcAft>
                          <a:spcPts val="0"/>
                        </a:spcAft>
                      </a:pPr>
                      <a:r>
                        <a:rPr lang="en-US" sz="1200">
                          <a:effectLst/>
                        </a:rPr>
                        <a:t>Nbr</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Value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Category</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Description</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Statements</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39105417"/>
                  </a:ext>
                </a:extLst>
              </a:tr>
              <a:tr h="1546179">
                <a:tc>
                  <a:txBody>
                    <a:bodyPr/>
                    <a:lstStyle/>
                    <a:p>
                      <a:pPr marL="0" marR="0">
                        <a:spcBef>
                          <a:spcPts val="0"/>
                        </a:spcBef>
                        <a:spcAft>
                          <a:spcPts val="0"/>
                        </a:spcAft>
                      </a:pPr>
                      <a:r>
                        <a:rPr lang="en-US" sz="1200">
                          <a:effectLst/>
                        </a:rPr>
                        <a:t>5</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effectLst/>
                        </a:rPr>
                        <a:t>Achievement</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kern="1200" dirty="0">
                          <a:solidFill>
                            <a:schemeClr val="tx1"/>
                          </a:solidFill>
                          <a:effectLst/>
                          <a:latin typeface="+mn-lt"/>
                          <a:ea typeface="+mn-ea"/>
                          <a:cs typeface="+mn-cs"/>
                        </a:rPr>
                        <a:t>Self-Enhancement</a:t>
                      </a:r>
                    </a:p>
                  </a:txBody>
                  <a:tcPr marL="45720" marR="45720"/>
                </a:tc>
                <a:tc>
                  <a:txBody>
                    <a:bodyPr/>
                    <a:lstStyle/>
                    <a:p>
                      <a:pPr marL="0" marR="0">
                        <a:spcBef>
                          <a:spcPts val="0"/>
                        </a:spcBef>
                        <a:spcAft>
                          <a:spcPts val="0"/>
                        </a:spcAft>
                      </a:pPr>
                      <a:r>
                        <a:rPr lang="en-US" sz="1200" dirty="0">
                          <a:effectLst/>
                        </a:rPr>
                        <a:t>Success According to social standards – have people admire, impress others, ambitious, getting ahead</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342900" marR="0" lvl="0" indent="-342900">
                        <a:spcBef>
                          <a:spcPts val="0"/>
                        </a:spcBef>
                        <a:spcAft>
                          <a:spcPts val="0"/>
                        </a:spcAft>
                        <a:buFont typeface="Symbol" pitchFamily="2" charset="2"/>
                        <a:buChar char=""/>
                      </a:pPr>
                      <a:r>
                        <a:rPr lang="en-US" sz="1200">
                          <a:effectLst/>
                        </a:rPr>
                        <a:t>He thinks it is important to be ambitious</a:t>
                      </a:r>
                    </a:p>
                    <a:p>
                      <a:pPr marL="342900" marR="0" lvl="0" indent="-342900">
                        <a:spcBef>
                          <a:spcPts val="0"/>
                        </a:spcBef>
                        <a:spcAft>
                          <a:spcPts val="0"/>
                        </a:spcAft>
                        <a:buFont typeface="Symbol" pitchFamily="2" charset="2"/>
                        <a:buChar char=""/>
                      </a:pPr>
                      <a:r>
                        <a:rPr lang="en-US" sz="1200">
                          <a:effectLst/>
                        </a:rPr>
                        <a:t>Being very successful is important</a:t>
                      </a:r>
                    </a:p>
                    <a:p>
                      <a:pPr marL="342900" marR="0" lvl="0" indent="-342900">
                        <a:spcBef>
                          <a:spcPts val="0"/>
                        </a:spcBef>
                        <a:spcAft>
                          <a:spcPts val="0"/>
                        </a:spcAft>
                        <a:buFont typeface="Symbol" pitchFamily="2" charset="2"/>
                        <a:buChar char=""/>
                      </a:pPr>
                      <a:r>
                        <a:rPr lang="en-US" sz="1200">
                          <a:effectLst/>
                        </a:rPr>
                        <a:t>Wants people to admire his achievements</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1594553800"/>
                  </a:ext>
                </a:extLst>
              </a:tr>
              <a:tr h="1159634">
                <a:tc>
                  <a:txBody>
                    <a:bodyPr/>
                    <a:lstStyle/>
                    <a:p>
                      <a:pPr marL="0" marR="0">
                        <a:spcBef>
                          <a:spcPts val="0"/>
                        </a:spcBef>
                        <a:spcAft>
                          <a:spcPts val="0"/>
                        </a:spcAft>
                      </a:pPr>
                      <a:r>
                        <a:rPr lang="en-US" sz="1200">
                          <a:effectLst/>
                        </a:rPr>
                        <a:t>6</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Authority (Power-Dominance)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effectLst/>
                        </a:rPr>
                        <a:t>Self-Enhancement</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Power through exercising control over people – social power, control over others, right to command</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342900" marR="0" lvl="0" indent="-342900">
                        <a:spcBef>
                          <a:spcPts val="0"/>
                        </a:spcBef>
                        <a:spcAft>
                          <a:spcPts val="0"/>
                        </a:spcAft>
                        <a:buFont typeface="Symbol" pitchFamily="2" charset="2"/>
                        <a:buChar char=""/>
                      </a:pPr>
                      <a:r>
                        <a:rPr lang="en-US" sz="1200">
                          <a:effectLst/>
                        </a:rPr>
                        <a:t>He wants people to do what he says</a:t>
                      </a:r>
                    </a:p>
                    <a:p>
                      <a:pPr marL="342900" marR="0" lvl="0" indent="-342900">
                        <a:spcBef>
                          <a:spcPts val="0"/>
                        </a:spcBef>
                        <a:spcAft>
                          <a:spcPts val="0"/>
                        </a:spcAft>
                        <a:buFont typeface="Symbol" pitchFamily="2" charset="2"/>
                        <a:buChar char=""/>
                      </a:pPr>
                      <a:r>
                        <a:rPr lang="en-US" sz="1200">
                          <a:effectLst/>
                        </a:rPr>
                        <a:t>It is important to him to be the most influential person in group</a:t>
                      </a:r>
                    </a:p>
                    <a:p>
                      <a:pPr marL="342900" marR="0" lvl="0" indent="-342900">
                        <a:spcBef>
                          <a:spcPts val="0"/>
                        </a:spcBef>
                        <a:spcAft>
                          <a:spcPts val="0"/>
                        </a:spcAft>
                        <a:buFont typeface="Symbol" pitchFamily="2" charset="2"/>
                        <a:buChar char=""/>
                      </a:pPr>
                      <a:r>
                        <a:rPr lang="en-US" sz="1200">
                          <a:effectLst/>
                        </a:rPr>
                        <a:t>It is important to im to be the one who tells others what to do</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681604564"/>
                  </a:ext>
                </a:extLst>
              </a:tr>
              <a:tr h="773090">
                <a:tc>
                  <a:txBody>
                    <a:bodyPr/>
                    <a:lstStyle/>
                    <a:p>
                      <a:pPr marL="0" marR="0">
                        <a:spcBef>
                          <a:spcPts val="0"/>
                        </a:spcBef>
                        <a:spcAft>
                          <a:spcPts val="0"/>
                        </a:spcAft>
                      </a:pPr>
                      <a:r>
                        <a:rPr lang="en-US" sz="1200">
                          <a:effectLst/>
                        </a:rPr>
                        <a:t>7</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Influence (Power-resource)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Self-Enhancement</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Power through control of material and social resources – wealth, material possessions</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342900" marR="0" lvl="0" indent="-342900">
                        <a:spcBef>
                          <a:spcPts val="0"/>
                        </a:spcBef>
                        <a:spcAft>
                          <a:spcPts val="0"/>
                        </a:spcAft>
                        <a:buFont typeface="Symbol" pitchFamily="2" charset="2"/>
                        <a:buChar char=""/>
                      </a:pPr>
                      <a:r>
                        <a:rPr lang="en-US" sz="1200">
                          <a:effectLst/>
                        </a:rPr>
                        <a:t>Have the feeling of power tha money can bring is important</a:t>
                      </a:r>
                    </a:p>
                    <a:p>
                      <a:pPr marL="342900" marR="0" lvl="0" indent="-342900">
                        <a:spcBef>
                          <a:spcPts val="0"/>
                        </a:spcBef>
                        <a:spcAft>
                          <a:spcPts val="0"/>
                        </a:spcAft>
                        <a:buFont typeface="Symbol" pitchFamily="2" charset="2"/>
                        <a:buChar char=""/>
                      </a:pPr>
                      <a:r>
                        <a:rPr lang="en-US" sz="1200">
                          <a:effectLst/>
                        </a:rPr>
                        <a:t>Being wealthy is important</a:t>
                      </a:r>
                    </a:p>
                    <a:p>
                      <a:pPr marL="342900" marR="0" lvl="0" indent="-342900">
                        <a:spcBef>
                          <a:spcPts val="0"/>
                        </a:spcBef>
                        <a:spcAft>
                          <a:spcPts val="0"/>
                        </a:spcAft>
                        <a:buFont typeface="Symbol" pitchFamily="2" charset="2"/>
                        <a:buChar char=""/>
                      </a:pPr>
                      <a:r>
                        <a:rPr lang="en-US" sz="1200">
                          <a:effectLst/>
                        </a:rPr>
                        <a:t>He pursues high status and power</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16138589"/>
                  </a:ext>
                </a:extLst>
              </a:tr>
              <a:tr h="1159634">
                <a:tc>
                  <a:txBody>
                    <a:bodyPr/>
                    <a:lstStyle/>
                    <a:p>
                      <a:pPr marL="0" marR="0">
                        <a:spcBef>
                          <a:spcPts val="0"/>
                        </a:spcBef>
                        <a:spcAft>
                          <a:spcPts val="0"/>
                        </a:spcAft>
                      </a:pPr>
                      <a:r>
                        <a:rPr lang="en-US" sz="1200">
                          <a:effectLst/>
                        </a:rPr>
                        <a:t>8</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Reputation (Face)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Self-Enhancement/ Conservation</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effectLst/>
                        </a:rPr>
                        <a:t>Security and power through maintaining one’s public image and avoiding humiliation – social recognition, respect, preserving public image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342900" marR="0" lvl="0" indent="-342900">
                        <a:spcBef>
                          <a:spcPts val="0"/>
                        </a:spcBef>
                        <a:spcAft>
                          <a:spcPts val="0"/>
                        </a:spcAft>
                        <a:buFont typeface="Symbol" pitchFamily="2" charset="2"/>
                        <a:buChar char=""/>
                      </a:pPr>
                      <a:r>
                        <a:rPr lang="en-US" sz="1200" dirty="0">
                          <a:effectLst/>
                        </a:rPr>
                        <a:t>Important to him that no one should ever shame him</a:t>
                      </a:r>
                    </a:p>
                    <a:p>
                      <a:pPr marL="342900" marR="0" lvl="0" indent="-342900">
                        <a:spcBef>
                          <a:spcPts val="0"/>
                        </a:spcBef>
                        <a:spcAft>
                          <a:spcPts val="0"/>
                        </a:spcAft>
                        <a:buFont typeface="Symbol" pitchFamily="2" charset="2"/>
                        <a:buChar char=""/>
                      </a:pPr>
                      <a:r>
                        <a:rPr lang="en-US" sz="1200" dirty="0">
                          <a:effectLst/>
                        </a:rPr>
                        <a:t>Protecting his public image is important to him</a:t>
                      </a:r>
                    </a:p>
                    <a:p>
                      <a:pPr marL="342900" marR="0" lvl="0" indent="-342900">
                        <a:spcBef>
                          <a:spcPts val="0"/>
                        </a:spcBef>
                        <a:spcAft>
                          <a:spcPts val="0"/>
                        </a:spcAft>
                        <a:buFont typeface="Symbol" pitchFamily="2" charset="2"/>
                        <a:buChar char=""/>
                      </a:pPr>
                      <a:r>
                        <a:rPr lang="en-US" sz="1200" dirty="0">
                          <a:effectLst/>
                        </a:rPr>
                        <a:t>He wants people always to treat him with respect and dignity</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824893853"/>
                  </a:ext>
                </a:extLst>
              </a:tr>
            </a:tbl>
          </a:graphicData>
        </a:graphic>
      </p:graphicFrame>
    </p:spTree>
    <p:extLst>
      <p:ext uri="{BB962C8B-B14F-4D97-AF65-F5344CB8AC3E}">
        <p14:creationId xmlns:p14="http://schemas.microsoft.com/office/powerpoint/2010/main" val="37609420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591F41-A21C-654B-978B-19E6F7046D54}"/>
              </a:ext>
            </a:extLst>
          </p:cNvPr>
          <p:cNvSpPr>
            <a:spLocks noGrp="1"/>
          </p:cNvSpPr>
          <p:nvPr>
            <p:ph type="body" sz="quarter" idx="14"/>
          </p:nvPr>
        </p:nvSpPr>
        <p:spPr>
          <a:xfrm>
            <a:off x="660400" y="269186"/>
            <a:ext cx="10871200" cy="635000"/>
          </a:xfrm>
        </p:spPr>
        <p:txBody>
          <a:bodyPr/>
          <a:lstStyle/>
          <a:p>
            <a:r>
              <a:rPr lang="en-US" dirty="0"/>
              <a:t>Conservation Quadrant</a:t>
            </a:r>
          </a:p>
        </p:txBody>
      </p:sp>
      <p:graphicFrame>
        <p:nvGraphicFramePr>
          <p:cNvPr id="6" name="Table 5">
            <a:extLst>
              <a:ext uri="{FF2B5EF4-FFF2-40B4-BE49-F238E27FC236}">
                <a16:creationId xmlns:a16="http://schemas.microsoft.com/office/drawing/2014/main" id="{A7935C7C-0F2A-4B43-A980-B7691F2DB84E}"/>
              </a:ext>
            </a:extLst>
          </p:cNvPr>
          <p:cNvGraphicFramePr>
            <a:graphicFrameLocks noGrp="1"/>
          </p:cNvGraphicFramePr>
          <p:nvPr>
            <p:extLst>
              <p:ext uri="{D42A27DB-BD31-4B8C-83A1-F6EECF244321}">
                <p14:modId xmlns:p14="http://schemas.microsoft.com/office/powerpoint/2010/main" val="739276809"/>
              </p:ext>
            </p:extLst>
          </p:nvPr>
        </p:nvGraphicFramePr>
        <p:xfrm>
          <a:off x="390144" y="1117051"/>
          <a:ext cx="11460480" cy="5337143"/>
        </p:xfrm>
        <a:graphic>
          <a:graphicData uri="http://schemas.openxmlformats.org/drawingml/2006/table">
            <a:tbl>
              <a:tblPr firstRow="1" firstCol="1" bandRow="1">
                <a:tableStyleId>{0E3FDE45-AF77-4B5C-9715-49D594BDF05E}</a:tableStyleId>
              </a:tblPr>
              <a:tblGrid>
                <a:gridCol w="528612">
                  <a:extLst>
                    <a:ext uri="{9D8B030D-6E8A-4147-A177-3AD203B41FA5}">
                      <a16:colId xmlns:a16="http://schemas.microsoft.com/office/drawing/2014/main" val="3633207124"/>
                    </a:ext>
                  </a:extLst>
                </a:gridCol>
                <a:gridCol w="1582372">
                  <a:extLst>
                    <a:ext uri="{9D8B030D-6E8A-4147-A177-3AD203B41FA5}">
                      <a16:colId xmlns:a16="http://schemas.microsoft.com/office/drawing/2014/main" val="470929408"/>
                    </a:ext>
                  </a:extLst>
                </a:gridCol>
                <a:gridCol w="1374544">
                  <a:extLst>
                    <a:ext uri="{9D8B030D-6E8A-4147-A177-3AD203B41FA5}">
                      <a16:colId xmlns:a16="http://schemas.microsoft.com/office/drawing/2014/main" val="1853909873"/>
                    </a:ext>
                  </a:extLst>
                </a:gridCol>
                <a:gridCol w="3215915">
                  <a:extLst>
                    <a:ext uri="{9D8B030D-6E8A-4147-A177-3AD203B41FA5}">
                      <a16:colId xmlns:a16="http://schemas.microsoft.com/office/drawing/2014/main" val="2309616360"/>
                    </a:ext>
                  </a:extLst>
                </a:gridCol>
                <a:gridCol w="4759037">
                  <a:extLst>
                    <a:ext uri="{9D8B030D-6E8A-4147-A177-3AD203B41FA5}">
                      <a16:colId xmlns:a16="http://schemas.microsoft.com/office/drawing/2014/main" val="1636630386"/>
                    </a:ext>
                  </a:extLst>
                </a:gridCol>
              </a:tblGrid>
              <a:tr h="171769">
                <a:tc>
                  <a:txBody>
                    <a:bodyPr/>
                    <a:lstStyle/>
                    <a:p>
                      <a:pPr marL="0" marR="0">
                        <a:spcBef>
                          <a:spcPts val="0"/>
                        </a:spcBef>
                        <a:spcAft>
                          <a:spcPts val="0"/>
                        </a:spcAft>
                      </a:pPr>
                      <a:r>
                        <a:rPr lang="en-US" sz="1200">
                          <a:solidFill>
                            <a:schemeClr val="tx1"/>
                          </a:solidFill>
                          <a:effectLst/>
                          <a:latin typeface="+mj-lt"/>
                        </a:rPr>
                        <a:t>Nbr</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rPr>
                        <a:t>Value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rPr>
                        <a:t>Category</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rPr>
                        <a:t>Description</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solidFill>
                            <a:schemeClr val="tx1"/>
                          </a:solidFill>
                          <a:effectLst/>
                          <a:latin typeface="+mj-lt"/>
                        </a:rPr>
                        <a:t>Statements</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39105417"/>
                  </a:ext>
                </a:extLst>
              </a:tr>
              <a:tr h="1087822">
                <a:tc>
                  <a:txBody>
                    <a:bodyPr/>
                    <a:lstStyle/>
                    <a:p>
                      <a:pPr marL="0" marR="0">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9</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Safety (Security-Personal)</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Conservation</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Safety in one’s immediate environment – personal</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342900" marR="0" lvl="0" indent="-342900">
                        <a:spcBef>
                          <a:spcPts val="0"/>
                        </a:spcBef>
                        <a:spcAft>
                          <a:spcPts val="0"/>
                        </a:spcAft>
                        <a:buFont typeface="Symbol" pitchFamily="2" charset="2"/>
                        <a:buChar char=""/>
                      </a:pPr>
                      <a:r>
                        <a:rPr lang="en-US" sz="1200" b="1" dirty="0">
                          <a:solidFill>
                            <a:schemeClr val="tx1"/>
                          </a:solidFill>
                          <a:effectLst/>
                          <a:latin typeface="+mj-lt"/>
                          <a:ea typeface="Times New Roman" panose="02020603050405020304" pitchFamily="18" charset="0"/>
                          <a:cs typeface="Times New Roman" panose="02020603050405020304" pitchFamily="18" charset="0"/>
                        </a:rPr>
                        <a:t>He avoids anything that might endanger his safety</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b="1" dirty="0">
                          <a:solidFill>
                            <a:schemeClr val="tx1"/>
                          </a:solidFill>
                          <a:effectLst/>
                          <a:latin typeface="+mj-lt"/>
                          <a:ea typeface="Times New Roman" panose="02020603050405020304" pitchFamily="18" charset="0"/>
                          <a:cs typeface="Times New Roman" panose="02020603050405020304" pitchFamily="18" charset="0"/>
                        </a:rPr>
                        <a:t>His personal security is extremely important</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b="1" dirty="0">
                          <a:solidFill>
                            <a:schemeClr val="tx1"/>
                          </a:solidFill>
                          <a:effectLst/>
                          <a:latin typeface="+mj-lt"/>
                          <a:ea typeface="Times New Roman" panose="02020603050405020304" pitchFamily="18" charset="0"/>
                          <a:cs typeface="Times New Roman" panose="02020603050405020304" pitchFamily="18" charset="0"/>
                        </a:rPr>
                        <a:t>Important to him to live in secure surroundings</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1594553800"/>
                  </a:ext>
                </a:extLst>
              </a:tr>
              <a:tr h="746659">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10</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Security (Security-societal)</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Conservation</a:t>
                      </a:r>
                    </a:p>
                  </a:txBody>
                  <a:tcPr marL="45720" marR="45720"/>
                </a:tc>
                <a:tc>
                  <a:txBody>
                    <a:bodyPr/>
                    <a:lstStyle/>
                    <a:p>
                      <a:pPr marL="0" marR="0">
                        <a:spcBef>
                          <a:spcPts val="0"/>
                        </a:spcBef>
                        <a:spcAft>
                          <a:spcPts val="0"/>
                        </a:spcAft>
                      </a:pPr>
                      <a:r>
                        <a:rPr lang="en-US" sz="1200" dirty="0">
                          <a:solidFill>
                            <a:schemeClr val="tx1"/>
                          </a:solidFill>
                          <a:effectLst/>
                          <a:latin typeface="+mj-lt"/>
                          <a:ea typeface="Times New Roman" panose="02020603050405020304" pitchFamily="18" charset="0"/>
                          <a:cs typeface="Times New Roman" panose="02020603050405020304" pitchFamily="18" charset="0"/>
                        </a:rPr>
                        <a:t>Safety and stability in the wider society – national security, nation safe from enemies, social order</a:t>
                      </a:r>
                    </a:p>
                  </a:txBody>
                  <a:tcPr marL="45720" marR="45720"/>
                </a:tc>
                <a:tc>
                  <a:txBody>
                    <a:bodyPr/>
                    <a:lstStyle/>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to him that his country protects itself against threats</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He wants the state to be strong to defend its citizens</a:t>
                      </a:r>
                    </a:p>
                  </a:txBody>
                  <a:tcPr marL="45720" marR="45720"/>
                </a:tc>
                <a:extLst>
                  <a:ext uri="{0D108BD9-81ED-4DB2-BD59-A6C34878D82A}">
                    <a16:rowId xmlns:a16="http://schemas.microsoft.com/office/drawing/2014/main" val="3202876340"/>
                  </a:ext>
                </a:extLst>
              </a:tr>
              <a:tr h="1019811">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11</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Tradition</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Conservation</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Maintaining and preserving cultural, family, or religious traditions – respect tradition, preserve customs, hold religious faith</a:t>
                      </a:r>
                    </a:p>
                  </a:txBody>
                  <a:tcPr marL="45720" marR="45720"/>
                </a:tc>
                <a:tc>
                  <a:txBody>
                    <a:bodyPr/>
                    <a:lstStyle/>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to him to maintain traditional values/beliefs</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Following his family’s customs is important to him</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Strongly practices traditional values of his culture. </a:t>
                      </a:r>
                    </a:p>
                  </a:txBody>
                  <a:tcPr marL="45720" marR="45720"/>
                </a:tc>
                <a:extLst>
                  <a:ext uri="{0D108BD9-81ED-4DB2-BD59-A6C34878D82A}">
                    <a16:rowId xmlns:a16="http://schemas.microsoft.com/office/drawing/2014/main" val="3681604564"/>
                  </a:ext>
                </a:extLst>
              </a:tr>
              <a:tr h="1030614">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12</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solidFill>
                            <a:schemeClr val="tx1"/>
                          </a:solidFill>
                          <a:effectLst/>
                          <a:latin typeface="+mj-lt"/>
                          <a:ea typeface="Times New Roman" panose="02020603050405020304" pitchFamily="18" charset="0"/>
                          <a:cs typeface="Times New Roman" panose="02020603050405020304" pitchFamily="18" charset="0"/>
                        </a:rPr>
                        <a:t>Duty (Conformity-Rules)</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Conservation</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Compliance with rules, laws, and formal obligations – self-discipline, obedient, meets obligations</a:t>
                      </a:r>
                    </a:p>
                  </a:txBody>
                  <a:tcPr marL="45720" marR="45720"/>
                </a:tc>
                <a:tc>
                  <a:txBody>
                    <a:bodyPr/>
                    <a:lstStyle/>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Believes he should always do what people in authority say</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to him to follow rules even when no one is watching</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Obeying all laws is important to him</a:t>
                      </a:r>
                    </a:p>
                    <a:p>
                      <a:pPr marL="342900" marR="0" lvl="0" indent="-342900">
                        <a:spcBef>
                          <a:spcPts val="0"/>
                        </a:spcBef>
                        <a:spcAft>
                          <a:spcPts val="0"/>
                        </a:spcAft>
                        <a:buFont typeface="Symbol" pitchFamily="2" charset="2"/>
                        <a:buChar char=""/>
                      </a:pP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16138589"/>
                  </a:ext>
                </a:extLst>
              </a:tr>
              <a:tr h="1019811">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13</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solidFill>
                            <a:schemeClr val="tx1"/>
                          </a:solidFill>
                          <a:effectLst/>
                          <a:latin typeface="+mj-lt"/>
                          <a:ea typeface="Times New Roman" panose="02020603050405020304" pitchFamily="18" charset="0"/>
                          <a:cs typeface="Times New Roman" panose="02020603050405020304" pitchFamily="18" charset="0"/>
                        </a:rPr>
                        <a:t>Conformity (Conformity – Interpersonal)</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Conservation</a:t>
                      </a:r>
                    </a:p>
                  </a:txBody>
                  <a:tcPr marL="45720" marR="45720"/>
                </a:tc>
                <a:tc>
                  <a:txBody>
                    <a:bodyPr/>
                    <a:lstStyle/>
                    <a:p>
                      <a:pPr marL="0" marR="0">
                        <a:spcBef>
                          <a:spcPts val="0"/>
                        </a:spcBef>
                        <a:spcAft>
                          <a:spcPts val="0"/>
                        </a:spcAft>
                      </a:pPr>
                      <a:r>
                        <a:rPr lang="en-US" sz="1200" dirty="0">
                          <a:solidFill>
                            <a:schemeClr val="tx1"/>
                          </a:solidFill>
                          <a:effectLst/>
                          <a:latin typeface="+mj-lt"/>
                          <a:ea typeface="Times New Roman" panose="02020603050405020304" pitchFamily="18" charset="0"/>
                          <a:cs typeface="Times New Roman" panose="02020603050405020304" pitchFamily="18" charset="0"/>
                        </a:rPr>
                        <a:t>Avoidance of upsetting or harming other people – politeness, honor parents, show respect</a:t>
                      </a:r>
                    </a:p>
                  </a:txBody>
                  <a:tcPr marL="45720" marR="45720"/>
                </a:tc>
                <a:tc>
                  <a:txBody>
                    <a:bodyPr/>
                    <a:lstStyle/>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to him to avoid upsetting other people</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never to be annoying to anyone</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Tries to be tactful and avoid irritating people</a:t>
                      </a:r>
                    </a:p>
                  </a:txBody>
                  <a:tcPr marL="45720" marR="45720"/>
                </a:tc>
                <a:extLst>
                  <a:ext uri="{0D108BD9-81ED-4DB2-BD59-A6C34878D82A}">
                    <a16:rowId xmlns:a16="http://schemas.microsoft.com/office/drawing/2014/main" val="824893853"/>
                  </a:ext>
                </a:extLst>
              </a:tr>
            </a:tbl>
          </a:graphicData>
        </a:graphic>
      </p:graphicFrame>
    </p:spTree>
    <p:extLst>
      <p:ext uri="{BB962C8B-B14F-4D97-AF65-F5344CB8AC3E}">
        <p14:creationId xmlns:p14="http://schemas.microsoft.com/office/powerpoint/2010/main" val="31333852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591F41-A21C-654B-978B-19E6F7046D54}"/>
              </a:ext>
            </a:extLst>
          </p:cNvPr>
          <p:cNvSpPr>
            <a:spLocks noGrp="1"/>
          </p:cNvSpPr>
          <p:nvPr>
            <p:ph type="body" sz="quarter" idx="14"/>
          </p:nvPr>
        </p:nvSpPr>
        <p:spPr>
          <a:xfrm>
            <a:off x="660400" y="201635"/>
            <a:ext cx="10871200" cy="635000"/>
          </a:xfrm>
        </p:spPr>
        <p:txBody>
          <a:bodyPr/>
          <a:lstStyle/>
          <a:p>
            <a:r>
              <a:rPr lang="en-US" dirty="0"/>
              <a:t>Self-Transcendence Quadrant</a:t>
            </a:r>
          </a:p>
        </p:txBody>
      </p:sp>
      <p:graphicFrame>
        <p:nvGraphicFramePr>
          <p:cNvPr id="6" name="Table 5">
            <a:extLst>
              <a:ext uri="{FF2B5EF4-FFF2-40B4-BE49-F238E27FC236}">
                <a16:creationId xmlns:a16="http://schemas.microsoft.com/office/drawing/2014/main" id="{A7935C7C-0F2A-4B43-A980-B7691F2DB84E}"/>
              </a:ext>
            </a:extLst>
          </p:cNvPr>
          <p:cNvGraphicFramePr>
            <a:graphicFrameLocks noGrp="1"/>
          </p:cNvGraphicFramePr>
          <p:nvPr>
            <p:extLst>
              <p:ext uri="{D42A27DB-BD31-4B8C-83A1-F6EECF244321}">
                <p14:modId xmlns:p14="http://schemas.microsoft.com/office/powerpoint/2010/main" val="1139143180"/>
              </p:ext>
            </p:extLst>
          </p:nvPr>
        </p:nvGraphicFramePr>
        <p:xfrm>
          <a:off x="182880" y="787867"/>
          <a:ext cx="11826240" cy="5960028"/>
        </p:xfrm>
        <a:graphic>
          <a:graphicData uri="http://schemas.openxmlformats.org/drawingml/2006/table">
            <a:tbl>
              <a:tblPr firstRow="1" firstCol="1" bandRow="1">
                <a:tableStyleId>{0E3FDE45-AF77-4B5C-9715-49D594BDF05E}</a:tableStyleId>
              </a:tblPr>
              <a:tblGrid>
                <a:gridCol w="545483">
                  <a:extLst>
                    <a:ext uri="{9D8B030D-6E8A-4147-A177-3AD203B41FA5}">
                      <a16:colId xmlns:a16="http://schemas.microsoft.com/office/drawing/2014/main" val="3633207124"/>
                    </a:ext>
                  </a:extLst>
                </a:gridCol>
                <a:gridCol w="1271125">
                  <a:extLst>
                    <a:ext uri="{9D8B030D-6E8A-4147-A177-3AD203B41FA5}">
                      <a16:colId xmlns:a16="http://schemas.microsoft.com/office/drawing/2014/main" val="470929408"/>
                    </a:ext>
                  </a:extLst>
                </a:gridCol>
                <a:gridCol w="1365504">
                  <a:extLst>
                    <a:ext uri="{9D8B030D-6E8A-4147-A177-3AD203B41FA5}">
                      <a16:colId xmlns:a16="http://schemas.microsoft.com/office/drawing/2014/main" val="1853909873"/>
                    </a:ext>
                  </a:extLst>
                </a:gridCol>
                <a:gridCol w="3145536">
                  <a:extLst>
                    <a:ext uri="{9D8B030D-6E8A-4147-A177-3AD203B41FA5}">
                      <a16:colId xmlns:a16="http://schemas.microsoft.com/office/drawing/2014/main" val="2309616360"/>
                    </a:ext>
                  </a:extLst>
                </a:gridCol>
                <a:gridCol w="5498592">
                  <a:extLst>
                    <a:ext uri="{9D8B030D-6E8A-4147-A177-3AD203B41FA5}">
                      <a16:colId xmlns:a16="http://schemas.microsoft.com/office/drawing/2014/main" val="1636630386"/>
                    </a:ext>
                  </a:extLst>
                </a:gridCol>
              </a:tblGrid>
              <a:tr h="180111">
                <a:tc>
                  <a:txBody>
                    <a:bodyPr/>
                    <a:lstStyle/>
                    <a:p>
                      <a:pPr marL="0" marR="0">
                        <a:spcBef>
                          <a:spcPts val="0"/>
                        </a:spcBef>
                        <a:spcAft>
                          <a:spcPts val="0"/>
                        </a:spcAft>
                      </a:pPr>
                      <a:r>
                        <a:rPr lang="en-US" sz="1200">
                          <a:solidFill>
                            <a:schemeClr val="tx1"/>
                          </a:solidFill>
                          <a:effectLst/>
                          <a:latin typeface="+mj-lt"/>
                        </a:rPr>
                        <a:t>Nbr</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rPr>
                        <a:t>Value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rPr>
                        <a:t>Category</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rPr>
                        <a:t>Description</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dirty="0">
                          <a:solidFill>
                            <a:schemeClr val="tx1"/>
                          </a:solidFill>
                          <a:effectLst/>
                          <a:latin typeface="+mj-lt"/>
                        </a:rPr>
                        <a:t>Statements</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339105417"/>
                  </a:ext>
                </a:extLst>
              </a:tr>
              <a:tr h="1023757">
                <a:tc>
                  <a:txBody>
                    <a:bodyPr/>
                    <a:lstStyle/>
                    <a:p>
                      <a:pPr marL="0" marR="0">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14</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Humility</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Conservation/ Self-Transcendence</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Recognizing one’s insignificance in the larger shceme of things – humble, modest, self-effacing, submitting to life’s circumstances</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342900" marR="0" lvl="0" indent="-342900">
                        <a:spcBef>
                          <a:spcPts val="0"/>
                        </a:spcBef>
                        <a:spcAft>
                          <a:spcPts val="0"/>
                        </a:spcAft>
                        <a:buFont typeface="Symbol" pitchFamily="2" charset="2"/>
                        <a:buChar char=""/>
                      </a:pPr>
                      <a:r>
                        <a:rPr lang="en-US" sz="1200" b="1">
                          <a:solidFill>
                            <a:schemeClr val="tx1"/>
                          </a:solidFill>
                          <a:effectLst/>
                          <a:latin typeface="+mj-lt"/>
                          <a:ea typeface="Times New Roman" panose="02020603050405020304" pitchFamily="18" charset="0"/>
                          <a:cs typeface="Times New Roman" panose="02020603050405020304" pitchFamily="18" charset="0"/>
                        </a:rPr>
                        <a:t>He tries not to draw attention to himself</a:t>
                      </a:r>
                      <a:endParaRPr lang="en-US" sz="1200">
                        <a:solidFill>
                          <a:schemeClr val="tx1"/>
                        </a:solidFill>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b="1">
                          <a:solidFill>
                            <a:schemeClr val="tx1"/>
                          </a:solidFill>
                          <a:effectLst/>
                          <a:latin typeface="+mj-lt"/>
                          <a:ea typeface="Times New Roman" panose="02020603050405020304" pitchFamily="18" charset="0"/>
                          <a:cs typeface="Times New Roman" panose="02020603050405020304" pitchFamily="18" charset="0"/>
                        </a:rPr>
                        <a:t>Important to him to be humble</a:t>
                      </a:r>
                      <a:endParaRPr lang="en-US" sz="1200">
                        <a:solidFill>
                          <a:schemeClr val="tx1"/>
                        </a:solidFill>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b="1">
                          <a:solidFill>
                            <a:schemeClr val="tx1"/>
                          </a:solidFill>
                          <a:effectLst/>
                          <a:latin typeface="+mj-lt"/>
                          <a:ea typeface="Times New Roman" panose="02020603050405020304" pitchFamily="18" charset="0"/>
                          <a:cs typeface="Times New Roman" panose="02020603050405020304" pitchFamily="18" charset="0"/>
                        </a:rPr>
                        <a:t>Important to him to be satisfied with what he has</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extLst>
                  <a:ext uri="{0D108BD9-81ED-4DB2-BD59-A6C34878D82A}">
                    <a16:rowId xmlns:a16="http://schemas.microsoft.com/office/drawing/2014/main" val="1594553800"/>
                  </a:ext>
                </a:extLst>
              </a:tr>
              <a:tr h="1023757">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15</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Caring (Benevolence-Caring)</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Self Transcendence</a:t>
                      </a:r>
                    </a:p>
                  </a:txBody>
                  <a:tcPr marL="45720" marR="45720"/>
                </a:tc>
                <a:tc>
                  <a:txBody>
                    <a:bodyPr/>
                    <a:lstStyle/>
                    <a:p>
                      <a:pPr marL="0" marR="0">
                        <a:spcBef>
                          <a:spcPts val="0"/>
                        </a:spcBef>
                        <a:spcAft>
                          <a:spcPts val="0"/>
                        </a:spcAft>
                      </a:pPr>
                      <a:r>
                        <a:rPr lang="en-US" sz="1200" dirty="0">
                          <a:solidFill>
                            <a:schemeClr val="tx1"/>
                          </a:solidFill>
                          <a:effectLst/>
                          <a:latin typeface="+mj-lt"/>
                          <a:ea typeface="Times New Roman" panose="02020603050405020304" pitchFamily="18" charset="0"/>
                          <a:cs typeface="Times New Roman" panose="02020603050405020304" pitchFamily="18" charset="0"/>
                        </a:rPr>
                        <a:t>Devotion to the welfare of ingroup members – helpful, working for others, genuine, forgiving</a:t>
                      </a:r>
                    </a:p>
                  </a:txBody>
                  <a:tcPr marL="45720" marR="45720"/>
                </a:tc>
                <a:tc>
                  <a:txBody>
                    <a:bodyPr/>
                    <a:lstStyle/>
                    <a:p>
                      <a:pPr marL="342900" marR="0" lvl="0" indent="-342900">
                        <a:spcBef>
                          <a:spcPts val="0"/>
                        </a:spcBef>
                        <a:spcAft>
                          <a:spcPts val="0"/>
                        </a:spcAft>
                        <a:buFont typeface="Symbol" pitchFamily="2" charset="2"/>
                        <a:buChar char=""/>
                      </a:pPr>
                      <a:r>
                        <a:rPr lang="en-US" sz="1200">
                          <a:solidFill>
                            <a:schemeClr val="tx1"/>
                          </a:solidFill>
                          <a:effectLst/>
                          <a:latin typeface="+mj-lt"/>
                          <a:ea typeface="Times New Roman" panose="02020603050405020304" pitchFamily="18" charset="0"/>
                          <a:cs typeface="Times New Roman" panose="02020603050405020304" pitchFamily="18" charset="0"/>
                        </a:rPr>
                        <a:t>Important to him to help the people dear to him</a:t>
                      </a:r>
                    </a:p>
                    <a:p>
                      <a:pPr marL="342900" marR="0" lvl="0" indent="-342900">
                        <a:spcBef>
                          <a:spcPts val="0"/>
                        </a:spcBef>
                        <a:spcAft>
                          <a:spcPts val="0"/>
                        </a:spcAft>
                        <a:buFont typeface="Symbol" pitchFamily="2" charset="2"/>
                        <a:buChar char=""/>
                      </a:pPr>
                      <a:r>
                        <a:rPr lang="en-US" sz="1200">
                          <a:solidFill>
                            <a:schemeClr val="tx1"/>
                          </a:solidFill>
                          <a:effectLst/>
                          <a:latin typeface="+mj-lt"/>
                          <a:ea typeface="Times New Roman" panose="02020603050405020304" pitchFamily="18" charset="0"/>
                          <a:cs typeface="Times New Roman" panose="02020603050405020304" pitchFamily="18" charset="0"/>
                        </a:rPr>
                        <a:t>Caring for the well being of people he is close to is important</a:t>
                      </a:r>
                    </a:p>
                    <a:p>
                      <a:pPr marL="342900" marR="0" lvl="0" indent="-342900">
                        <a:spcBef>
                          <a:spcPts val="0"/>
                        </a:spcBef>
                        <a:spcAft>
                          <a:spcPts val="0"/>
                        </a:spcAft>
                        <a:buFont typeface="Symbol" pitchFamily="2" charset="2"/>
                        <a:buChar char=""/>
                      </a:pPr>
                      <a:r>
                        <a:rPr lang="en-US" sz="1200">
                          <a:solidFill>
                            <a:schemeClr val="tx1"/>
                          </a:solidFill>
                          <a:effectLst/>
                          <a:latin typeface="+mj-lt"/>
                          <a:ea typeface="Times New Roman" panose="02020603050405020304" pitchFamily="18" charset="0"/>
                          <a:cs typeface="Times New Roman" panose="02020603050405020304" pitchFamily="18" charset="0"/>
                        </a:rPr>
                        <a:t>Tries to always be responsive to the needs of family and friends</a:t>
                      </a:r>
                    </a:p>
                  </a:txBody>
                  <a:tcPr marL="45720" marR="45720"/>
                </a:tc>
                <a:extLst>
                  <a:ext uri="{0D108BD9-81ED-4DB2-BD59-A6C34878D82A}">
                    <a16:rowId xmlns:a16="http://schemas.microsoft.com/office/drawing/2014/main" val="2253547901"/>
                  </a:ext>
                </a:extLst>
              </a:tr>
              <a:tr h="702686">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16</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Dependability (Benevolence- Dependability)</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Self-Transcendence</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Being a reliable and trustworthy member of the group – Responsible, dependable, loyal </a:t>
                      </a:r>
                    </a:p>
                  </a:txBody>
                  <a:tcPr marL="45720" marR="45720"/>
                </a:tc>
                <a:tc>
                  <a:txBody>
                    <a:bodyPr/>
                    <a:lstStyle/>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to him to be loyal to those who are close to him</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Goes out of his way to be dependable and trustworthy friend</a:t>
                      </a:r>
                    </a:p>
                  </a:txBody>
                  <a:tcPr marL="45720" marR="45720"/>
                </a:tc>
                <a:extLst>
                  <a:ext uri="{0D108BD9-81ED-4DB2-BD59-A6C34878D82A}">
                    <a16:rowId xmlns:a16="http://schemas.microsoft.com/office/drawing/2014/main" val="3202876340"/>
                  </a:ext>
                </a:extLst>
              </a:tr>
              <a:tr h="959750">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17</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Equality (Universalism-Concern)</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Self-Transcendence</a:t>
                      </a:r>
                    </a:p>
                  </a:txBody>
                  <a:tcPr marL="45720" marR="45720"/>
                </a:tc>
                <a:tc>
                  <a:txBody>
                    <a:bodyPr/>
                    <a:lstStyle/>
                    <a:p>
                      <a:pPr marL="0" marR="0">
                        <a:spcBef>
                          <a:spcPts val="0"/>
                        </a:spcBef>
                        <a:spcAft>
                          <a:spcPts val="0"/>
                        </a:spcAft>
                      </a:pPr>
                      <a:r>
                        <a:rPr lang="en-US" sz="1200" dirty="0">
                          <a:solidFill>
                            <a:schemeClr val="tx1"/>
                          </a:solidFill>
                          <a:effectLst/>
                          <a:latin typeface="+mj-lt"/>
                          <a:ea typeface="Times New Roman" panose="02020603050405020304" pitchFamily="18" charset="0"/>
                          <a:cs typeface="Times New Roman" panose="02020603050405020304" pitchFamily="18" charset="0"/>
                        </a:rPr>
                        <a:t>Commitment to equality and justice, protection for all people – social justice, world at peace</a:t>
                      </a:r>
                    </a:p>
                  </a:txBody>
                  <a:tcPr marL="45720" marR="45720"/>
                </a:tc>
                <a:tc>
                  <a:txBody>
                    <a:bodyPr/>
                    <a:lstStyle/>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Protecting society’s weak and vulnerable members is important to him</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that every person in the world have equal opportunities in life</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Everyone to be treated justly, even people he doesn’t know</a:t>
                      </a:r>
                    </a:p>
                  </a:txBody>
                  <a:tcPr marL="45720" marR="45720"/>
                </a:tc>
                <a:extLst>
                  <a:ext uri="{0D108BD9-81ED-4DB2-BD59-A6C34878D82A}">
                    <a16:rowId xmlns:a16="http://schemas.microsoft.com/office/drawing/2014/main" val="3681604564"/>
                  </a:ext>
                </a:extLst>
              </a:tr>
              <a:tr h="969918">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18</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Nature (Universalism-nature)</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Self-Transcendence</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Preservation of the natural environment – unity with nature, world beauty</a:t>
                      </a:r>
                    </a:p>
                  </a:txBody>
                  <a:tcPr marL="45720" marR="45720"/>
                </a:tc>
                <a:tc>
                  <a:txBody>
                    <a:bodyPr/>
                    <a:lstStyle/>
                    <a:p>
                      <a:pPr marL="342900" marR="0" lvl="0" indent="-342900">
                        <a:spcBef>
                          <a:spcPts val="0"/>
                        </a:spcBef>
                        <a:spcAft>
                          <a:spcPts val="0"/>
                        </a:spcAft>
                        <a:buFont typeface="Symbol" pitchFamily="2" charset="2"/>
                        <a:buChar char=""/>
                      </a:pPr>
                      <a:r>
                        <a:rPr lang="en-US" sz="1200">
                          <a:solidFill>
                            <a:schemeClr val="tx1"/>
                          </a:solidFill>
                          <a:effectLst/>
                          <a:latin typeface="+mj-lt"/>
                          <a:ea typeface="Times New Roman" panose="02020603050405020304" pitchFamily="18" charset="0"/>
                          <a:cs typeface="Times New Roman" panose="02020603050405020304" pitchFamily="18" charset="0"/>
                        </a:rPr>
                        <a:t>Strongly believes that he should care for nature</a:t>
                      </a:r>
                    </a:p>
                    <a:p>
                      <a:pPr marL="342900" marR="0" lvl="0" indent="-342900">
                        <a:spcBef>
                          <a:spcPts val="0"/>
                        </a:spcBef>
                        <a:spcAft>
                          <a:spcPts val="0"/>
                        </a:spcAft>
                        <a:buFont typeface="Symbol" pitchFamily="2" charset="2"/>
                        <a:buChar char=""/>
                      </a:pPr>
                      <a:r>
                        <a:rPr lang="en-US" sz="1200">
                          <a:solidFill>
                            <a:schemeClr val="tx1"/>
                          </a:solidFill>
                          <a:effectLst/>
                          <a:latin typeface="+mj-lt"/>
                          <a:ea typeface="Times New Roman" panose="02020603050405020304" pitchFamily="18" charset="0"/>
                          <a:cs typeface="Times New Roman" panose="02020603050405020304" pitchFamily="18" charset="0"/>
                        </a:rPr>
                        <a:t>Important to him to work against threats to the world of nature</a:t>
                      </a:r>
                    </a:p>
                    <a:p>
                      <a:pPr marL="342900" marR="0" lvl="0" indent="-342900">
                        <a:spcBef>
                          <a:spcPts val="0"/>
                        </a:spcBef>
                        <a:spcAft>
                          <a:spcPts val="0"/>
                        </a:spcAft>
                        <a:buFont typeface="Symbol" pitchFamily="2" charset="2"/>
                        <a:buChar char=""/>
                      </a:pPr>
                      <a:r>
                        <a:rPr lang="en-US" sz="1200">
                          <a:solidFill>
                            <a:schemeClr val="tx1"/>
                          </a:solidFill>
                          <a:effectLst/>
                          <a:latin typeface="+mj-lt"/>
                          <a:ea typeface="Times New Roman" panose="02020603050405020304" pitchFamily="18" charset="0"/>
                          <a:cs typeface="Times New Roman" panose="02020603050405020304" pitchFamily="18" charset="0"/>
                        </a:rPr>
                        <a:t>Protecting the natural environment from destruction or pollution is important to him</a:t>
                      </a:r>
                    </a:p>
                  </a:txBody>
                  <a:tcPr marL="45720" marR="45720"/>
                </a:tc>
                <a:extLst>
                  <a:ext uri="{0D108BD9-81ED-4DB2-BD59-A6C34878D82A}">
                    <a16:rowId xmlns:a16="http://schemas.microsoft.com/office/drawing/2014/main" val="316138589"/>
                  </a:ext>
                </a:extLst>
              </a:tr>
              <a:tr h="959750">
                <a:tc>
                  <a:txBody>
                    <a:bodyPr/>
                    <a:lstStyle/>
                    <a:p>
                      <a:pPr marL="0" marR="0">
                        <a:spcBef>
                          <a:spcPts val="0"/>
                        </a:spcBef>
                        <a:spcAft>
                          <a:spcPts val="0"/>
                        </a:spcAft>
                      </a:pPr>
                      <a:r>
                        <a:rPr lang="en-US" sz="1200" b="1">
                          <a:solidFill>
                            <a:schemeClr val="tx1"/>
                          </a:solidFill>
                          <a:effectLst/>
                          <a:latin typeface="+mj-lt"/>
                          <a:ea typeface="Times New Roman" panose="02020603050405020304" pitchFamily="18" charset="0"/>
                          <a:cs typeface="Times New Roman" panose="02020603050405020304" pitchFamily="18" charset="0"/>
                        </a:rPr>
                        <a:t>19</a:t>
                      </a:r>
                      <a:endParaRPr lang="en-US" sz="1200">
                        <a:solidFill>
                          <a:schemeClr val="tx1"/>
                        </a:solidFill>
                        <a:effectLst/>
                        <a:latin typeface="+mj-lt"/>
                        <a:ea typeface="Times New Roman" panose="02020603050405020304" pitchFamily="18" charset="0"/>
                        <a:cs typeface="Times New Roman" panose="02020603050405020304" pitchFamily="18" charset="0"/>
                      </a:endParaRP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Tolerance (Universalism-tolerance)</a:t>
                      </a:r>
                    </a:p>
                  </a:txBody>
                  <a:tcPr marL="45720" marR="45720"/>
                </a:tc>
                <a:tc>
                  <a:txBody>
                    <a:bodyPr/>
                    <a:lstStyle/>
                    <a:p>
                      <a:pPr marL="0" marR="0">
                        <a:spcBef>
                          <a:spcPts val="0"/>
                        </a:spcBef>
                        <a:spcAft>
                          <a:spcPts val="0"/>
                        </a:spcAft>
                      </a:pPr>
                      <a:r>
                        <a:rPr lang="en-US" sz="1200">
                          <a:solidFill>
                            <a:schemeClr val="tx1"/>
                          </a:solidFill>
                          <a:effectLst/>
                          <a:latin typeface="+mj-lt"/>
                          <a:ea typeface="Times New Roman" panose="02020603050405020304" pitchFamily="18" charset="0"/>
                          <a:cs typeface="Times New Roman" panose="02020603050405020304" pitchFamily="18" charset="0"/>
                        </a:rPr>
                        <a:t>Self-Transcendence/ Openness to Change</a:t>
                      </a:r>
                    </a:p>
                  </a:txBody>
                  <a:tcPr marL="45720" marR="45720"/>
                </a:tc>
                <a:tc>
                  <a:txBody>
                    <a:bodyPr/>
                    <a:lstStyle/>
                    <a:p>
                      <a:pPr marL="0" marR="0">
                        <a:spcBef>
                          <a:spcPts val="0"/>
                        </a:spcBef>
                        <a:spcAft>
                          <a:spcPts val="0"/>
                        </a:spcAft>
                      </a:pPr>
                      <a:r>
                        <a:rPr lang="en-US" sz="1200" dirty="0">
                          <a:solidFill>
                            <a:schemeClr val="tx1"/>
                          </a:solidFill>
                          <a:effectLst/>
                          <a:latin typeface="+mj-lt"/>
                          <a:ea typeface="Times New Roman" panose="02020603050405020304" pitchFamily="18" charset="0"/>
                          <a:cs typeface="Times New Roman" panose="02020603050405020304" pitchFamily="18" charset="0"/>
                        </a:rPr>
                        <a:t>Acceptance and understanding of those who are different from me – Broadminded, tolerant, wisdom</a:t>
                      </a:r>
                    </a:p>
                  </a:txBody>
                  <a:tcPr marL="45720" marR="45720"/>
                </a:tc>
                <a:tc>
                  <a:txBody>
                    <a:bodyPr/>
                    <a:lstStyle/>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He works to promote harmony and peace among diverse groups</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Important to him to listen to people who are different from him</a:t>
                      </a:r>
                    </a:p>
                    <a:p>
                      <a:pPr marL="342900" marR="0" lvl="0" indent="-342900">
                        <a:spcBef>
                          <a:spcPts val="0"/>
                        </a:spcBef>
                        <a:spcAft>
                          <a:spcPts val="0"/>
                        </a:spcAft>
                        <a:buFont typeface="Symbol" pitchFamily="2" charset="2"/>
                        <a:buChar char=""/>
                      </a:pPr>
                      <a:r>
                        <a:rPr lang="en-US" sz="1200" dirty="0">
                          <a:solidFill>
                            <a:schemeClr val="tx1"/>
                          </a:solidFill>
                          <a:effectLst/>
                          <a:latin typeface="+mj-lt"/>
                          <a:ea typeface="Times New Roman" panose="02020603050405020304" pitchFamily="18" charset="0"/>
                          <a:cs typeface="Times New Roman" panose="02020603050405020304" pitchFamily="18" charset="0"/>
                        </a:rPr>
                        <a:t>Even when he disagrees with people, it is important to him to understand them. </a:t>
                      </a:r>
                    </a:p>
                  </a:txBody>
                  <a:tcPr marL="45720" marR="45720"/>
                </a:tc>
                <a:extLst>
                  <a:ext uri="{0D108BD9-81ED-4DB2-BD59-A6C34878D82A}">
                    <a16:rowId xmlns:a16="http://schemas.microsoft.com/office/drawing/2014/main" val="824893853"/>
                  </a:ext>
                </a:extLst>
              </a:tr>
            </a:tbl>
          </a:graphicData>
        </a:graphic>
      </p:graphicFrame>
    </p:spTree>
    <p:extLst>
      <p:ext uri="{BB962C8B-B14F-4D97-AF65-F5344CB8AC3E}">
        <p14:creationId xmlns:p14="http://schemas.microsoft.com/office/powerpoint/2010/main" val="1808035942"/>
      </p:ext>
    </p:extLst>
  </p:cSld>
  <p:clrMapOvr>
    <a:masterClrMapping/>
  </p:clrMapOvr>
  <p:transition>
    <p:fade/>
  </p:transition>
</p:sld>
</file>

<file path=ppt/theme/theme1.xml><?xml version="1.0" encoding="utf-8"?>
<a:theme xmlns:a="http://schemas.openxmlformats.org/drawingml/2006/main" name="2_Office Theme">
  <a:themeElements>
    <a:clrScheme name="Resonate_Brand Colors">
      <a:dk1>
        <a:srgbClr val="000000"/>
      </a:dk1>
      <a:lt1>
        <a:srgbClr val="FFFFFF"/>
      </a:lt1>
      <a:dk2>
        <a:srgbClr val="44546A"/>
      </a:dk2>
      <a:lt2>
        <a:srgbClr val="E7E6E6"/>
      </a:lt2>
      <a:accent1>
        <a:srgbClr val="1B75BB"/>
      </a:accent1>
      <a:accent2>
        <a:srgbClr val="F14C23"/>
      </a:accent2>
      <a:accent3>
        <a:srgbClr val="F68C1E"/>
      </a:accent3>
      <a:accent4>
        <a:srgbClr val="24537C"/>
      </a:accent4>
      <a:accent5>
        <a:srgbClr val="5B1E5E"/>
      </a:accent5>
      <a:accent6>
        <a:srgbClr val="CD382F"/>
      </a:accent6>
      <a:hlink>
        <a:srgbClr val="824B9E"/>
      </a:hlink>
      <a:folHlink>
        <a:srgbClr val="433887"/>
      </a:folHlink>
    </a:clrScheme>
    <a:fontScheme name="Resonate Fonts">
      <a:majorFont>
        <a:latin typeface="Bw Modelica Medium"/>
        <a:ea typeface=""/>
        <a:cs typeface=""/>
      </a:majorFont>
      <a:minorFont>
        <a:latin typeface="Bw Model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75BB"/>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cept for SOTC Infographic " id="{B509EE89-5DF0-F54A-841B-76CE5F265700}" vid="{8634D18E-2610-EF40-90A0-09F65B18F6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97f4c75-1661-4b01-973e-7a6c5ef52a85">
      <UserInfo>
        <DisplayName>Ericka McCoy</DisplayName>
        <AccountId>60</AccountId>
        <AccountType/>
      </UserInfo>
      <UserInfo>
        <DisplayName>Naresh Rekhi</DisplayName>
        <AccountId>153</AccountId>
        <AccountType/>
      </UserInfo>
      <UserInfo>
        <DisplayName>Nadia Groome</DisplayName>
        <AccountId>313</AccountId>
        <AccountType/>
      </UserInfo>
      <UserInfo>
        <DisplayName>Brent Waddington</DisplayName>
        <AccountId>290</AccountId>
        <AccountType/>
      </UserInfo>
      <UserInfo>
        <DisplayName>Tim Hyzdu</DisplayName>
        <AccountId>161</AccountId>
        <AccountType/>
      </UserInfo>
      <UserInfo>
        <DisplayName>Joe Herman</DisplayName>
        <AccountId>237</AccountId>
        <AccountType/>
      </UserInfo>
      <UserInfo>
        <DisplayName>Jonathan Ricard</DisplayName>
        <AccountId>88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06FC1F5613EF428FC813040CA9849F" ma:contentTypeVersion="11" ma:contentTypeDescription="Create a new document." ma:contentTypeScope="" ma:versionID="63b5d4fb0f684969792d1f197e8bc02f">
  <xsd:schema xmlns:xsd="http://www.w3.org/2001/XMLSchema" xmlns:xs="http://www.w3.org/2001/XMLSchema" xmlns:p="http://schemas.microsoft.com/office/2006/metadata/properties" xmlns:ns2="4d2cd5e6-f8f5-4595-bda4-344a2da989db" xmlns:ns3="b97f4c75-1661-4b01-973e-7a6c5ef52a85" targetNamespace="http://schemas.microsoft.com/office/2006/metadata/properties" ma:root="true" ma:fieldsID="966ea3607b635308bf2d18786fcab656" ns2:_="" ns3:_="">
    <xsd:import namespace="4d2cd5e6-f8f5-4595-bda4-344a2da989db"/>
    <xsd:import namespace="b97f4c75-1661-4b01-973e-7a6c5ef52a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cd5e6-f8f5-4595-bda4-344a2da98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7f4c75-1661-4b01-973e-7a6c5ef52a8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EE46D0-CC9F-43BE-A161-AD7ADCB43055}">
  <ds:schemaRefs>
    <ds:schemaRef ds:uri="http://schemas.microsoft.com/office/2006/metadata/properties"/>
    <ds:schemaRef ds:uri="http://www.w3.org/XML/1998/namespace"/>
    <ds:schemaRef ds:uri="http://purl.org/dc/dcmitype/"/>
    <ds:schemaRef ds:uri="4d2cd5e6-f8f5-4595-bda4-344a2da989db"/>
    <ds:schemaRef ds:uri="http://schemas.openxmlformats.org/package/2006/metadata/core-properties"/>
    <ds:schemaRef ds:uri="http://schemas.microsoft.com/office/2006/documentManagement/types"/>
    <ds:schemaRef ds:uri="b97f4c75-1661-4b01-973e-7a6c5ef52a85"/>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897EF5C1-100C-42A0-A7E1-7496F5D4AF59}">
  <ds:schemaRefs>
    <ds:schemaRef ds:uri="4d2cd5e6-f8f5-4595-bda4-344a2da989db"/>
    <ds:schemaRef ds:uri="b97f4c75-1661-4b01-973e-7a6c5ef52a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EFC199-20FD-49B4-AEB4-F35B28D332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TotalTime>
  <Words>3043</Words>
  <Application>Microsoft Macintosh PowerPoint</Application>
  <PresentationFormat>Widescreen</PresentationFormat>
  <Paragraphs>440</Paragraphs>
  <Slides>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Bw Modelica Medium</vt:lpstr>
      <vt:lpstr>Calibri</vt:lpstr>
      <vt:lpstr>Arial</vt:lpstr>
      <vt:lpstr>Open Sans Light</vt:lpstr>
      <vt:lpstr>Bw Modelica</vt:lpstr>
      <vt:lpstr>Symbol</vt:lpstr>
      <vt:lpstr>Bw Modelica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Jun</dc:creator>
  <cp:lastModifiedBy>Jennifer Flynn</cp:lastModifiedBy>
  <cp:revision>100</cp:revision>
  <dcterms:created xsi:type="dcterms:W3CDTF">2019-10-15T14:38:08Z</dcterms:created>
  <dcterms:modified xsi:type="dcterms:W3CDTF">2020-05-06T20:35:36Z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0x0101003606FC1F5613EF428FC813040CA9849F</vt:lpwstr>
  </property>
</Properties>
</file>