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72" r:id="rId4"/>
  </p:sldMasterIdLst>
  <p:notesMasterIdLst>
    <p:notesMasterId r:id="rId22"/>
  </p:notesMasterIdLst>
  <p:handoutMasterIdLst>
    <p:handoutMasterId r:id="rId23"/>
  </p:handoutMasterIdLst>
  <p:sldIdLst>
    <p:sldId id="298" r:id="rId5"/>
    <p:sldId id="300" r:id="rId6"/>
    <p:sldId id="301" r:id="rId7"/>
    <p:sldId id="303" r:id="rId8"/>
    <p:sldId id="370" r:id="rId9"/>
    <p:sldId id="371" r:id="rId10"/>
    <p:sldId id="372" r:id="rId11"/>
    <p:sldId id="373" r:id="rId12"/>
    <p:sldId id="374" r:id="rId13"/>
    <p:sldId id="375" r:id="rId14"/>
    <p:sldId id="376" r:id="rId15"/>
    <p:sldId id="377" r:id="rId16"/>
    <p:sldId id="378" r:id="rId17"/>
    <p:sldId id="379" r:id="rId18"/>
    <p:sldId id="380" r:id="rId19"/>
    <p:sldId id="381" r:id="rId20"/>
    <p:sldId id="382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1130BEB-9B87-61DB-970E-131E44F45A2E}" name="Ericka McCoy" initials="EM" userId="S::ericka.mccoy@resonate.com::8d6a9593-107f-42b0-aec7-b3dbc7a0668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252E"/>
    <a:srgbClr val="FCF8F3"/>
    <a:srgbClr val="F84525"/>
    <a:srgbClr val="F68C1E"/>
    <a:srgbClr val="179DA4"/>
    <a:srgbClr val="141414"/>
    <a:srgbClr val="A6BED0"/>
    <a:srgbClr val="1A75BB"/>
    <a:srgbClr val="5B1E5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A3EAF2A-28A4-494C-A475-89E394AAFA5E}">
  <a:tblStyle styleId="{7A3EAF2A-28A4-494C-A475-89E394AAFA5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0"/>
    <p:restoredTop sz="95629"/>
  </p:normalViewPr>
  <p:slideViewPr>
    <p:cSldViewPr snapToGrid="0">
      <p:cViewPr varScale="1">
        <p:scale>
          <a:sx n="168" d="100"/>
          <a:sy n="168" d="100"/>
        </p:scale>
        <p:origin x="1256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566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3E8C983-24C2-D37D-6DBF-3B146EE460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8CBE26-F859-ADCE-09EA-4CC2D9239B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64E24F-037C-7F48-A0D4-28B40A9C1F1E}" type="datetimeFigureOut">
              <a:rPr lang="en-US" smtClean="0"/>
              <a:t>8/20/25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67876-354A-2273-7EF5-2A1FBBA671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85C40C-327F-B0BA-B4F6-0676B19E24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234BC1-8320-BA4F-B330-3AD3DD92E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4144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8860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You can activate your audiences from the Your Saved Audiences page.  Get there by clicking the list icon then audiences, then find your audiences and click the Activate button.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542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CUSTOM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3"/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311708" y="866700"/>
            <a:ext cx="4068460" cy="28393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3200" b="1">
                <a:solidFill>
                  <a:srgbClr val="FCF8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anrope SemiBold"/>
              <a:buNone/>
              <a:defRPr sz="44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anrope SemiBold"/>
              <a:buNone/>
              <a:defRPr sz="44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anrope SemiBold"/>
              <a:buNone/>
              <a:defRPr sz="44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anrope SemiBold"/>
              <a:buNone/>
              <a:defRPr sz="44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anrope SemiBold"/>
              <a:buNone/>
              <a:defRPr sz="44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anrope SemiBold"/>
              <a:buNone/>
              <a:defRPr sz="44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anrope SemiBold"/>
              <a:buNone/>
              <a:defRPr sz="44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anrope SemiBold"/>
              <a:buNone/>
              <a:defRPr sz="44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11700" y="3721608"/>
            <a:ext cx="8520600" cy="3455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400" b="1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2"/>
          </p:nvPr>
        </p:nvSpPr>
        <p:spPr>
          <a:xfrm>
            <a:off x="311700" y="3995928"/>
            <a:ext cx="85206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100">
                <a:solidFill>
                  <a:schemeClr val="bg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17" name="Google Shape;17;p3"/>
          <p:cNvSpPr txBox="1"/>
          <p:nvPr/>
        </p:nvSpPr>
        <p:spPr>
          <a:xfrm>
            <a:off x="311700" y="4808816"/>
            <a:ext cx="42603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0" i="0" dirty="0">
                <a:solidFill>
                  <a:srgbClr val="9E9E9E"/>
                </a:solidFill>
                <a:latin typeface="Arial" panose="020B0604020202020204" pitchFamily="34" charset="0"/>
                <a:ea typeface="Manrope"/>
                <a:cs typeface="Arial" panose="020B0604020202020204" pitchFamily="34" charset="0"/>
                <a:sym typeface="Manrope"/>
              </a:rPr>
              <a:t>© Resonate | All rights reserved. Proprietary &amp; confidential.</a:t>
            </a:r>
            <a:endParaRPr sz="600" b="0" i="0" dirty="0">
              <a:solidFill>
                <a:srgbClr val="9E9E9E"/>
              </a:solidFill>
              <a:latin typeface="Arial" panose="020B0604020202020204" pitchFamily="34" charset="0"/>
              <a:ea typeface="Manrope"/>
              <a:cs typeface="Arial" panose="020B0604020202020204" pitchFamily="34" charset="0"/>
              <a:sym typeface="Manrope"/>
            </a:endParaRPr>
          </a:p>
        </p:txBody>
      </p:sp>
      <p:pic>
        <p:nvPicPr>
          <p:cNvPr id="16" name="Google Shape;16;p3"/>
          <p:cNvPicPr preferRelativeResize="0"/>
          <p:nvPr/>
        </p:nvPicPr>
        <p:blipFill>
          <a:blip r:embed="rId3"/>
          <a:srcRect/>
          <a:stretch/>
        </p:blipFill>
        <p:spPr>
          <a:xfrm>
            <a:off x="311700" y="299029"/>
            <a:ext cx="1800300" cy="26864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3DD709-C006-B802-8D97-D99652EBEDA5}"/>
              </a:ext>
            </a:extLst>
          </p:cNvPr>
          <p:cNvSpPr txBox="1"/>
          <p:nvPr userDrawn="1"/>
        </p:nvSpPr>
        <p:spPr>
          <a:xfrm>
            <a:off x="7083631" y="190005"/>
            <a:ext cx="18525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1000" dirty="0">
              <a:solidFill>
                <a:schemeClr val="accent1"/>
              </a:solidFill>
            </a:endParaRPr>
          </a:p>
        </p:txBody>
      </p:sp>
      <p:sp>
        <p:nvSpPr>
          <p:cNvPr id="5" name="Google Shape;236;p27">
            <a:extLst>
              <a:ext uri="{FF2B5EF4-FFF2-40B4-BE49-F238E27FC236}">
                <a16:creationId xmlns:a16="http://schemas.microsoft.com/office/drawing/2014/main" id="{078A26F1-36E3-F4B1-D662-8800BF9DD877}"/>
              </a:ext>
            </a:extLst>
          </p:cNvPr>
          <p:cNvSpPr txBox="1">
            <a:spLocks/>
          </p:cNvSpPr>
          <p:nvPr userDrawn="1"/>
        </p:nvSpPr>
        <p:spPr>
          <a:xfrm>
            <a:off x="4762005" y="128020"/>
            <a:ext cx="42603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endParaRPr lang="en-US" sz="1000" b="0" dirty="0">
              <a:solidFill>
                <a:srgbClr val="F68C1E"/>
              </a:solidFill>
              <a:latin typeface="Arial" panose="020B0604020202020204" pitchFamily="34" charset="0"/>
              <a:ea typeface="Manrope"/>
              <a:cs typeface="Arial" panose="020B0604020202020204" pitchFamily="34" charset="0"/>
              <a:sym typeface="Manrope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light" preserve="1" userDrawn="1">
  <p:cSld name="1_Title and body light">
    <p:bg>
      <p:bgPr>
        <a:solidFill>
          <a:schemeClr val="bg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9;p18">
            <a:extLst>
              <a:ext uri="{FF2B5EF4-FFF2-40B4-BE49-F238E27FC236}">
                <a16:creationId xmlns:a16="http://schemas.microsoft.com/office/drawing/2014/main" id="{A244E627-2836-56B1-22EE-C883E53180C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1E252E"/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Google Shape;55;p9">
            <a:extLst>
              <a:ext uri="{FF2B5EF4-FFF2-40B4-BE49-F238E27FC236}">
                <a16:creationId xmlns:a16="http://schemas.microsoft.com/office/drawing/2014/main" id="{EFD85560-B885-81A0-D4CB-6FFC4F9AA256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45" r="345"/>
          <a:stretch/>
        </p:blipFill>
        <p:spPr>
          <a:xfrm>
            <a:off x="303400" y="4869400"/>
            <a:ext cx="803175" cy="1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0;p5">
            <a:extLst>
              <a:ext uri="{FF2B5EF4-FFF2-40B4-BE49-F238E27FC236}">
                <a16:creationId xmlns:a16="http://schemas.microsoft.com/office/drawing/2014/main" id="{F71F897B-0518-7092-34D3-3D9AFEE2397D}"/>
              </a:ext>
            </a:extLst>
          </p:cNvPr>
          <p:cNvSpPr txBox="1"/>
          <p:nvPr userDrawn="1"/>
        </p:nvSpPr>
        <p:spPr>
          <a:xfrm>
            <a:off x="2441850" y="4820700"/>
            <a:ext cx="42603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0" i="0" dirty="0">
                <a:solidFill>
                  <a:srgbClr val="9E9E9E"/>
                </a:solidFill>
                <a:latin typeface="Arial" panose="020B0604020202020204" pitchFamily="34" charset="0"/>
                <a:ea typeface="Manrope"/>
                <a:cs typeface="Arial" panose="020B0604020202020204" pitchFamily="34" charset="0"/>
                <a:sym typeface="Manrope"/>
              </a:rPr>
              <a:t>© Resonate | All rights reserved. Proprietary &amp; confidential.</a:t>
            </a:r>
            <a:endParaRPr sz="600" b="0" i="0" dirty="0">
              <a:solidFill>
                <a:srgbClr val="9E9E9E"/>
              </a:solidFill>
              <a:latin typeface="Arial" panose="020B0604020202020204" pitchFamily="34" charset="0"/>
              <a:ea typeface="Manrope"/>
              <a:cs typeface="Arial" panose="020B0604020202020204" pitchFamily="34" charset="0"/>
              <a:sym typeface="Manrope"/>
            </a:endParaRPr>
          </a:p>
        </p:txBody>
      </p:sp>
      <p:sp>
        <p:nvSpPr>
          <p:cNvPr id="8" name="Google Shape;33;p6">
            <a:extLst>
              <a:ext uri="{FF2B5EF4-FFF2-40B4-BE49-F238E27FC236}">
                <a16:creationId xmlns:a16="http://schemas.microsoft.com/office/drawing/2014/main" id="{646C634F-2A41-138F-CF52-DBD002E6AF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4350" y="1545450"/>
            <a:ext cx="2295596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2800" b="1">
                <a:solidFill>
                  <a:srgbClr val="1E252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anrope SemiBold"/>
              <a:buNone/>
              <a:defRPr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anrope SemiBold"/>
              <a:buNone/>
              <a:defRPr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anrope SemiBold"/>
              <a:buNone/>
              <a:defRPr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anrope SemiBold"/>
              <a:buNone/>
              <a:defRPr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anrope SemiBold"/>
              <a:buNone/>
              <a:defRPr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anrope SemiBold"/>
              <a:buNone/>
              <a:defRPr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anrope SemiBold"/>
              <a:buNone/>
              <a:defRPr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anrope SemiBold"/>
              <a:buNone/>
              <a:defRPr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" name="Google Shape;45;p8">
            <a:extLst>
              <a:ext uri="{FF2B5EF4-FFF2-40B4-BE49-F238E27FC236}">
                <a16:creationId xmlns:a16="http://schemas.microsoft.com/office/drawing/2014/main" id="{97E29EEA-4302-5CAB-F3E9-8294265895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639946" y="1171049"/>
            <a:ext cx="4062204" cy="280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F68C1E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1E252E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F68C1E"/>
              </a:buClr>
              <a:buSzPct val="100000"/>
              <a:buFont typeface="Arial" panose="020B0604020202020204" pitchFamily="34" charset="0"/>
              <a:buChar char="•"/>
              <a:tabLst/>
              <a:defRPr sz="1200">
                <a:solidFill>
                  <a:srgbClr val="1E252E"/>
                </a:solidFill>
              </a:defRPr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F68C1E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1E252E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F68C1E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1E252E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F68C1E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1E252E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F68C1E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1E252E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F68C1E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1E252E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F68C1E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1E252E"/>
                </a:solidFill>
              </a:defRPr>
            </a:lvl8pPr>
            <a:lvl9pPr marL="4083050" lvl="8" indent="-285750" rtl="0">
              <a:spcBef>
                <a:spcPts val="0"/>
              </a:spcBef>
              <a:spcAft>
                <a:spcPts val="0"/>
              </a:spcAft>
              <a:buClr>
                <a:srgbClr val="F68C1E"/>
              </a:buClr>
              <a:buSzPts val="1400"/>
              <a:buFont typeface="Arial" panose="020B0604020202020204" pitchFamily="34" charset="0"/>
              <a:buChar char="•"/>
              <a:defRPr>
                <a:solidFill>
                  <a:srgbClr val="1E252E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09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light" preserve="1" userDrawn="1">
  <p:cSld name="1_Title and body light">
    <p:bg>
      <p:bgPr>
        <a:solidFill>
          <a:srgbClr val="1E252E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53732E-514B-F361-C68F-B000C1306F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5259908" cy="5143500"/>
          </a:xfrm>
          <a:prstGeom prst="rect">
            <a:avLst/>
          </a:prstGeom>
        </p:spPr>
      </p:pic>
      <p:sp>
        <p:nvSpPr>
          <p:cNvPr id="2" name="Google Shape;169;p18">
            <a:extLst>
              <a:ext uri="{FF2B5EF4-FFF2-40B4-BE49-F238E27FC236}">
                <a16:creationId xmlns:a16="http://schemas.microsoft.com/office/drawing/2014/main" id="{A244E627-2836-56B1-22EE-C883E53180C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" name="Google Shape;30;p5">
            <a:extLst>
              <a:ext uri="{FF2B5EF4-FFF2-40B4-BE49-F238E27FC236}">
                <a16:creationId xmlns:a16="http://schemas.microsoft.com/office/drawing/2014/main" id="{F71F897B-0518-7092-34D3-3D9AFEE2397D}"/>
              </a:ext>
            </a:extLst>
          </p:cNvPr>
          <p:cNvSpPr txBox="1"/>
          <p:nvPr userDrawn="1"/>
        </p:nvSpPr>
        <p:spPr>
          <a:xfrm>
            <a:off x="2441850" y="4820700"/>
            <a:ext cx="42603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0" i="0" dirty="0">
                <a:solidFill>
                  <a:srgbClr val="9E9E9E"/>
                </a:solidFill>
                <a:latin typeface="Arial" panose="020B0604020202020204" pitchFamily="34" charset="0"/>
                <a:ea typeface="Manrope"/>
                <a:cs typeface="Arial" panose="020B0604020202020204" pitchFamily="34" charset="0"/>
                <a:sym typeface="Manrope"/>
              </a:rPr>
              <a:t>© Resonate | All rights reserved. Proprietary &amp; confidential.</a:t>
            </a:r>
            <a:endParaRPr sz="600" b="0" i="0" dirty="0">
              <a:solidFill>
                <a:srgbClr val="9E9E9E"/>
              </a:solidFill>
              <a:latin typeface="Arial" panose="020B0604020202020204" pitchFamily="34" charset="0"/>
              <a:ea typeface="Manrope"/>
              <a:cs typeface="Arial" panose="020B0604020202020204" pitchFamily="34" charset="0"/>
              <a:sym typeface="Manrope"/>
            </a:endParaRPr>
          </a:p>
        </p:txBody>
      </p:sp>
      <p:sp>
        <p:nvSpPr>
          <p:cNvPr id="8" name="Google Shape;45;p8">
            <a:extLst>
              <a:ext uri="{FF2B5EF4-FFF2-40B4-BE49-F238E27FC236}">
                <a16:creationId xmlns:a16="http://schemas.microsoft.com/office/drawing/2014/main" id="{88E6D5F3-EE1F-9F5A-0465-6A47D1D684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639946" y="1171049"/>
            <a:ext cx="4062204" cy="280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FCF8F3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200">
                <a:solidFill>
                  <a:schemeClr val="lt1"/>
                </a:solidFill>
              </a:defRPr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8pPr>
            <a:lvl9pPr marL="3797300"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33;p6">
            <a:extLst>
              <a:ext uri="{FF2B5EF4-FFF2-40B4-BE49-F238E27FC236}">
                <a16:creationId xmlns:a16="http://schemas.microsoft.com/office/drawing/2014/main" id="{0FEFF778-EC81-B25D-A8CA-AC2FE3FD24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4350" y="1545450"/>
            <a:ext cx="2295596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2800" b="1">
                <a:solidFill>
                  <a:srgbClr val="FCF8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anrope SemiBold"/>
              <a:buNone/>
              <a:defRPr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anrope SemiBold"/>
              <a:buNone/>
              <a:defRPr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anrope SemiBold"/>
              <a:buNone/>
              <a:defRPr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anrope SemiBold"/>
              <a:buNone/>
              <a:defRPr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anrope SemiBold"/>
              <a:buNone/>
              <a:defRPr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anrope SemiBold"/>
              <a:buNone/>
              <a:defRPr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anrope SemiBold"/>
              <a:buNone/>
              <a:defRPr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anrope SemiBold"/>
              <a:buNone/>
              <a:defRPr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1D77B3-540D-ADE4-36E8-152908EAD4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1752" y="4873752"/>
            <a:ext cx="797821" cy="12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71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light white" preserve="1" userDrawn="1">
  <p:cSld name="1_Blank light white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9;p18">
            <a:extLst>
              <a:ext uri="{FF2B5EF4-FFF2-40B4-BE49-F238E27FC236}">
                <a16:creationId xmlns:a16="http://schemas.microsoft.com/office/drawing/2014/main" id="{E96BAA05-3BC2-44F5-FFB3-EBC326DF704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" name="Google Shape;55;p9">
            <a:extLst>
              <a:ext uri="{FF2B5EF4-FFF2-40B4-BE49-F238E27FC236}">
                <a16:creationId xmlns:a16="http://schemas.microsoft.com/office/drawing/2014/main" id="{88EDDFC6-4D14-1CFC-4136-B58B4FC6FFFC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45" r="345"/>
          <a:stretch/>
        </p:blipFill>
        <p:spPr>
          <a:xfrm>
            <a:off x="303400" y="4869400"/>
            <a:ext cx="803175" cy="1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0;p5">
            <a:extLst>
              <a:ext uri="{FF2B5EF4-FFF2-40B4-BE49-F238E27FC236}">
                <a16:creationId xmlns:a16="http://schemas.microsoft.com/office/drawing/2014/main" id="{65669246-BA53-05DB-0F97-EC8DDC225687}"/>
              </a:ext>
            </a:extLst>
          </p:cNvPr>
          <p:cNvSpPr txBox="1"/>
          <p:nvPr userDrawn="1"/>
        </p:nvSpPr>
        <p:spPr>
          <a:xfrm>
            <a:off x="2441850" y="4820700"/>
            <a:ext cx="42603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0" i="0" dirty="0">
                <a:solidFill>
                  <a:srgbClr val="9E9E9E"/>
                </a:solidFill>
                <a:latin typeface="Arial" panose="020B0604020202020204" pitchFamily="34" charset="0"/>
                <a:ea typeface="Manrope"/>
                <a:cs typeface="Arial" panose="020B0604020202020204" pitchFamily="34" charset="0"/>
                <a:sym typeface="Manrope"/>
              </a:rPr>
              <a:t>© Resonate | All rights reserved. Proprietary &amp; confidential.</a:t>
            </a:r>
            <a:endParaRPr sz="600" b="0" i="0" dirty="0">
              <a:solidFill>
                <a:srgbClr val="9E9E9E"/>
              </a:solidFill>
              <a:latin typeface="Arial" panose="020B0604020202020204" pitchFamily="34" charset="0"/>
              <a:ea typeface="Manrope"/>
              <a:cs typeface="Arial" panose="020B0604020202020204" pitchFamily="34" charset="0"/>
              <a:sym typeface="Manrope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859722-D38A-FCB3-5FF2-6B72233A0614}"/>
              </a:ext>
            </a:extLst>
          </p:cNvPr>
          <p:cNvSpPr txBox="1">
            <a:spLocks/>
          </p:cNvSpPr>
          <p:nvPr userDrawn="1"/>
        </p:nvSpPr>
        <p:spPr>
          <a:xfrm>
            <a:off x="344350" y="1060921"/>
            <a:ext cx="1704583" cy="36482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2800" b="1" i="0" u="none" strike="noStrike" cap="none" baseline="0">
                <a:solidFill>
                  <a:srgbClr val="1E252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C1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lvl="0" indent="-171450">
              <a:lnSpc>
                <a:spcPct val="100000"/>
              </a:lnSpc>
              <a:buClr>
                <a:srgbClr val="F68C1E"/>
              </a:buClr>
              <a:buSzTx/>
              <a:buFont typeface="Arial" panose="020B0604020202020204" pitchFamily="34" charset="0"/>
              <a:buChar char="•"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C1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C1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44;p8">
            <a:extLst>
              <a:ext uri="{FF2B5EF4-FFF2-40B4-BE49-F238E27FC236}">
                <a16:creationId xmlns:a16="http://schemas.microsoft.com/office/drawing/2014/main" id="{2ECC1A9A-C264-617B-4771-03B9F96268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400" y="1833347"/>
            <a:ext cx="2471331" cy="1476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800" b="1" baseline="0">
                <a:solidFill>
                  <a:srgbClr val="1E252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5439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light white" preserve="1" userDrawn="1">
  <p:cSld name="1_Blank light white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9;p18">
            <a:extLst>
              <a:ext uri="{FF2B5EF4-FFF2-40B4-BE49-F238E27FC236}">
                <a16:creationId xmlns:a16="http://schemas.microsoft.com/office/drawing/2014/main" id="{E96BAA05-3BC2-44F5-FFB3-EBC326DF704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" name="Google Shape;55;p9">
            <a:extLst>
              <a:ext uri="{FF2B5EF4-FFF2-40B4-BE49-F238E27FC236}">
                <a16:creationId xmlns:a16="http://schemas.microsoft.com/office/drawing/2014/main" id="{88EDDFC6-4D14-1CFC-4136-B58B4FC6FFFC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45" r="345"/>
          <a:stretch/>
        </p:blipFill>
        <p:spPr>
          <a:xfrm>
            <a:off x="303400" y="4869400"/>
            <a:ext cx="803175" cy="1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0;p5">
            <a:extLst>
              <a:ext uri="{FF2B5EF4-FFF2-40B4-BE49-F238E27FC236}">
                <a16:creationId xmlns:a16="http://schemas.microsoft.com/office/drawing/2014/main" id="{65669246-BA53-05DB-0F97-EC8DDC225687}"/>
              </a:ext>
            </a:extLst>
          </p:cNvPr>
          <p:cNvSpPr txBox="1"/>
          <p:nvPr userDrawn="1"/>
        </p:nvSpPr>
        <p:spPr>
          <a:xfrm>
            <a:off x="2441850" y="4820700"/>
            <a:ext cx="42603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0" i="0" dirty="0">
                <a:solidFill>
                  <a:srgbClr val="9E9E9E"/>
                </a:solidFill>
                <a:latin typeface="Arial" panose="020B0604020202020204" pitchFamily="34" charset="0"/>
                <a:ea typeface="Manrope"/>
                <a:cs typeface="Arial" panose="020B0604020202020204" pitchFamily="34" charset="0"/>
                <a:sym typeface="Manrope"/>
              </a:rPr>
              <a:t>© Resonate | All rights reserved. Proprietary &amp; confidential.</a:t>
            </a:r>
            <a:endParaRPr sz="600" b="0" i="0" dirty="0">
              <a:solidFill>
                <a:srgbClr val="9E9E9E"/>
              </a:solidFill>
              <a:latin typeface="Arial" panose="020B0604020202020204" pitchFamily="34" charset="0"/>
              <a:ea typeface="Manrope"/>
              <a:cs typeface="Arial" panose="020B0604020202020204" pitchFamily="34" charset="0"/>
              <a:sym typeface="Manrope"/>
            </a:endParaRPr>
          </a:p>
        </p:txBody>
      </p:sp>
      <p:sp>
        <p:nvSpPr>
          <p:cNvPr id="6" name="Google Shape;44;p8">
            <a:extLst>
              <a:ext uri="{FF2B5EF4-FFF2-40B4-BE49-F238E27FC236}">
                <a16:creationId xmlns:a16="http://schemas.microsoft.com/office/drawing/2014/main" id="{2ECC1A9A-C264-617B-4771-03B9F96268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400" y="1833347"/>
            <a:ext cx="2471331" cy="1476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800" b="1" baseline="0">
                <a:solidFill>
                  <a:srgbClr val="1E252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pic>
        <p:nvPicPr>
          <p:cNvPr id="7" name="Picture 6" descr="A close up of a liquid&#10;&#10;Description automatically generated">
            <a:extLst>
              <a:ext uri="{FF2B5EF4-FFF2-40B4-BE49-F238E27FC236}">
                <a16:creationId xmlns:a16="http://schemas.microsoft.com/office/drawing/2014/main" id="{8220155A-6EB4-E416-1DBB-85E9898703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21088"/>
          <a:stretch/>
        </p:blipFill>
        <p:spPr>
          <a:xfrm rot="5400000" flipV="1">
            <a:off x="5548117" y="1554377"/>
            <a:ext cx="5157021" cy="2034746"/>
          </a:xfrm>
          <a:prstGeom prst="rect">
            <a:avLst/>
          </a:prstGeom>
        </p:spPr>
      </p:pic>
      <p:sp>
        <p:nvSpPr>
          <p:cNvPr id="5" name="Google Shape;45;p8">
            <a:extLst>
              <a:ext uri="{FF2B5EF4-FFF2-40B4-BE49-F238E27FC236}">
                <a16:creationId xmlns:a16="http://schemas.microsoft.com/office/drawing/2014/main" id="{F0ED9B40-4235-966D-C7C0-CC5A1AEF32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774731" y="1171049"/>
            <a:ext cx="4062204" cy="280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F68C1E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1E252E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F68C1E"/>
              </a:buClr>
              <a:buSzPct val="100000"/>
              <a:buFont typeface="Arial" panose="020B0604020202020204" pitchFamily="34" charset="0"/>
              <a:buChar char="•"/>
              <a:tabLst/>
              <a:defRPr sz="1200">
                <a:solidFill>
                  <a:srgbClr val="1E252E"/>
                </a:solidFill>
              </a:defRPr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F68C1E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1E252E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F68C1E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1E252E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F68C1E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1E252E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F68C1E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1E252E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F68C1E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1E252E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F68C1E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1E252E"/>
                </a:solidFill>
              </a:defRPr>
            </a:lvl8pPr>
            <a:lvl9pPr marL="4083050" lvl="8" indent="-285750" rtl="0">
              <a:spcBef>
                <a:spcPts val="0"/>
              </a:spcBef>
              <a:spcAft>
                <a:spcPts val="0"/>
              </a:spcAft>
              <a:buClr>
                <a:srgbClr val="F68C1E"/>
              </a:buClr>
              <a:buSzPts val="1400"/>
              <a:buFont typeface="Arial" panose="020B0604020202020204" pitchFamily="34" charset="0"/>
              <a:buChar char="•"/>
              <a:defRPr>
                <a:solidFill>
                  <a:srgbClr val="1E252E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2849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light white" preserve="1" userDrawn="1">
  <p:cSld name="1_Blank light white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rry image of a person's face&#10;&#10;Description automatically generated">
            <a:extLst>
              <a:ext uri="{FF2B5EF4-FFF2-40B4-BE49-F238E27FC236}">
                <a16:creationId xmlns:a16="http://schemas.microsoft.com/office/drawing/2014/main" id="{3592AE3B-11DA-6E68-62A9-7D378FFBAA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24750" y="0"/>
            <a:ext cx="1619250" cy="5143500"/>
          </a:xfrm>
          <a:prstGeom prst="rect">
            <a:avLst/>
          </a:prstGeom>
        </p:spPr>
      </p:pic>
      <p:sp>
        <p:nvSpPr>
          <p:cNvPr id="2" name="Google Shape;169;p18">
            <a:extLst>
              <a:ext uri="{FF2B5EF4-FFF2-40B4-BE49-F238E27FC236}">
                <a16:creationId xmlns:a16="http://schemas.microsoft.com/office/drawing/2014/main" id="{E96BAA05-3BC2-44F5-FFB3-EBC326DF704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accent6"/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pic>
        <p:nvPicPr>
          <p:cNvPr id="3" name="Google Shape;55;p9">
            <a:extLst>
              <a:ext uri="{FF2B5EF4-FFF2-40B4-BE49-F238E27FC236}">
                <a16:creationId xmlns:a16="http://schemas.microsoft.com/office/drawing/2014/main" id="{88EDDFC6-4D14-1CFC-4136-B58B4FC6FFFC}"/>
              </a:ext>
            </a:extLst>
          </p:cNvPr>
          <p:cNvPicPr preferRelativeResize="0"/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45" r="345"/>
          <a:stretch/>
        </p:blipFill>
        <p:spPr>
          <a:xfrm>
            <a:off x="303400" y="4869400"/>
            <a:ext cx="803175" cy="1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0;p5">
            <a:extLst>
              <a:ext uri="{FF2B5EF4-FFF2-40B4-BE49-F238E27FC236}">
                <a16:creationId xmlns:a16="http://schemas.microsoft.com/office/drawing/2014/main" id="{65669246-BA53-05DB-0F97-EC8DDC225687}"/>
              </a:ext>
            </a:extLst>
          </p:cNvPr>
          <p:cNvSpPr txBox="1"/>
          <p:nvPr userDrawn="1"/>
        </p:nvSpPr>
        <p:spPr>
          <a:xfrm>
            <a:off x="2441850" y="4820700"/>
            <a:ext cx="42603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0" i="0" dirty="0">
                <a:solidFill>
                  <a:srgbClr val="9E9E9E"/>
                </a:solidFill>
                <a:latin typeface="Arial" panose="020B0604020202020204" pitchFamily="34" charset="0"/>
                <a:ea typeface="Manrope"/>
                <a:cs typeface="Arial" panose="020B0604020202020204" pitchFamily="34" charset="0"/>
                <a:sym typeface="Manrope"/>
              </a:rPr>
              <a:t>© Resonate | All rights reserved. Proprietary &amp; confidential.</a:t>
            </a:r>
            <a:endParaRPr sz="600" b="0" i="0" dirty="0">
              <a:solidFill>
                <a:srgbClr val="9E9E9E"/>
              </a:solidFill>
              <a:latin typeface="Arial" panose="020B0604020202020204" pitchFamily="34" charset="0"/>
              <a:ea typeface="Manrope"/>
              <a:cs typeface="Arial" panose="020B0604020202020204" pitchFamily="34" charset="0"/>
              <a:sym typeface="Manrope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859722-D38A-FCB3-5FF2-6B72233A0614}"/>
              </a:ext>
            </a:extLst>
          </p:cNvPr>
          <p:cNvSpPr txBox="1">
            <a:spLocks/>
          </p:cNvSpPr>
          <p:nvPr userDrawn="1"/>
        </p:nvSpPr>
        <p:spPr>
          <a:xfrm>
            <a:off x="344350" y="1060921"/>
            <a:ext cx="1704583" cy="36482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2800" b="1" i="0" u="none" strike="noStrike" cap="none" baseline="0">
                <a:solidFill>
                  <a:srgbClr val="1E252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C1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lvl="0" indent="-171450">
              <a:lnSpc>
                <a:spcPct val="100000"/>
              </a:lnSpc>
              <a:buClr>
                <a:srgbClr val="F68C1E"/>
              </a:buClr>
              <a:buSzTx/>
              <a:buFont typeface="Arial" panose="020B0604020202020204" pitchFamily="34" charset="0"/>
              <a:buChar char="•"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C1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C1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44;p8">
            <a:extLst>
              <a:ext uri="{FF2B5EF4-FFF2-40B4-BE49-F238E27FC236}">
                <a16:creationId xmlns:a16="http://schemas.microsoft.com/office/drawing/2014/main" id="{2ECC1A9A-C264-617B-4771-03B9F96268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400" y="1833347"/>
            <a:ext cx="2471331" cy="1476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800" b="1" baseline="0">
                <a:solidFill>
                  <a:srgbClr val="1E252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5240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light" preserve="1" userDrawn="1">
  <p:cSld name="Case Study 1">
    <p:bg>
      <p:bgPr>
        <a:solidFill>
          <a:schemeClr val="bg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1D1DFC9-B1EE-535C-94EB-536ACC5C4172}"/>
              </a:ext>
            </a:extLst>
          </p:cNvPr>
          <p:cNvGrpSpPr/>
          <p:nvPr userDrawn="1"/>
        </p:nvGrpSpPr>
        <p:grpSpPr>
          <a:xfrm>
            <a:off x="2052295" y="0"/>
            <a:ext cx="7383370" cy="5143502"/>
            <a:chOff x="1760630" y="0"/>
            <a:chExt cx="7383370" cy="514350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900FF1C-91AA-75D4-9BA0-F4360FE4BB1E}"/>
                </a:ext>
              </a:extLst>
            </p:cNvPr>
            <p:cNvPicPr/>
            <p:nvPr/>
          </p:nvPicPr>
          <p:blipFill rotWithShape="1">
            <a:blip r:embed="rId2"/>
            <a:srcRect l="14251" r="12946"/>
            <a:stretch/>
          </p:blipFill>
          <p:spPr>
            <a:xfrm rot="16200000" flipH="1">
              <a:off x="2201378" y="-440747"/>
              <a:ext cx="5143501" cy="602499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2B5673-A9A6-49E7-EFB2-EAB77D9477A7}"/>
                </a:ext>
              </a:extLst>
            </p:cNvPr>
            <p:cNvSpPr/>
            <p:nvPr/>
          </p:nvSpPr>
          <p:spPr>
            <a:xfrm>
              <a:off x="7664116" y="0"/>
              <a:ext cx="1479884" cy="5143500"/>
            </a:xfrm>
            <a:prstGeom prst="rect">
              <a:avLst/>
            </a:prstGeom>
            <a:solidFill>
              <a:srgbClr val="1E242D"/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" algn="l"/>
              <a:endParaRPr lang="en-US" sz="800">
                <a:solidFill>
                  <a:srgbClr val="1E252E"/>
                </a:solidFill>
              </a:endParaRPr>
            </a:p>
          </p:txBody>
        </p:sp>
      </p:grpSp>
      <p:sp>
        <p:nvSpPr>
          <p:cNvPr id="2" name="Google Shape;169;p18">
            <a:extLst>
              <a:ext uri="{FF2B5EF4-FFF2-40B4-BE49-F238E27FC236}">
                <a16:creationId xmlns:a16="http://schemas.microsoft.com/office/drawing/2014/main" id="{A244E627-2836-56B1-22EE-C883E53180C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1E252E"/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Google Shape;55;p9">
            <a:extLst>
              <a:ext uri="{FF2B5EF4-FFF2-40B4-BE49-F238E27FC236}">
                <a16:creationId xmlns:a16="http://schemas.microsoft.com/office/drawing/2014/main" id="{EFD85560-B885-81A0-D4CB-6FFC4F9AA256}"/>
              </a:ext>
            </a:extLst>
          </p:cNvPr>
          <p:cNvPicPr preferRelativeResize="0"/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45" r="345"/>
          <a:stretch/>
        </p:blipFill>
        <p:spPr>
          <a:xfrm>
            <a:off x="303400" y="4869400"/>
            <a:ext cx="803175" cy="1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0;p5">
            <a:extLst>
              <a:ext uri="{FF2B5EF4-FFF2-40B4-BE49-F238E27FC236}">
                <a16:creationId xmlns:a16="http://schemas.microsoft.com/office/drawing/2014/main" id="{F71F897B-0518-7092-34D3-3D9AFEE2397D}"/>
              </a:ext>
            </a:extLst>
          </p:cNvPr>
          <p:cNvSpPr txBox="1"/>
          <p:nvPr userDrawn="1"/>
        </p:nvSpPr>
        <p:spPr>
          <a:xfrm>
            <a:off x="2441850" y="4820700"/>
            <a:ext cx="42603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0" i="0" dirty="0">
                <a:solidFill>
                  <a:srgbClr val="9E9E9E"/>
                </a:solidFill>
                <a:latin typeface="Arial" panose="020B0604020202020204" pitchFamily="34" charset="0"/>
                <a:ea typeface="Manrope"/>
                <a:cs typeface="Arial" panose="020B0604020202020204" pitchFamily="34" charset="0"/>
                <a:sym typeface="Manrope"/>
              </a:rPr>
              <a:t>© Resonate | All rights reserved. Proprietary &amp; confidential.</a:t>
            </a:r>
            <a:endParaRPr sz="600" b="0" i="0" dirty="0">
              <a:solidFill>
                <a:srgbClr val="9E9E9E"/>
              </a:solidFill>
              <a:latin typeface="Arial" panose="020B0604020202020204" pitchFamily="34" charset="0"/>
              <a:ea typeface="Manrope"/>
              <a:cs typeface="Arial" panose="020B0604020202020204" pitchFamily="34" charset="0"/>
              <a:sym typeface="Manrope"/>
            </a:endParaRPr>
          </a:p>
        </p:txBody>
      </p:sp>
      <p:sp>
        <p:nvSpPr>
          <p:cNvPr id="7" name="Google Shape;51;p9">
            <a:extLst>
              <a:ext uri="{FF2B5EF4-FFF2-40B4-BE49-F238E27FC236}">
                <a16:creationId xmlns:a16="http://schemas.microsoft.com/office/drawing/2014/main" id="{30694403-8727-7ED2-3C21-D6F3377C1F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4350" y="1479388"/>
            <a:ext cx="2559236" cy="8785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 b="1">
                <a:solidFill>
                  <a:srgbClr val="14141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9" name="Google Shape;42;p7">
            <a:extLst>
              <a:ext uri="{FF2B5EF4-FFF2-40B4-BE49-F238E27FC236}">
                <a16:creationId xmlns:a16="http://schemas.microsoft.com/office/drawing/2014/main" id="{5C9558B0-41F5-5125-64DE-72C431C1167E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344400" y="2357894"/>
            <a:ext cx="2559221" cy="8785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400" b="1">
                <a:solidFill>
                  <a:srgbClr val="179DA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Google Shape;45;p8">
            <a:extLst>
              <a:ext uri="{FF2B5EF4-FFF2-40B4-BE49-F238E27FC236}">
                <a16:creationId xmlns:a16="http://schemas.microsoft.com/office/drawing/2014/main" id="{4E93A440-5B8D-A921-F75B-6D4A6B66DB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950586" y="957194"/>
            <a:ext cx="2289795" cy="28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FCF8F3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200">
                <a:solidFill>
                  <a:schemeClr val="lt1"/>
                </a:solidFill>
              </a:defRPr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8pPr>
            <a:lvl9pPr marL="3797300"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Google Shape;45;p8">
            <a:extLst>
              <a:ext uri="{FF2B5EF4-FFF2-40B4-BE49-F238E27FC236}">
                <a16:creationId xmlns:a16="http://schemas.microsoft.com/office/drawing/2014/main" id="{3996FC9C-8A32-1D49-E1CE-2277F3773D7F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6534760" y="957194"/>
            <a:ext cx="2289795" cy="28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FCF8F3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200">
                <a:solidFill>
                  <a:schemeClr val="lt1"/>
                </a:solidFill>
              </a:defRPr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8pPr>
            <a:lvl9pPr marL="3797300"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1740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7D49B0-A784-50FE-07BD-B2B886EBCD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311708" y="866700"/>
            <a:ext cx="4068460" cy="28393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3200" b="1">
                <a:solidFill>
                  <a:srgbClr val="1E252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anrope SemiBold"/>
              <a:buNone/>
              <a:defRPr sz="44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anrope SemiBold"/>
              <a:buNone/>
              <a:defRPr sz="44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anrope SemiBold"/>
              <a:buNone/>
              <a:defRPr sz="44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anrope SemiBold"/>
              <a:buNone/>
              <a:defRPr sz="44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anrope SemiBold"/>
              <a:buNone/>
              <a:defRPr sz="44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anrope SemiBold"/>
              <a:buNone/>
              <a:defRPr sz="44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anrope SemiBold"/>
              <a:buNone/>
              <a:defRPr sz="44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anrope SemiBold"/>
              <a:buNone/>
              <a:defRPr sz="44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11700" y="3721608"/>
            <a:ext cx="8520600" cy="3455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400" b="1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2"/>
          </p:nvPr>
        </p:nvSpPr>
        <p:spPr>
          <a:xfrm>
            <a:off x="311700" y="3995928"/>
            <a:ext cx="85206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100">
                <a:solidFill>
                  <a:srgbClr val="1E252E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17" name="Google Shape;17;p3"/>
          <p:cNvSpPr txBox="1"/>
          <p:nvPr/>
        </p:nvSpPr>
        <p:spPr>
          <a:xfrm>
            <a:off x="311700" y="4808816"/>
            <a:ext cx="42603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0" i="0" dirty="0">
                <a:solidFill>
                  <a:srgbClr val="9E9E9E"/>
                </a:solidFill>
                <a:latin typeface="Arial" panose="020B0604020202020204" pitchFamily="34" charset="0"/>
                <a:ea typeface="Manrope"/>
                <a:cs typeface="Arial" panose="020B0604020202020204" pitchFamily="34" charset="0"/>
                <a:sym typeface="Manrope"/>
              </a:rPr>
              <a:t>© Resonate | All rights reserved. Proprietary &amp; confidential.</a:t>
            </a:r>
            <a:endParaRPr sz="600" b="0" i="0" dirty="0">
              <a:solidFill>
                <a:srgbClr val="9E9E9E"/>
              </a:solidFill>
              <a:latin typeface="Arial" panose="020B0604020202020204" pitchFamily="34" charset="0"/>
              <a:ea typeface="Manrope"/>
              <a:cs typeface="Arial" panose="020B0604020202020204" pitchFamily="34" charset="0"/>
              <a:sym typeface="Manrope"/>
            </a:endParaRPr>
          </a:p>
        </p:txBody>
      </p:sp>
      <p:pic>
        <p:nvPicPr>
          <p:cNvPr id="16" name="Google Shape;16;p3"/>
          <p:cNvPicPr preferRelativeResize="0"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11700" y="299399"/>
            <a:ext cx="1800300" cy="2679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3DD709-C006-B802-8D97-D99652EBEDA5}"/>
              </a:ext>
            </a:extLst>
          </p:cNvPr>
          <p:cNvSpPr txBox="1"/>
          <p:nvPr userDrawn="1"/>
        </p:nvSpPr>
        <p:spPr>
          <a:xfrm>
            <a:off x="7083631" y="190005"/>
            <a:ext cx="18525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1000" dirty="0">
              <a:solidFill>
                <a:srgbClr val="1E252E"/>
              </a:solidFill>
            </a:endParaRPr>
          </a:p>
        </p:txBody>
      </p:sp>
      <p:sp>
        <p:nvSpPr>
          <p:cNvPr id="5" name="Google Shape;236;p27">
            <a:extLst>
              <a:ext uri="{FF2B5EF4-FFF2-40B4-BE49-F238E27FC236}">
                <a16:creationId xmlns:a16="http://schemas.microsoft.com/office/drawing/2014/main" id="{078A26F1-36E3-F4B1-D662-8800BF9DD877}"/>
              </a:ext>
            </a:extLst>
          </p:cNvPr>
          <p:cNvSpPr txBox="1">
            <a:spLocks/>
          </p:cNvSpPr>
          <p:nvPr userDrawn="1"/>
        </p:nvSpPr>
        <p:spPr>
          <a:xfrm>
            <a:off x="4762005" y="128020"/>
            <a:ext cx="42603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endParaRPr lang="en-US" sz="1000" b="0" dirty="0">
              <a:solidFill>
                <a:srgbClr val="F68C1E"/>
              </a:solidFill>
              <a:latin typeface="Arial" panose="020B0604020202020204" pitchFamily="34" charset="0"/>
              <a:ea typeface="Manrope"/>
              <a:cs typeface="Arial" panose="020B0604020202020204" pitchFamily="34" charset="0"/>
              <a:sym typeface="Manrope"/>
            </a:endParaRPr>
          </a:p>
        </p:txBody>
      </p:sp>
    </p:spTree>
    <p:extLst>
      <p:ext uri="{BB962C8B-B14F-4D97-AF65-F5344CB8AC3E}">
        <p14:creationId xmlns:p14="http://schemas.microsoft.com/office/powerpoint/2010/main" val="659398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Alt" preserve="1" userDrawn="1">
  <p:cSld name="1_Section Header Alt">
    <p:bg>
      <p:bgPr>
        <a:solidFill>
          <a:schemeClr val="lt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orange smoke&#10;&#10;Description automatically generated">
            <a:extLst>
              <a:ext uri="{FF2B5EF4-FFF2-40B4-BE49-F238E27FC236}">
                <a16:creationId xmlns:a16="http://schemas.microsoft.com/office/drawing/2014/main" id="{8BDAB219-F465-E967-DC64-E0555DBF6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5292"/>
          <a:stretch/>
        </p:blipFill>
        <p:spPr>
          <a:xfrm rot="16200000">
            <a:off x="4650945" y="650445"/>
            <a:ext cx="5143500" cy="3842610"/>
          </a:xfrm>
          <a:prstGeom prst="rect">
            <a:avLst/>
          </a:prstGeom>
        </p:spPr>
      </p:pic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tx2"/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344350" y="1545450"/>
            <a:ext cx="42603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3200" b="1">
                <a:solidFill>
                  <a:schemeClr val="bg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anrope SemiBold"/>
              <a:buNone/>
              <a:defRPr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anrope SemiBold"/>
              <a:buNone/>
              <a:defRPr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anrope SemiBold"/>
              <a:buNone/>
              <a:defRPr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anrope SemiBold"/>
              <a:buNone/>
              <a:defRPr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anrope SemiBold"/>
              <a:buNone/>
              <a:defRPr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anrope SemiBold"/>
              <a:buNone/>
              <a:defRPr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anrope SemiBold"/>
              <a:buNone/>
              <a:defRPr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anrope SemiBold"/>
              <a:buNone/>
              <a:defRPr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Google Shape;30;p5">
            <a:extLst>
              <a:ext uri="{FF2B5EF4-FFF2-40B4-BE49-F238E27FC236}">
                <a16:creationId xmlns:a16="http://schemas.microsoft.com/office/drawing/2014/main" id="{B398F86D-10B6-D863-EA34-23070E60DA93}"/>
              </a:ext>
            </a:extLst>
          </p:cNvPr>
          <p:cNvSpPr txBox="1"/>
          <p:nvPr userDrawn="1"/>
        </p:nvSpPr>
        <p:spPr>
          <a:xfrm>
            <a:off x="2441850" y="4820700"/>
            <a:ext cx="42603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0" i="0" dirty="0">
                <a:solidFill>
                  <a:srgbClr val="9E9E9E"/>
                </a:solidFill>
                <a:latin typeface="Arial" panose="020B0604020202020204" pitchFamily="34" charset="0"/>
                <a:ea typeface="Manrope"/>
                <a:cs typeface="Arial" panose="020B0604020202020204" pitchFamily="34" charset="0"/>
                <a:sym typeface="Manrope"/>
              </a:rPr>
              <a:t>© Resonate | All rights reserved. Proprietary &amp; confidential.</a:t>
            </a:r>
            <a:endParaRPr sz="600" b="0" i="0" dirty="0">
              <a:solidFill>
                <a:srgbClr val="9E9E9E"/>
              </a:solidFill>
              <a:latin typeface="Arial" panose="020B0604020202020204" pitchFamily="34" charset="0"/>
              <a:ea typeface="Manrope"/>
              <a:cs typeface="Arial" panose="020B0604020202020204" pitchFamily="34" charset="0"/>
              <a:sym typeface="Manrope"/>
            </a:endParaRPr>
          </a:p>
        </p:txBody>
      </p:sp>
      <p:pic>
        <p:nvPicPr>
          <p:cNvPr id="4" name="Google Shape;55;p9">
            <a:extLst>
              <a:ext uri="{FF2B5EF4-FFF2-40B4-BE49-F238E27FC236}">
                <a16:creationId xmlns:a16="http://schemas.microsoft.com/office/drawing/2014/main" id="{C5DE07D8-CC8F-2787-E9A3-1100E6444070}"/>
              </a:ext>
            </a:extLst>
          </p:cNvPr>
          <p:cNvPicPr preferRelativeResize="0"/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45" r="345"/>
          <a:stretch/>
        </p:blipFill>
        <p:spPr>
          <a:xfrm>
            <a:off x="303400" y="4869400"/>
            <a:ext cx="803175" cy="120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5299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dark" preserve="1" userDrawn="1">
  <p:cSld name="Agenda White">
    <p:bg>
      <p:bgPr>
        <a:solidFill>
          <a:schemeClr val="bg1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/>
          <p:nvPr/>
        </p:nvSpPr>
        <p:spPr>
          <a:xfrm>
            <a:off x="2441850" y="4820700"/>
            <a:ext cx="42603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0" i="0" dirty="0">
                <a:solidFill>
                  <a:srgbClr val="9E9E9E"/>
                </a:solidFill>
                <a:latin typeface="Arial" panose="020B0604020202020204" pitchFamily="34" charset="0"/>
                <a:ea typeface="Manrope"/>
                <a:cs typeface="Arial" panose="020B0604020202020204" pitchFamily="34" charset="0"/>
                <a:sym typeface="Manrope"/>
              </a:rPr>
              <a:t>© Resonate | All rights reserved. Proprietary &amp; confidential.</a:t>
            </a:r>
            <a:endParaRPr sz="600" b="0" i="0" dirty="0">
              <a:solidFill>
                <a:srgbClr val="9E9E9E"/>
              </a:solidFill>
              <a:latin typeface="Arial" panose="020B0604020202020204" pitchFamily="34" charset="0"/>
              <a:ea typeface="Manrope"/>
              <a:cs typeface="Arial" panose="020B0604020202020204" pitchFamily="34" charset="0"/>
              <a:sym typeface="Manrope"/>
            </a:endParaRPr>
          </a:p>
        </p:txBody>
      </p:sp>
      <p:sp>
        <p:nvSpPr>
          <p:cNvPr id="7" name="Google Shape;32;p6">
            <a:extLst>
              <a:ext uri="{FF2B5EF4-FFF2-40B4-BE49-F238E27FC236}">
                <a16:creationId xmlns:a16="http://schemas.microsoft.com/office/drawing/2014/main" id="{E86C59F8-BD7B-2365-7472-2B71D099791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CF8F3"/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pic>
        <p:nvPicPr>
          <p:cNvPr id="2" name="Google Shape;55;p9">
            <a:extLst>
              <a:ext uri="{FF2B5EF4-FFF2-40B4-BE49-F238E27FC236}">
                <a16:creationId xmlns:a16="http://schemas.microsoft.com/office/drawing/2014/main" id="{D80533F6-BBE2-C604-9FBF-8D16A4095A4E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45" r="345"/>
          <a:stretch/>
        </p:blipFill>
        <p:spPr>
          <a:xfrm>
            <a:off x="303400" y="4869400"/>
            <a:ext cx="803175" cy="12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A blue and orange lines on a black background&#10;&#10;Description automatically generated">
            <a:extLst>
              <a:ext uri="{FF2B5EF4-FFF2-40B4-BE49-F238E27FC236}">
                <a16:creationId xmlns:a16="http://schemas.microsoft.com/office/drawing/2014/main" id="{7D3FE5A4-E7AC-1C9B-33A9-5D6CBE2439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8014"/>
          <a:stretch/>
        </p:blipFill>
        <p:spPr>
          <a:xfrm rot="16200000">
            <a:off x="4903904" y="903401"/>
            <a:ext cx="5143500" cy="3336696"/>
          </a:xfrm>
          <a:prstGeom prst="rect">
            <a:avLst/>
          </a:prstGeom>
        </p:spPr>
      </p:pic>
      <p:sp>
        <p:nvSpPr>
          <p:cNvPr id="3" name="Google Shape;45;p8">
            <a:extLst>
              <a:ext uri="{FF2B5EF4-FFF2-40B4-BE49-F238E27FC236}">
                <a16:creationId xmlns:a16="http://schemas.microsoft.com/office/drawing/2014/main" id="{69CC110E-2E18-EAE5-3C27-BA57D77A07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639946" y="1171049"/>
            <a:ext cx="4062204" cy="280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F68C1E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1E252E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F68C1E"/>
              </a:buClr>
              <a:buSzPct val="100000"/>
              <a:buFont typeface="Arial" panose="020B0604020202020204" pitchFamily="34" charset="0"/>
              <a:buChar char="•"/>
              <a:tabLst/>
              <a:defRPr sz="1200">
                <a:solidFill>
                  <a:srgbClr val="1E252E"/>
                </a:solidFill>
              </a:defRPr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F68C1E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1E252E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F68C1E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1E252E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F68C1E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1E252E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F68C1E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1E252E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F68C1E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1E252E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F68C1E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1E252E"/>
                </a:solidFill>
              </a:defRPr>
            </a:lvl8pPr>
            <a:lvl9pPr marL="4083050" lvl="8" indent="-285750" rtl="0">
              <a:spcBef>
                <a:spcPts val="0"/>
              </a:spcBef>
              <a:spcAft>
                <a:spcPts val="0"/>
              </a:spcAft>
              <a:buClr>
                <a:srgbClr val="F68C1E"/>
              </a:buClr>
              <a:buSzPts val="1400"/>
              <a:buFont typeface="Arial" panose="020B0604020202020204" pitchFamily="34" charset="0"/>
              <a:buChar char="•"/>
              <a:defRPr>
                <a:solidFill>
                  <a:srgbClr val="1E252E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Google Shape;33;p6">
            <a:extLst>
              <a:ext uri="{FF2B5EF4-FFF2-40B4-BE49-F238E27FC236}">
                <a16:creationId xmlns:a16="http://schemas.microsoft.com/office/drawing/2014/main" id="{704CFA73-0314-A328-E843-AAFB567A074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344350" y="1545450"/>
            <a:ext cx="2295596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3200" b="1">
                <a:solidFill>
                  <a:srgbClr val="1E252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anrope SemiBold"/>
              <a:buNone/>
              <a:defRPr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anrope SemiBold"/>
              <a:buNone/>
              <a:defRPr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anrope SemiBold"/>
              <a:buNone/>
              <a:defRPr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anrope SemiBold"/>
              <a:buNone/>
              <a:defRPr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anrope SemiBold"/>
              <a:buNone/>
              <a:defRPr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anrope SemiBold"/>
              <a:buNone/>
              <a:defRPr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anrope SemiBold"/>
              <a:buNone/>
              <a:defRPr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anrope SemiBold"/>
              <a:buNone/>
              <a:defRPr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>
            <a:r>
              <a:rPr lang="en-US" dirty="0"/>
              <a:t>Agenda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91643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light" preserve="1" userDrawn="1">
  <p:cSld name="1_Title and body light">
    <p:bg>
      <p:bgPr>
        <a:solidFill>
          <a:srgbClr val="071829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B0EBD8-CEF4-A981-846E-FA19C052B1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4000"/>
          </a:blip>
          <a:stretch>
            <a:fillRect/>
          </a:stretch>
        </p:blipFill>
        <p:spPr>
          <a:xfrm>
            <a:off x="1204109" y="0"/>
            <a:ext cx="5259908" cy="5143500"/>
          </a:xfrm>
          <a:prstGeom prst="rect">
            <a:avLst/>
          </a:prstGeom>
        </p:spPr>
      </p:pic>
      <p:sp>
        <p:nvSpPr>
          <p:cNvPr id="12" name="Google Shape;32;p6">
            <a:extLst>
              <a:ext uri="{FF2B5EF4-FFF2-40B4-BE49-F238E27FC236}">
                <a16:creationId xmlns:a16="http://schemas.microsoft.com/office/drawing/2014/main" id="{8702D7A0-8456-794A-46A4-626580555BB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CF8F3"/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pic>
        <p:nvPicPr>
          <p:cNvPr id="2" name="Google Shape;41;p7">
            <a:extLst>
              <a:ext uri="{FF2B5EF4-FFF2-40B4-BE49-F238E27FC236}">
                <a16:creationId xmlns:a16="http://schemas.microsoft.com/office/drawing/2014/main" id="{07EB6AD7-772A-AC92-BB58-9B5BB06503BF}"/>
              </a:ext>
            </a:extLst>
          </p:cNvPr>
          <p:cNvPicPr preferRelativeResize="0"/>
          <p:nvPr userDrawn="1"/>
        </p:nvPicPr>
        <p:blipFill>
          <a:blip r:embed="rId3"/>
          <a:srcRect/>
          <a:stretch/>
        </p:blipFill>
        <p:spPr>
          <a:xfrm>
            <a:off x="303400" y="4869650"/>
            <a:ext cx="803175" cy="1198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0;p5">
            <a:extLst>
              <a:ext uri="{FF2B5EF4-FFF2-40B4-BE49-F238E27FC236}">
                <a16:creationId xmlns:a16="http://schemas.microsoft.com/office/drawing/2014/main" id="{09DC4521-41C6-7141-3D2D-DD56B3B3116D}"/>
              </a:ext>
            </a:extLst>
          </p:cNvPr>
          <p:cNvSpPr txBox="1"/>
          <p:nvPr userDrawn="1"/>
        </p:nvSpPr>
        <p:spPr>
          <a:xfrm>
            <a:off x="2441850" y="4820700"/>
            <a:ext cx="42603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0" i="0" dirty="0">
                <a:solidFill>
                  <a:srgbClr val="9E9E9E"/>
                </a:solidFill>
                <a:latin typeface="Arial" panose="020B0604020202020204" pitchFamily="34" charset="0"/>
                <a:ea typeface="Manrope"/>
                <a:cs typeface="Arial" panose="020B0604020202020204" pitchFamily="34" charset="0"/>
                <a:sym typeface="Manrope"/>
              </a:rPr>
              <a:t>© Resonate | All rights reserved. Proprietary &amp; confidential.</a:t>
            </a:r>
            <a:endParaRPr sz="600" b="0" i="0" dirty="0">
              <a:solidFill>
                <a:srgbClr val="9E9E9E"/>
              </a:solidFill>
              <a:latin typeface="Arial" panose="020B0604020202020204" pitchFamily="34" charset="0"/>
              <a:ea typeface="Manrope"/>
              <a:cs typeface="Arial" panose="020B0604020202020204" pitchFamily="34" charset="0"/>
              <a:sym typeface="Manrope"/>
            </a:endParaRPr>
          </a:p>
        </p:txBody>
      </p:sp>
      <p:sp>
        <p:nvSpPr>
          <p:cNvPr id="6" name="Google Shape;44;p8">
            <a:extLst>
              <a:ext uri="{FF2B5EF4-FFF2-40B4-BE49-F238E27FC236}">
                <a16:creationId xmlns:a16="http://schemas.microsoft.com/office/drawing/2014/main" id="{08C96034-1E59-94AE-2D63-47CC93EA44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400" y="1833347"/>
            <a:ext cx="2471331" cy="1476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800" b="1" baseline="0">
                <a:solidFill>
                  <a:srgbClr val="FCF8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3791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Alt" preserve="1" userDrawn="1">
  <p:cSld name="1_Section Header Alt">
    <p:bg>
      <p:bgPr>
        <a:solidFill>
          <a:schemeClr val="lt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0;p5">
            <a:extLst>
              <a:ext uri="{FF2B5EF4-FFF2-40B4-BE49-F238E27FC236}">
                <a16:creationId xmlns:a16="http://schemas.microsoft.com/office/drawing/2014/main" id="{B398F86D-10B6-D863-EA34-23070E60DA93}"/>
              </a:ext>
            </a:extLst>
          </p:cNvPr>
          <p:cNvSpPr txBox="1"/>
          <p:nvPr userDrawn="1"/>
        </p:nvSpPr>
        <p:spPr>
          <a:xfrm>
            <a:off x="2441850" y="4820700"/>
            <a:ext cx="42603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0" i="0" dirty="0">
                <a:solidFill>
                  <a:srgbClr val="9E9E9E"/>
                </a:solidFill>
                <a:latin typeface="Arial" panose="020B0604020202020204" pitchFamily="34" charset="0"/>
                <a:ea typeface="Manrope"/>
                <a:cs typeface="Arial" panose="020B0604020202020204" pitchFamily="34" charset="0"/>
                <a:sym typeface="Manrope"/>
              </a:rPr>
              <a:t>© Resonate | All rights reserved. Proprietary &amp; confidential.</a:t>
            </a:r>
            <a:endParaRPr sz="600" b="0" i="0" dirty="0">
              <a:solidFill>
                <a:srgbClr val="9E9E9E"/>
              </a:solidFill>
              <a:latin typeface="Arial" panose="020B0604020202020204" pitchFamily="34" charset="0"/>
              <a:ea typeface="Manrope"/>
              <a:cs typeface="Arial" panose="020B0604020202020204" pitchFamily="34" charset="0"/>
              <a:sym typeface="Manrope"/>
            </a:endParaRPr>
          </a:p>
        </p:txBody>
      </p:sp>
      <p:pic>
        <p:nvPicPr>
          <p:cNvPr id="4" name="Google Shape;55;p9">
            <a:extLst>
              <a:ext uri="{FF2B5EF4-FFF2-40B4-BE49-F238E27FC236}">
                <a16:creationId xmlns:a16="http://schemas.microsoft.com/office/drawing/2014/main" id="{C5DE07D8-CC8F-2787-E9A3-1100E6444070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45" r="345"/>
          <a:stretch/>
        </p:blipFill>
        <p:spPr>
          <a:xfrm>
            <a:off x="303400" y="4869400"/>
            <a:ext cx="803175" cy="1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38D17F56-4F30-E1C5-EAB9-F38C0B9F11A5}"/>
              </a:ext>
            </a:extLst>
          </p:cNvPr>
          <p:cNvSpPr txBox="1">
            <a:spLocks/>
          </p:cNvSpPr>
          <p:nvPr userDrawn="1"/>
        </p:nvSpPr>
        <p:spPr>
          <a:xfrm>
            <a:off x="2441850" y="2193202"/>
            <a:ext cx="4129665" cy="5112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3200" b="1" i="0" u="none" strike="noStrike" cap="none">
                <a:solidFill>
                  <a:srgbClr val="FCF8F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anrope SemiBold"/>
              <a:buNone/>
              <a:defRPr sz="4400" b="0" i="0" u="none" strike="noStrike" cap="none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anrope SemiBold"/>
              <a:buNone/>
              <a:defRPr sz="4400" b="0" i="0" u="none" strike="noStrike" cap="none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anrope SemiBold"/>
              <a:buNone/>
              <a:defRPr sz="4400" b="0" i="0" u="none" strike="noStrike" cap="none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anrope SemiBold"/>
              <a:buNone/>
              <a:defRPr sz="4400" b="0" i="0" u="none" strike="noStrike" cap="none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anrope SemiBold"/>
              <a:buNone/>
              <a:defRPr sz="4400" b="0" i="0" u="none" strike="noStrike" cap="none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anrope SemiBold"/>
              <a:buNone/>
              <a:defRPr sz="4400" b="0" i="0" u="none" strike="noStrike" cap="none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anrope SemiBold"/>
              <a:buNone/>
              <a:defRPr sz="4400" b="0" i="0" u="none" strike="noStrike" cap="none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anrope SemiBold"/>
              <a:buNone/>
              <a:defRPr sz="4400" b="0" i="0" u="none" strike="noStrike" cap="none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>
            <a:pPr algn="ctr">
              <a:lnSpc>
                <a:spcPct val="100000"/>
              </a:lnSpc>
            </a:pPr>
            <a:endParaRPr lang="en-US" sz="1600" dirty="0">
              <a:solidFill>
                <a:srgbClr val="1E252E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B56B99-E33E-DAEE-0128-3FBA3EAE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850" y="1597263"/>
            <a:ext cx="4260300" cy="1476805"/>
          </a:xfrm>
          <a:prstGeom prst="rect">
            <a:avLst/>
          </a:prstGeom>
        </p:spPr>
        <p:txBody>
          <a:bodyPr anchor="ctr"/>
          <a:lstStyle>
            <a:lvl1pPr algn="ctr">
              <a:defRPr sz="1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ED1DE70-0867-B55A-F445-F27B0C365544}"/>
              </a:ext>
            </a:extLst>
          </p:cNvPr>
          <p:cNvSpPr txBox="1">
            <a:spLocks/>
          </p:cNvSpPr>
          <p:nvPr userDrawn="1"/>
        </p:nvSpPr>
        <p:spPr>
          <a:xfrm>
            <a:off x="1097144" y="436974"/>
            <a:ext cx="4260300" cy="1476805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1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677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light" preserve="1" userDrawn="1">
  <p:cSld name="1_Title and body light">
    <p:bg>
      <p:bgPr>
        <a:solidFill>
          <a:schemeClr val="bg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32;p6">
            <a:extLst>
              <a:ext uri="{FF2B5EF4-FFF2-40B4-BE49-F238E27FC236}">
                <a16:creationId xmlns:a16="http://schemas.microsoft.com/office/drawing/2014/main" id="{8702D7A0-8456-794A-46A4-626580555BB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1E252E"/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3" name="Google Shape;30;p5">
            <a:extLst>
              <a:ext uri="{FF2B5EF4-FFF2-40B4-BE49-F238E27FC236}">
                <a16:creationId xmlns:a16="http://schemas.microsoft.com/office/drawing/2014/main" id="{09DC4521-41C6-7141-3D2D-DD56B3B3116D}"/>
              </a:ext>
            </a:extLst>
          </p:cNvPr>
          <p:cNvSpPr txBox="1"/>
          <p:nvPr userDrawn="1"/>
        </p:nvSpPr>
        <p:spPr>
          <a:xfrm>
            <a:off x="2441850" y="4820700"/>
            <a:ext cx="42603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0" i="0" dirty="0">
                <a:solidFill>
                  <a:srgbClr val="9E9E9E"/>
                </a:solidFill>
                <a:latin typeface="Arial" panose="020B0604020202020204" pitchFamily="34" charset="0"/>
                <a:ea typeface="Manrope"/>
                <a:cs typeface="Arial" panose="020B0604020202020204" pitchFamily="34" charset="0"/>
                <a:sym typeface="Manrope"/>
              </a:rPr>
              <a:t>© Resonate | All rights reserved. Proprietary &amp; confidential.</a:t>
            </a:r>
            <a:endParaRPr sz="600" b="0" i="0" dirty="0">
              <a:solidFill>
                <a:srgbClr val="9E9E9E"/>
              </a:solidFill>
              <a:latin typeface="Arial" panose="020B0604020202020204" pitchFamily="34" charset="0"/>
              <a:ea typeface="Manrope"/>
              <a:cs typeface="Arial" panose="020B0604020202020204" pitchFamily="34" charset="0"/>
              <a:sym typeface="Manrope"/>
            </a:endParaRPr>
          </a:p>
        </p:txBody>
      </p:sp>
      <p:pic>
        <p:nvPicPr>
          <p:cNvPr id="5" name="Google Shape;55;p9">
            <a:extLst>
              <a:ext uri="{FF2B5EF4-FFF2-40B4-BE49-F238E27FC236}">
                <a16:creationId xmlns:a16="http://schemas.microsoft.com/office/drawing/2014/main" id="{54371332-98D8-AFDD-9CA5-3BD0DD92F937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45" r="345"/>
          <a:stretch/>
        </p:blipFill>
        <p:spPr>
          <a:xfrm>
            <a:off x="303400" y="4869400"/>
            <a:ext cx="803175" cy="1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4;p8">
            <a:extLst>
              <a:ext uri="{FF2B5EF4-FFF2-40B4-BE49-F238E27FC236}">
                <a16:creationId xmlns:a16="http://schemas.microsoft.com/office/drawing/2014/main" id="{BEA29414-87FA-75C5-3E1A-449CFB86F1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400" y="1833347"/>
            <a:ext cx="2471331" cy="1476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800" b="1" baseline="0">
                <a:solidFill>
                  <a:srgbClr val="1E252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2128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light" preserve="1" userDrawn="1">
  <p:cSld name="1_Title and body light">
    <p:bg>
      <p:bgPr>
        <a:solidFill>
          <a:schemeClr val="bg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9;p18">
            <a:extLst>
              <a:ext uri="{FF2B5EF4-FFF2-40B4-BE49-F238E27FC236}">
                <a16:creationId xmlns:a16="http://schemas.microsoft.com/office/drawing/2014/main" id="{A244E627-2836-56B1-22EE-C883E53180C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1E252E"/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Google Shape;55;p9">
            <a:extLst>
              <a:ext uri="{FF2B5EF4-FFF2-40B4-BE49-F238E27FC236}">
                <a16:creationId xmlns:a16="http://schemas.microsoft.com/office/drawing/2014/main" id="{EFD85560-B885-81A0-D4CB-6FFC4F9AA256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45" r="345"/>
          <a:stretch/>
        </p:blipFill>
        <p:spPr>
          <a:xfrm>
            <a:off x="303400" y="4869400"/>
            <a:ext cx="803175" cy="1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0;p5">
            <a:extLst>
              <a:ext uri="{FF2B5EF4-FFF2-40B4-BE49-F238E27FC236}">
                <a16:creationId xmlns:a16="http://schemas.microsoft.com/office/drawing/2014/main" id="{F71F897B-0518-7092-34D3-3D9AFEE2397D}"/>
              </a:ext>
            </a:extLst>
          </p:cNvPr>
          <p:cNvSpPr txBox="1"/>
          <p:nvPr userDrawn="1"/>
        </p:nvSpPr>
        <p:spPr>
          <a:xfrm>
            <a:off x="2441850" y="4820700"/>
            <a:ext cx="42603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0" i="0" dirty="0">
                <a:solidFill>
                  <a:srgbClr val="9E9E9E"/>
                </a:solidFill>
                <a:latin typeface="Arial" panose="020B0604020202020204" pitchFamily="34" charset="0"/>
                <a:ea typeface="Manrope"/>
                <a:cs typeface="Arial" panose="020B0604020202020204" pitchFamily="34" charset="0"/>
                <a:sym typeface="Manrope"/>
              </a:rPr>
              <a:t>© Resonate | All rights reserved. Proprietary &amp; confidential.</a:t>
            </a:r>
            <a:endParaRPr sz="600" b="0" i="0" dirty="0">
              <a:solidFill>
                <a:srgbClr val="9E9E9E"/>
              </a:solidFill>
              <a:latin typeface="Arial" panose="020B0604020202020204" pitchFamily="34" charset="0"/>
              <a:ea typeface="Manrope"/>
              <a:cs typeface="Arial" panose="020B0604020202020204" pitchFamily="34" charset="0"/>
              <a:sym typeface="Manrope"/>
            </a:endParaRPr>
          </a:p>
        </p:txBody>
      </p:sp>
      <p:sp>
        <p:nvSpPr>
          <p:cNvPr id="7" name="Google Shape;51;p9">
            <a:extLst>
              <a:ext uri="{FF2B5EF4-FFF2-40B4-BE49-F238E27FC236}">
                <a16:creationId xmlns:a16="http://schemas.microsoft.com/office/drawing/2014/main" id="{30694403-8727-7ED2-3C21-D6F3377C1F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4350" y="1693243"/>
            <a:ext cx="2559236" cy="8785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 b="1">
                <a:solidFill>
                  <a:srgbClr val="14141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9" name="Google Shape;42;p7">
            <a:extLst>
              <a:ext uri="{FF2B5EF4-FFF2-40B4-BE49-F238E27FC236}">
                <a16:creationId xmlns:a16="http://schemas.microsoft.com/office/drawing/2014/main" id="{5C9558B0-41F5-5125-64DE-72C431C1167E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344400" y="2571749"/>
            <a:ext cx="2559221" cy="8785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400" b="1">
                <a:solidFill>
                  <a:srgbClr val="179DA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3" name="Google Shape;45;p8">
            <a:extLst>
              <a:ext uri="{FF2B5EF4-FFF2-40B4-BE49-F238E27FC236}">
                <a16:creationId xmlns:a16="http://schemas.microsoft.com/office/drawing/2014/main" id="{269BAF57-7888-E668-57E4-504878605D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903586" y="1171049"/>
            <a:ext cx="4062204" cy="280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F68C1E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1E252E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F68C1E"/>
              </a:buClr>
              <a:buSzPct val="100000"/>
              <a:buFont typeface="Arial" panose="020B0604020202020204" pitchFamily="34" charset="0"/>
              <a:buChar char="•"/>
              <a:tabLst/>
              <a:defRPr sz="1200">
                <a:solidFill>
                  <a:srgbClr val="1E252E"/>
                </a:solidFill>
              </a:defRPr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F68C1E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1E252E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F68C1E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1E252E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F68C1E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1E252E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F68C1E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1E252E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F68C1E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1E252E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F68C1E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1E252E"/>
                </a:solidFill>
              </a:defRPr>
            </a:lvl8pPr>
            <a:lvl9pPr marL="4083050" lvl="8" indent="-285750" rtl="0">
              <a:spcBef>
                <a:spcPts val="0"/>
              </a:spcBef>
              <a:spcAft>
                <a:spcPts val="0"/>
              </a:spcAft>
              <a:buClr>
                <a:srgbClr val="F68C1E"/>
              </a:buClr>
              <a:buSzPts val="1400"/>
              <a:buFont typeface="Arial" panose="020B0604020202020204" pitchFamily="34" charset="0"/>
              <a:buChar char="•"/>
              <a:defRPr>
                <a:solidFill>
                  <a:srgbClr val="1E252E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7797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light" preserve="1" userDrawn="1">
  <p:cSld name="1_Title and body light">
    <p:bg>
      <p:bgPr>
        <a:solidFill>
          <a:srgbClr val="1E252E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9;p18">
            <a:extLst>
              <a:ext uri="{FF2B5EF4-FFF2-40B4-BE49-F238E27FC236}">
                <a16:creationId xmlns:a16="http://schemas.microsoft.com/office/drawing/2014/main" id="{A244E627-2836-56B1-22EE-C883E53180C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" name="Google Shape;30;p5">
            <a:extLst>
              <a:ext uri="{FF2B5EF4-FFF2-40B4-BE49-F238E27FC236}">
                <a16:creationId xmlns:a16="http://schemas.microsoft.com/office/drawing/2014/main" id="{F71F897B-0518-7092-34D3-3D9AFEE2397D}"/>
              </a:ext>
            </a:extLst>
          </p:cNvPr>
          <p:cNvSpPr txBox="1"/>
          <p:nvPr userDrawn="1"/>
        </p:nvSpPr>
        <p:spPr>
          <a:xfrm>
            <a:off x="2441850" y="4820700"/>
            <a:ext cx="42603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0" i="0" dirty="0">
                <a:solidFill>
                  <a:srgbClr val="9E9E9E"/>
                </a:solidFill>
                <a:latin typeface="Arial" panose="020B0604020202020204" pitchFamily="34" charset="0"/>
                <a:ea typeface="Manrope"/>
                <a:cs typeface="Arial" panose="020B0604020202020204" pitchFamily="34" charset="0"/>
                <a:sym typeface="Manrope"/>
              </a:rPr>
              <a:t>© Resonate | All rights reserved. Proprietary &amp; confidential.</a:t>
            </a:r>
            <a:endParaRPr sz="600" b="0" i="0" dirty="0">
              <a:solidFill>
                <a:srgbClr val="9E9E9E"/>
              </a:solidFill>
              <a:latin typeface="Arial" panose="020B0604020202020204" pitchFamily="34" charset="0"/>
              <a:ea typeface="Manrope"/>
              <a:cs typeface="Arial" panose="020B0604020202020204" pitchFamily="34" charset="0"/>
              <a:sym typeface="Manrope"/>
            </a:endParaRPr>
          </a:p>
        </p:txBody>
      </p:sp>
      <p:sp>
        <p:nvSpPr>
          <p:cNvPr id="8" name="Google Shape;51;p9">
            <a:extLst>
              <a:ext uri="{FF2B5EF4-FFF2-40B4-BE49-F238E27FC236}">
                <a16:creationId xmlns:a16="http://schemas.microsoft.com/office/drawing/2014/main" id="{A5A3EF23-4DB0-9BE7-0612-39D41909FA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4350" y="1693244"/>
            <a:ext cx="2559236" cy="8785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 b="1">
                <a:solidFill>
                  <a:srgbClr val="FCF8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9" name="Google Shape;42;p7">
            <a:extLst>
              <a:ext uri="{FF2B5EF4-FFF2-40B4-BE49-F238E27FC236}">
                <a16:creationId xmlns:a16="http://schemas.microsoft.com/office/drawing/2014/main" id="{286305C4-3515-76DD-FD4F-1DA8B13E1855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344400" y="2571750"/>
            <a:ext cx="2559221" cy="8785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400" b="1">
                <a:solidFill>
                  <a:srgbClr val="179DA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10" name="Google Shape;45;p8">
            <a:extLst>
              <a:ext uri="{FF2B5EF4-FFF2-40B4-BE49-F238E27FC236}">
                <a16:creationId xmlns:a16="http://schemas.microsoft.com/office/drawing/2014/main" id="{7A7B56C5-8E7E-4DC7-C348-DE50B7FFE6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92349" y="957194"/>
            <a:ext cx="3610030" cy="280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FCF8F3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200">
                <a:solidFill>
                  <a:schemeClr val="lt1"/>
                </a:solidFill>
              </a:defRPr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8pPr>
            <a:lvl9pPr marL="3797300"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0A07B7-DDBD-1C82-247B-184577355C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1752" y="4873752"/>
            <a:ext cx="797821" cy="12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665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85" r:id="rId2"/>
    <p:sldLayoutId id="2147483684" r:id="rId3"/>
    <p:sldLayoutId id="2147483683" r:id="rId4"/>
    <p:sldLayoutId id="2147483686" r:id="rId5"/>
    <p:sldLayoutId id="2147483692" r:id="rId6"/>
    <p:sldLayoutId id="2147483687" r:id="rId7"/>
    <p:sldLayoutId id="2147483675" r:id="rId8"/>
    <p:sldLayoutId id="2147483688" r:id="rId9"/>
    <p:sldLayoutId id="2147483689" r:id="rId10"/>
    <p:sldLayoutId id="2147483690" r:id="rId11"/>
    <p:sldLayoutId id="2147483682" r:id="rId12"/>
    <p:sldLayoutId id="2147483693" r:id="rId13"/>
    <p:sldLayoutId id="2147483695" r:id="rId14"/>
    <p:sldLayoutId id="2147483694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resonate.com/hc/en-us/articles/22328111080727-Setting-up-Meta-Facebook-Delivery-in-Ignite-Platform-BETA" TargetMode="External"/><Relationship Id="rId2" Type="http://schemas.openxmlformats.org/officeDocument/2006/relationships/hyperlink" Target="https://support.resonate.com/hc/en-us/articles/21483820640663-Adding-Resonate-as-a-Business-Partner-in-Meta-Facebook-BETA" TargetMode="Externa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support.resonate.com/hc/en-us/articles/17655123791127-How-to-activate-to-Facebook-via-LiveRamp-" TargetMode="External"/><Relationship Id="rId4" Type="http://schemas.openxmlformats.org/officeDocument/2006/relationships/hyperlink" Target="https://support.resonate.com/hc/en-us/articles/115005526463-How-to-Activate-in-Facebook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support.resonate.com/hc/en-us/articles/208650356-How-do-I-save-a-Tag-as-an-Audience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support.resonate.com/hc/en-us/articles/360000484363-How-to-Activate-an-Audience" TargetMode="Externa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1220"/>
            </a:gs>
            <a:gs pos="50000">
              <a:srgbClr val="001220"/>
            </a:gs>
            <a:gs pos="100000">
              <a:srgbClr val="EE4D2F"/>
            </a:gs>
          </a:gsLst>
          <a:lin ang="2698631" scaled="0"/>
        </a:gra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6"/>
          <p:cNvSpPr txBox="1">
            <a:spLocks noGrp="1"/>
          </p:cNvSpPr>
          <p:nvPr>
            <p:ph type="subTitle" idx="1"/>
          </p:nvPr>
        </p:nvSpPr>
        <p:spPr>
          <a:xfrm>
            <a:off x="311700" y="3721608"/>
            <a:ext cx="85206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fontAlgn="base"/>
            <a:r>
              <a:rPr lang="en-US" dirty="0"/>
              <a:t>Audience Analysis &amp; Activation – Activation</a:t>
            </a:r>
          </a:p>
          <a:p>
            <a:r>
              <a:rPr lang="en-US" dirty="0"/>
              <a:t>Shipping Audiences from Resonate to DSPs and Social Networks</a:t>
            </a:r>
          </a:p>
        </p:txBody>
      </p:sp>
      <p:sp>
        <p:nvSpPr>
          <p:cNvPr id="3" name="Google Shape;235;p27">
            <a:extLst>
              <a:ext uri="{FF2B5EF4-FFF2-40B4-BE49-F238E27FC236}">
                <a16:creationId xmlns:a16="http://schemas.microsoft.com/office/drawing/2014/main" id="{36A7D367-6095-1C2D-3F68-6C15750FA8BB}"/>
              </a:ext>
            </a:extLst>
          </p:cNvPr>
          <p:cNvSpPr txBox="1">
            <a:spLocks/>
          </p:cNvSpPr>
          <p:nvPr/>
        </p:nvSpPr>
        <p:spPr>
          <a:xfrm>
            <a:off x="311700" y="1669008"/>
            <a:ext cx="5098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3200" b="1" i="0" u="none" strike="noStrike" cap="none">
                <a:solidFill>
                  <a:srgbClr val="FCF8F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anrope SemiBold"/>
              <a:buNone/>
              <a:defRPr sz="4400" b="0" i="0" u="none" strike="noStrike" cap="none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anrope SemiBold"/>
              <a:buNone/>
              <a:defRPr sz="4400" b="0" i="0" u="none" strike="noStrike" cap="none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anrope SemiBold"/>
              <a:buNone/>
              <a:defRPr sz="4400" b="0" i="0" u="none" strike="noStrike" cap="none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anrope SemiBold"/>
              <a:buNone/>
              <a:defRPr sz="4400" b="0" i="0" u="none" strike="noStrike" cap="none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anrope SemiBold"/>
              <a:buNone/>
              <a:defRPr sz="4400" b="0" i="0" u="none" strike="noStrike" cap="none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anrope SemiBold"/>
              <a:buNone/>
              <a:defRPr sz="4400" b="0" i="0" u="none" strike="noStrike" cap="none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anrope SemiBold"/>
              <a:buNone/>
              <a:defRPr sz="4400" b="0" i="0" u="none" strike="noStrike" cap="none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anrope SemiBold"/>
              <a:buNone/>
              <a:defRPr sz="4400" b="0" i="0" u="none" strike="noStrike" cap="none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>
            <a:r>
              <a:rPr kumimoji="0" lang="en" sz="3200" b="1" i="0" u="none" strike="noStrike" kern="0" cap="none" spc="60" normalizeH="0" noProof="0" dirty="0">
                <a:ln>
                  <a:noFill/>
                </a:ln>
                <a:gradFill>
                  <a:gsLst>
                    <a:gs pos="23000">
                      <a:srgbClr val="F68C1E"/>
                    </a:gs>
                    <a:gs pos="100000">
                      <a:srgbClr val="F84525"/>
                    </a:gs>
                  </a:gsLst>
                  <a:lin ang="0" scaled="1"/>
                </a:gradFill>
                <a:effectLst/>
                <a:uLnTx/>
                <a:uFillTx/>
                <a:ea typeface="Verdana" panose="020B0604030504040204" pitchFamily="34" charset="0"/>
                <a:sym typeface="Manrope SemiBold"/>
              </a:rPr>
              <a:t>Resonate</a:t>
            </a:r>
          </a:p>
          <a:p>
            <a:r>
              <a:rPr lang="en-US" spc="60" dirty="0">
                <a:ea typeface="Verdana" panose="020B0604030504040204" pitchFamily="34" charset="0"/>
                <a:sym typeface="Manrope SemiBold"/>
              </a:rPr>
              <a:t>c</a:t>
            </a:r>
            <a:r>
              <a:rPr kumimoji="0" lang="en" sz="3200" b="1" i="0" u="none" strike="noStrike" kern="0" cap="none" spc="60" normalizeH="0" noProof="0" dirty="0" err="1">
                <a:ln>
                  <a:noFill/>
                </a:ln>
                <a:solidFill>
                  <a:srgbClr val="FCF8F3"/>
                </a:solidFill>
                <a:effectLst/>
                <a:uLnTx/>
                <a:uFillTx/>
                <a:ea typeface="Verdana" panose="020B0604030504040204" pitchFamily="34" charset="0"/>
                <a:sym typeface="Manrope SemiBold"/>
              </a:rPr>
              <a:t>lient</a:t>
            </a:r>
            <a:r>
              <a:rPr kumimoji="0" lang="en" sz="3200" b="1" i="0" u="none" strike="noStrike" kern="0" cap="none" spc="60" normalizeH="0" noProof="0" dirty="0">
                <a:ln>
                  <a:noFill/>
                </a:ln>
                <a:solidFill>
                  <a:srgbClr val="FCF8F3"/>
                </a:solidFill>
                <a:effectLst/>
                <a:uLnTx/>
                <a:uFillTx/>
                <a:ea typeface="Verdana" panose="020B0604030504040204" pitchFamily="34" charset="0"/>
                <a:sym typeface="Manrope SemiBold"/>
              </a:rPr>
              <a:t> training</a:t>
            </a:r>
            <a:endParaRPr lang="en-US" dirty="0">
              <a:solidFill>
                <a:srgbClr val="F68C1E"/>
              </a:solidFill>
              <a:sym typeface="Manrope SemiBold"/>
            </a:endParaRPr>
          </a:p>
        </p:txBody>
      </p:sp>
      <p:sp>
        <p:nvSpPr>
          <p:cNvPr id="8" name="Subtitle 3">
            <a:extLst>
              <a:ext uri="{FF2B5EF4-FFF2-40B4-BE49-F238E27FC236}">
                <a16:creationId xmlns:a16="http://schemas.microsoft.com/office/drawing/2014/main" id="{E65B85CC-0720-77BD-9867-2F2486F9FD8B}"/>
              </a:ext>
            </a:extLst>
          </p:cNvPr>
          <p:cNvSpPr txBox="1">
            <a:spLocks/>
          </p:cNvSpPr>
          <p:nvPr/>
        </p:nvSpPr>
        <p:spPr>
          <a:xfrm>
            <a:off x="4572000" y="256350"/>
            <a:ext cx="42603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endParaRPr lang="en-US" sz="8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254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8CFBE-24B1-D6A0-04F3-D64A6C937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22F1D-EFFF-1EFA-D5B9-688FE7BEE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Configure and manage an audience delivery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753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E19B8-EC50-076C-8E65-222AD7FB6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6">
            <a:extLst>
              <a:ext uri="{FF2B5EF4-FFF2-40B4-BE49-F238E27FC236}">
                <a16:creationId xmlns:a16="http://schemas.microsoft.com/office/drawing/2014/main" id="{21E7FA36-E106-A8D9-CC3B-8F1619A1B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59" y="462086"/>
            <a:ext cx="7731694" cy="577081"/>
          </a:xfrm>
        </p:spPr>
        <p:txBody>
          <a:bodyPr>
            <a:noAutofit/>
          </a:bodyPr>
          <a:lstStyle/>
          <a:p>
            <a:r>
              <a:rPr lang="en-US" dirty="0"/>
              <a:t>Configure audience delivery schedule for </a:t>
            </a:r>
            <a:r>
              <a:rPr lang="en-US" dirty="0">
                <a:gradFill>
                  <a:gsLst>
                    <a:gs pos="27000">
                      <a:srgbClr val="F68C1E"/>
                    </a:gs>
                    <a:gs pos="63000">
                      <a:srgbClr val="EE4D2F"/>
                    </a:gs>
                  </a:gsLst>
                  <a:lin ang="0" scaled="1"/>
                </a:gradFill>
              </a:rPr>
              <a:t>audiences built with Resonate Elements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82EBC64-7356-B28C-7E56-151019F0D941}"/>
              </a:ext>
            </a:extLst>
          </p:cNvPr>
          <p:cNvSpPr txBox="1">
            <a:spLocks/>
          </p:cNvSpPr>
          <p:nvPr/>
        </p:nvSpPr>
        <p:spPr>
          <a:xfrm>
            <a:off x="396847" y="1509029"/>
            <a:ext cx="3076269" cy="87850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200" dirty="0"/>
              <a:t>Configure the Audience Delivery Schedule:</a:t>
            </a:r>
          </a:p>
          <a:p>
            <a:pPr marL="285750" indent="-285750">
              <a:spcAft>
                <a:spcPts val="600"/>
              </a:spcAft>
              <a:buFont typeface="+mj-lt"/>
              <a:buAutoNum type="arabicPeriod"/>
            </a:pPr>
            <a:r>
              <a:rPr lang="en-US" sz="1200" dirty="0"/>
              <a:t>Choose Partner </a:t>
            </a:r>
          </a:p>
          <a:p>
            <a:pPr marL="285750" indent="-285750">
              <a:spcAft>
                <a:spcPts val="600"/>
              </a:spcAft>
              <a:buFont typeface="+mj-lt"/>
              <a:buAutoNum type="arabicPeriod"/>
            </a:pPr>
            <a:r>
              <a:rPr lang="en-US" sz="1200" dirty="0"/>
              <a:t>Select Start and End Dates</a:t>
            </a:r>
          </a:p>
          <a:p>
            <a:pPr marL="285750" indent="-285750">
              <a:spcAft>
                <a:spcPts val="600"/>
              </a:spcAft>
              <a:buFont typeface="+mj-lt"/>
              <a:buAutoNum type="arabicPeriod"/>
            </a:pPr>
            <a:r>
              <a:rPr lang="en-US" sz="1200" dirty="0"/>
              <a:t>Enter Segment ID</a:t>
            </a:r>
          </a:p>
          <a:p>
            <a:pPr marL="285750" indent="-285750">
              <a:spcAft>
                <a:spcPts val="600"/>
              </a:spcAft>
              <a:buFont typeface="+mj-lt"/>
              <a:buAutoNum type="arabicPeriod"/>
            </a:pPr>
            <a:r>
              <a:rPr lang="en-US" sz="1200" dirty="0"/>
              <a:t>Click </a:t>
            </a:r>
            <a:r>
              <a:rPr lang="en-US" sz="1200" b="1" dirty="0"/>
              <a:t>Start Delivery</a:t>
            </a:r>
          </a:p>
          <a:p>
            <a:pPr>
              <a:buFont typeface="+mj-lt"/>
              <a:buAutoNum type="arabicPeriod"/>
            </a:pPr>
            <a:endParaRPr lang="en-US" sz="1600" b="1" dirty="0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E313ACC-1EB5-CE53-1884-0B1FD5A44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042" y="1509029"/>
            <a:ext cx="5405687" cy="319351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401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5374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E9457-1DBC-4B62-985A-1A80B32E7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6">
            <a:extLst>
              <a:ext uri="{FF2B5EF4-FFF2-40B4-BE49-F238E27FC236}">
                <a16:creationId xmlns:a16="http://schemas.microsoft.com/office/drawing/2014/main" id="{12CA7A5E-0C22-E80E-29C8-330E57DE8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59" y="462086"/>
            <a:ext cx="7731694" cy="577081"/>
          </a:xfrm>
        </p:spPr>
        <p:txBody>
          <a:bodyPr>
            <a:noAutofit/>
          </a:bodyPr>
          <a:lstStyle/>
          <a:p>
            <a:r>
              <a:rPr lang="en-US" dirty="0"/>
              <a:t>Tag and first-party audience audience </a:t>
            </a:r>
            <a:r>
              <a:rPr lang="en-US" dirty="0">
                <a:gradFill>
                  <a:gsLst>
                    <a:gs pos="27000">
                      <a:srgbClr val="F68C1E"/>
                    </a:gs>
                    <a:gs pos="63000">
                      <a:srgbClr val="EE4D2F"/>
                    </a:gs>
                  </a:gsLst>
                  <a:lin ang="0" scaled="1"/>
                </a:gradFill>
              </a:rPr>
              <a:t>delivery methods</a:t>
            </a:r>
            <a:endParaRPr lang="en-U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0AA17ACC-7CFF-0665-AAD2-48B58CB79C3D}"/>
              </a:ext>
            </a:extLst>
          </p:cNvPr>
          <p:cNvSpPr txBox="1">
            <a:spLocks/>
          </p:cNvSpPr>
          <p:nvPr/>
        </p:nvSpPr>
        <p:spPr>
          <a:xfrm>
            <a:off x="289359" y="1406011"/>
            <a:ext cx="3002564" cy="50029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000" spc="6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Bw Modelica" panose="00000600000000000000" pitchFamily="50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Bw Modelica" pitchFamily="2" charset="77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Bw Modelica" pitchFamily="2" charset="77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Bw Modelica" pitchFamily="2" charset="77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Bw Modelica" pitchFamily="2" charset="77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440"/>
              </a:lnSpc>
              <a:spcBef>
                <a:spcPts val="1000"/>
              </a:spcBef>
              <a:spcAft>
                <a:spcPts val="600"/>
              </a:spcAft>
              <a:buClr>
                <a:srgbClr val="F14C23"/>
              </a:buClr>
              <a:buSzTx/>
              <a:buNone/>
              <a:tabLst/>
              <a:defRPr/>
            </a:pPr>
            <a:r>
              <a:rPr kumimoji="0" lang="en-US" sz="1200" b="0" i="0" u="none" strike="noStrike" kern="1000" cap="none" spc="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 Light" panose="020F0302020204030204" pitchFamily="34" charset="0"/>
              </a:rPr>
              <a:t>Select from two delivery methods:</a:t>
            </a:r>
            <a:endParaRPr kumimoji="0" lang="en-US" sz="1200" b="0" i="0" u="none" strike="noStrike" kern="1000" cap="none" spc="6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144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000" cap="none" spc="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Roboto" panose="02000000000000000000" pitchFamily="2" charset="0"/>
                <a:cs typeface="Calibri Light" panose="020F0302020204030204" pitchFamily="34" charset="0"/>
              </a:rPr>
              <a:t>Retargeting:</a:t>
            </a:r>
          </a:p>
          <a:p>
            <a:pPr lvl="1">
              <a:lnSpc>
                <a:spcPts val="1440"/>
              </a:lnSpc>
              <a:spcAft>
                <a:spcPts val="600"/>
              </a:spcAft>
              <a:buClr>
                <a:schemeClr val="tx1"/>
              </a:buClr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Open Sans Light" panose="020B0306030504020204" pitchFamily="34" charset="0"/>
                <a:cs typeface="Calibri Light" panose="020F0302020204030204" pitchFamily="34" charset="0"/>
              </a:rPr>
              <a:t>Based on past observed behaviors</a:t>
            </a:r>
          </a:p>
          <a:p>
            <a:pPr lvl="1">
              <a:lnSpc>
                <a:spcPts val="1440"/>
              </a:lnSpc>
              <a:spcAft>
                <a:spcPts val="600"/>
              </a:spcAft>
              <a:buClr>
                <a:schemeClr val="tx1"/>
              </a:buClr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Open Sans Light" panose="020B0306030504020204" pitchFamily="34" charset="0"/>
                <a:cs typeface="Calibri Light" panose="020F0302020204030204" pitchFamily="34" charset="0"/>
              </a:rPr>
              <a:t>Retargeting people who were served the tag in the past 30 days</a:t>
            </a:r>
          </a:p>
          <a:p>
            <a:pPr marL="285750" marR="0" lvl="0" indent="-285750" algn="l" defTabSz="914400" rtl="0" eaLnBrk="1" fontAlgn="auto" latinLnBrk="0" hangingPunct="1">
              <a:lnSpc>
                <a:spcPts val="144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000" cap="none" spc="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Roboto" panose="02000000000000000000" pitchFamily="2" charset="0"/>
                <a:cs typeface="Calibri Light" panose="020F0302020204030204" pitchFamily="34" charset="0"/>
              </a:rPr>
              <a:t>Look-Alike Modeling (LAM)</a:t>
            </a:r>
          </a:p>
          <a:p>
            <a:pPr lvl="1">
              <a:lnSpc>
                <a:spcPts val="1440"/>
              </a:lnSpc>
              <a:spcAft>
                <a:spcPts val="600"/>
              </a:spcAft>
              <a:buClr>
                <a:schemeClr val="tx1"/>
              </a:buClr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Open Sans Light" panose="020B0306030504020204" pitchFamily="34" charset="0"/>
                <a:cs typeface="Calibri Light" panose="020F0302020204030204" pitchFamily="34" charset="0"/>
              </a:rPr>
              <a:t>Target people who look similar to the selected audience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F14C2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w Modelica"/>
              <a:ea typeface="Open Sans Light" panose="020B0306030504020204" pitchFamily="34" charset="0"/>
              <a:cs typeface="Calibri Light" panose="020F03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F14C2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w Modelica"/>
              <a:ea typeface="Open Sans Light" panose="020B0306030504020204" pitchFamily="34" charset="0"/>
              <a:cs typeface="Calibri Light" panose="020F03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F14C2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000" cap="none" spc="6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w Modelica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14C2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000" cap="none" spc="6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w Modelica"/>
              <a:ea typeface="Roboto" panose="02000000000000000000" pitchFamily="2" charset="0"/>
            </a:endParaRP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7E7BFE9-91AC-EB1A-099A-A545B4219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923" y="1039167"/>
            <a:ext cx="5456424" cy="331255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497"/>
              </a:srgbClr>
            </a:outerShdw>
          </a:effectLst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F66BC52-A917-9A6C-BF7E-6A0F89987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952" y="2459223"/>
            <a:ext cx="4339464" cy="236870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99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7210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C454A-E684-6975-76CA-8DC50594C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6">
            <a:extLst>
              <a:ext uri="{FF2B5EF4-FFF2-40B4-BE49-F238E27FC236}">
                <a16:creationId xmlns:a16="http://schemas.microsoft.com/office/drawing/2014/main" id="{1BD9ECED-C8D8-1687-F5B0-F3AC15F5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59" y="462086"/>
            <a:ext cx="7731694" cy="577081"/>
          </a:xfrm>
        </p:spPr>
        <p:txBody>
          <a:bodyPr>
            <a:normAutofit/>
          </a:bodyPr>
          <a:lstStyle/>
          <a:p>
            <a:r>
              <a:rPr lang="en-US" dirty="0"/>
              <a:t>Manage </a:t>
            </a:r>
            <a:r>
              <a:rPr lang="en-US" dirty="0">
                <a:gradFill>
                  <a:gsLst>
                    <a:gs pos="27000">
                      <a:srgbClr val="F68C1E"/>
                    </a:gs>
                    <a:gs pos="63000">
                      <a:srgbClr val="EE4D2F"/>
                    </a:gs>
                  </a:gsLst>
                  <a:lin ang="0" scaled="1"/>
                </a:gradFill>
              </a:rPr>
              <a:t>deliveries</a:t>
            </a:r>
            <a:endParaRPr lang="en-US" dirty="0"/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D7953193-83A4-E341-BBC9-87EC1740270C}"/>
              </a:ext>
            </a:extLst>
          </p:cNvPr>
          <p:cNvSpPr txBox="1">
            <a:spLocks/>
          </p:cNvSpPr>
          <p:nvPr/>
        </p:nvSpPr>
        <p:spPr>
          <a:xfrm>
            <a:off x="304801" y="1371600"/>
            <a:ext cx="3178987" cy="46482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View your deliveries. You can do this in one of two ways: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+mn-lt"/>
              </a:rPr>
              <a:t>Click </a:t>
            </a:r>
            <a:r>
              <a:rPr lang="en-US" b="1" dirty="0">
                <a:latin typeface="+mn-lt"/>
              </a:rPr>
              <a:t>List Icon</a:t>
            </a:r>
            <a:r>
              <a:rPr lang="en-US" dirty="0">
                <a:latin typeface="+mn-lt"/>
              </a:rPr>
              <a:t> – </a:t>
            </a:r>
            <a:r>
              <a:rPr lang="en-US" b="1" dirty="0">
                <a:latin typeface="+mn-lt"/>
              </a:rPr>
              <a:t>Deliveries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or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+mn-lt"/>
              </a:rPr>
              <a:t>Click </a:t>
            </a:r>
            <a:r>
              <a:rPr lang="en-US" b="1" dirty="0">
                <a:latin typeface="+mn-lt"/>
              </a:rPr>
              <a:t>Engagement</a:t>
            </a:r>
            <a:r>
              <a:rPr lang="en-US" dirty="0">
                <a:latin typeface="+mn-lt"/>
              </a:rPr>
              <a:t> – </a:t>
            </a:r>
            <a:r>
              <a:rPr lang="en-US" b="1" dirty="0">
                <a:latin typeface="+mn-lt"/>
              </a:rPr>
              <a:t>View All Deliveries</a:t>
            </a:r>
            <a:endParaRPr lang="en-US" dirty="0">
              <a:latin typeface="+mn-lt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884238-7FE7-EC8C-C95A-16EC00822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353" y="1230376"/>
            <a:ext cx="5114819" cy="336791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37101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FBE3C41-3FF0-0D53-938E-0377568636D2}"/>
              </a:ext>
            </a:extLst>
          </p:cNvPr>
          <p:cNvSpPr/>
          <p:nvPr/>
        </p:nvSpPr>
        <p:spPr>
          <a:xfrm>
            <a:off x="7005362" y="2161309"/>
            <a:ext cx="1262023" cy="226711"/>
          </a:xfrm>
          <a:prstGeom prst="rect">
            <a:avLst/>
          </a:prstGeom>
          <a:noFill/>
          <a:ln w="12700">
            <a:gradFill flip="none" rotWithShape="1">
              <a:gsLst>
                <a:gs pos="23000">
                  <a:srgbClr val="F68C1E"/>
                </a:gs>
                <a:gs pos="100000">
                  <a:srgbClr val="F84525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algn="l"/>
            <a:endParaRPr lang="en-US" sz="800" dirty="0">
              <a:solidFill>
                <a:srgbClr val="1E25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819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0864C-63D5-2BB1-A652-6CA2671FD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6">
            <a:extLst>
              <a:ext uri="{FF2B5EF4-FFF2-40B4-BE49-F238E27FC236}">
                <a16:creationId xmlns:a16="http://schemas.microsoft.com/office/drawing/2014/main" id="{1A775254-78DE-2905-9F80-DE66F986E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59" y="462086"/>
            <a:ext cx="7731694" cy="577081"/>
          </a:xfrm>
        </p:spPr>
        <p:txBody>
          <a:bodyPr>
            <a:normAutofit/>
          </a:bodyPr>
          <a:lstStyle/>
          <a:p>
            <a:r>
              <a:rPr lang="en-US" sz="2700" dirty="0"/>
              <a:t>Your deliveries </a:t>
            </a:r>
            <a:r>
              <a:rPr lang="en-US" sz="2700" dirty="0">
                <a:gradFill>
                  <a:gsLst>
                    <a:gs pos="27000">
                      <a:srgbClr val="F68C1E"/>
                    </a:gs>
                    <a:gs pos="63000">
                      <a:srgbClr val="EE4D2F"/>
                    </a:gs>
                  </a:gsLst>
                  <a:lin ang="0" scaled="1"/>
                </a:gradFill>
              </a:rPr>
              <a:t>page</a:t>
            </a:r>
            <a:endParaRPr lang="en-US" sz="2700" dirty="0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C6A15514-4651-EFFC-5A9B-F628B8D706B3}"/>
              </a:ext>
            </a:extLst>
          </p:cNvPr>
          <p:cNvSpPr txBox="1">
            <a:spLocks/>
          </p:cNvSpPr>
          <p:nvPr/>
        </p:nvSpPr>
        <p:spPr>
          <a:xfrm>
            <a:off x="358329" y="1190269"/>
            <a:ext cx="2963991" cy="46482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Locate the Audience on Delivery Page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Search by name, or filter by status or destination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Manage Deliveries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Errors will bubble to the top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View status: Completed, Delivering, Pending, Paused, Error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Stop/Pause/Resume Delivery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Edit Dates, View Details</a:t>
            </a:r>
          </a:p>
          <a:p>
            <a:endParaRPr lang="en-US" sz="1800" b="1" dirty="0"/>
          </a:p>
          <a:p>
            <a:endParaRPr lang="en-US" sz="1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894904-C862-9592-9A13-7E4420D689E5}"/>
              </a:ext>
            </a:extLst>
          </p:cNvPr>
          <p:cNvSpPr/>
          <p:nvPr/>
        </p:nvSpPr>
        <p:spPr>
          <a:xfrm>
            <a:off x="8021053" y="1110884"/>
            <a:ext cx="879220" cy="12846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algn="l"/>
            <a:endParaRPr lang="en-US" sz="800" dirty="0">
              <a:solidFill>
                <a:srgbClr val="1E252E"/>
              </a:solidFill>
            </a:endParaRPr>
          </a:p>
        </p:txBody>
      </p:sp>
      <p:pic>
        <p:nvPicPr>
          <p:cNvPr id="8" name="Picture 7" descr="A screenshot of a website&#10;&#10;AI-generated content may be incorrect.">
            <a:extLst>
              <a:ext uri="{FF2B5EF4-FFF2-40B4-BE49-F238E27FC236}">
                <a16:creationId xmlns:a16="http://schemas.microsoft.com/office/drawing/2014/main" id="{B722192C-4E5D-507C-BC45-5BE41FE53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7337" y="1190269"/>
            <a:ext cx="5037834" cy="245484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0651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EE9676-01B3-F8F5-4445-0FCE0D620527}"/>
              </a:ext>
            </a:extLst>
          </p:cNvPr>
          <p:cNvSpPr/>
          <p:nvPr/>
        </p:nvSpPr>
        <p:spPr>
          <a:xfrm>
            <a:off x="7741920" y="1190269"/>
            <a:ext cx="718743" cy="13561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algn="l"/>
            <a:endParaRPr lang="en-US" sz="800" dirty="0">
              <a:solidFill>
                <a:srgbClr val="1E25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132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550B4-99C7-812D-B2D0-1F93727CD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website&#10;&#10;AI-generated content may be incorrect.">
            <a:extLst>
              <a:ext uri="{FF2B5EF4-FFF2-40B4-BE49-F238E27FC236}">
                <a16:creationId xmlns:a16="http://schemas.microsoft.com/office/drawing/2014/main" id="{82371D9E-B441-E16A-6BC2-98A3DF28B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886" y="1200039"/>
            <a:ext cx="5375127" cy="2619205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B17491A3-EB71-B729-3725-D93867815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59" y="462086"/>
            <a:ext cx="7731694" cy="577081"/>
          </a:xfrm>
        </p:spPr>
        <p:txBody>
          <a:bodyPr>
            <a:normAutofit/>
          </a:bodyPr>
          <a:lstStyle/>
          <a:p>
            <a:r>
              <a:rPr lang="en-US" sz="2700" dirty="0"/>
              <a:t>Multi-channel audience </a:t>
            </a:r>
            <a:r>
              <a:rPr lang="en-US" sz="2700" dirty="0">
                <a:gradFill>
                  <a:gsLst>
                    <a:gs pos="27000">
                      <a:srgbClr val="F68C1E"/>
                    </a:gs>
                    <a:gs pos="63000">
                      <a:srgbClr val="EE4D2F"/>
                    </a:gs>
                  </a:gsLst>
                  <a:lin ang="0" scaled="1"/>
                </a:gradFill>
              </a:rPr>
              <a:t>delivery</a:t>
            </a:r>
            <a:endParaRPr lang="en-US" sz="2700" dirty="0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E8364230-5077-41C1-5BE0-CD3A69C2D199}"/>
              </a:ext>
            </a:extLst>
          </p:cNvPr>
          <p:cNvSpPr txBox="1">
            <a:spLocks/>
          </p:cNvSpPr>
          <p:nvPr/>
        </p:nvSpPr>
        <p:spPr>
          <a:xfrm>
            <a:off x="358329" y="1190269"/>
            <a:ext cx="2732494" cy="46482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An audience can have several deliveries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Follow the steps for activation and select a different partner each time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Measure and compare the effectiveness of each channel using Audience Crosstab</a:t>
            </a:r>
          </a:p>
          <a:p>
            <a:endParaRPr lang="en-US" sz="1800" b="1" dirty="0"/>
          </a:p>
          <a:p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D7BF5D-B736-37C9-73E5-BEDC1633A6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395" t="52989" r="40953"/>
          <a:stretch>
            <a:fillRect/>
          </a:stretch>
        </p:blipFill>
        <p:spPr>
          <a:xfrm>
            <a:off x="3328720" y="3141792"/>
            <a:ext cx="3719882" cy="573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B63614-3F21-A517-2BC5-50485BC65A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665" r="38676"/>
          <a:stretch>
            <a:fillRect/>
          </a:stretch>
        </p:blipFill>
        <p:spPr>
          <a:xfrm>
            <a:off x="3203987" y="1740717"/>
            <a:ext cx="3767134" cy="5731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A76F41-31AA-35DF-741B-C8A3EF1F1F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768" r="42382"/>
          <a:stretch>
            <a:fillRect/>
          </a:stretch>
        </p:blipFill>
        <p:spPr>
          <a:xfrm>
            <a:off x="3256886" y="2451102"/>
            <a:ext cx="3705780" cy="573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6A61E4-FC03-062A-2605-3188F1F149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986" y="3428342"/>
            <a:ext cx="2665372" cy="1444290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27591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9735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2D56C-7039-8C23-48C8-9EADFD00B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5BF59-05FD-3698-27D5-ABB06B639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Activate an audience on Meta</a:t>
            </a:r>
          </a:p>
        </p:txBody>
      </p:sp>
    </p:spTree>
    <p:extLst>
      <p:ext uri="{BB962C8B-B14F-4D97-AF65-F5344CB8AC3E}">
        <p14:creationId xmlns:p14="http://schemas.microsoft.com/office/powerpoint/2010/main" val="3727229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A685B-6A92-817D-B88C-1409C5FCD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6">
            <a:extLst>
              <a:ext uri="{FF2B5EF4-FFF2-40B4-BE49-F238E27FC236}">
                <a16:creationId xmlns:a16="http://schemas.microsoft.com/office/drawing/2014/main" id="{8AD8ED98-D075-9725-C8A8-AF358CAE4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59" y="462086"/>
            <a:ext cx="7731694" cy="577081"/>
          </a:xfrm>
        </p:spPr>
        <p:txBody>
          <a:bodyPr>
            <a:normAutofit/>
          </a:bodyPr>
          <a:lstStyle/>
          <a:p>
            <a:r>
              <a:rPr lang="en-US" dirty="0"/>
              <a:t>Meta </a:t>
            </a:r>
            <a:r>
              <a:rPr lang="en-US" dirty="0">
                <a:gradFill>
                  <a:gsLst>
                    <a:gs pos="27000">
                      <a:srgbClr val="F68C1E"/>
                    </a:gs>
                    <a:gs pos="63000">
                      <a:srgbClr val="EE4D2F"/>
                    </a:gs>
                  </a:gsLst>
                  <a:lin ang="0" scaled="1"/>
                </a:gradFill>
              </a:rPr>
              <a:t>delivery options</a:t>
            </a:r>
            <a:endParaRPr lang="en-US" dirty="0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CDC49D0D-190C-2AC5-D195-7A9AFE38F8FD}"/>
              </a:ext>
            </a:extLst>
          </p:cNvPr>
          <p:cNvSpPr txBox="1">
            <a:spLocks/>
          </p:cNvSpPr>
          <p:nvPr/>
        </p:nvSpPr>
        <p:spPr>
          <a:xfrm>
            <a:off x="358329" y="1039167"/>
            <a:ext cx="7731694" cy="46482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solidFill>
                  <a:schemeClr val="accent5"/>
                </a:solidFill>
              </a:rPr>
              <a:t>Resonate enables activation to Facebook in three ways:</a:t>
            </a:r>
          </a:p>
          <a:p>
            <a:endParaRPr lang="en-US" dirty="0"/>
          </a:p>
          <a:p>
            <a:r>
              <a:rPr lang="en-US" sz="1200" b="1" dirty="0"/>
              <a:t>Meta (Facebook) Direct (Recommended)</a:t>
            </a:r>
          </a:p>
          <a:p>
            <a:pPr marL="342900" lvl="8" indent="-342900">
              <a:buFont typeface="Arial" panose="020B0604020202020204" pitchFamily="34" charset="0"/>
              <a:buChar char="•"/>
            </a:pPr>
            <a:r>
              <a:rPr lang="en-US" sz="1200" dirty="0"/>
              <a:t>See this article on how to set Resonate up as a Business Partner in Meta: </a:t>
            </a:r>
            <a:r>
              <a:rPr lang="en-US" sz="1200" dirty="0">
                <a:hlinkClick r:id="rId2"/>
              </a:rPr>
              <a:t>https://support.resonate.com/hc/en-us/articles/21483820640663-Adding-Resonate-as-a-Business-Partner-in-Meta-Facebook-BETA</a:t>
            </a:r>
            <a:endParaRPr lang="en-US" sz="1200" dirty="0"/>
          </a:p>
          <a:p>
            <a:pPr marL="342900" lvl="7" indent="-342900">
              <a:buFont typeface="Arial" panose="020B0604020202020204" pitchFamily="34" charset="0"/>
              <a:buChar char="•"/>
            </a:pPr>
            <a:r>
              <a:rPr lang="en-US" sz="1200" dirty="0"/>
              <a:t>See this article on how to Set up Meta Delivery in Ignite Platform: </a:t>
            </a:r>
            <a:r>
              <a:rPr lang="en-US" sz="1200" dirty="0">
                <a:hlinkClick r:id="rId3"/>
              </a:rPr>
              <a:t>https://support.resonate.com/hc/en-us/articles/22328111080727-Setting-up-Meta-Facebook-Delivery-in-Ignite-Platform-BETA</a:t>
            </a:r>
            <a:endParaRPr lang="en-US" sz="1200" dirty="0"/>
          </a:p>
          <a:p>
            <a:endParaRPr lang="en-US" sz="1200" b="1" dirty="0"/>
          </a:p>
          <a:p>
            <a:r>
              <a:rPr lang="en-US" sz="1200" b="1" dirty="0"/>
              <a:t>Social MAID List Upload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See this article for how to upload the data here: </a:t>
            </a:r>
            <a:r>
              <a:rPr lang="en-US" sz="1200" dirty="0">
                <a:hlinkClick r:id="rId4"/>
              </a:rPr>
              <a:t>https://support.resonate.com/hc/en-us/articles/115005526463-How-to-Activate-in-Facebook</a:t>
            </a:r>
            <a:r>
              <a:rPr lang="en-US" sz="1200" dirty="0"/>
              <a:t> </a:t>
            </a:r>
          </a:p>
          <a:p>
            <a:endParaRPr lang="en-US" sz="1200" b="1" dirty="0"/>
          </a:p>
          <a:p>
            <a:r>
              <a:rPr lang="en-US" sz="1200" b="1" dirty="0"/>
              <a:t>LiveRamp 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See the article for how to activate via LiveRamp here: </a:t>
            </a:r>
            <a:r>
              <a:rPr lang="en-US" sz="1200" dirty="0">
                <a:hlinkClick r:id="rId5"/>
              </a:rPr>
              <a:t>https://support.resonate.com/hc/en-us/articles/17655123791127-How-to-activate-to-Facebook-via-LiveRamp-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66427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27B4A-68ED-5CBF-41EA-CD29A4901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350" y="1795612"/>
            <a:ext cx="2559236" cy="878506"/>
          </a:xfrm>
        </p:spPr>
        <p:txBody>
          <a:bodyPr/>
          <a:lstStyle/>
          <a:p>
            <a:r>
              <a:rPr lang="en-US" dirty="0">
                <a:cs typeface="Calibri" panose="020F0502020204030204" pitchFamily="34" charset="0"/>
              </a:rPr>
              <a:t>Audience Activation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2BFFB3-F830-C948-3671-1EB6B63BB730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344350" y="2571749"/>
            <a:ext cx="2559221" cy="878506"/>
          </a:xfrm>
        </p:spPr>
        <p:txBody>
          <a:bodyPr/>
          <a:lstStyle/>
          <a:p>
            <a:r>
              <a:rPr lang="en-US" dirty="0">
                <a:cs typeface="Calibri" panose="020F0502020204030204" pitchFamily="34" charset="0"/>
              </a:rPr>
              <a:t>Pre-Requisites for this Module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9CA470-CF79-013A-EE19-DD8C142B9E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>
                <a:cs typeface="Calibri Light" panose="020F0302020204030204" pitchFamily="34" charset="0"/>
              </a:rPr>
              <a:t>Getting Started: Orientation​​</a:t>
            </a:r>
          </a:p>
          <a:p>
            <a:pPr fontAlgn="base"/>
            <a:r>
              <a:rPr lang="en-US" dirty="0">
                <a:cs typeface="Calibri Light" panose="020F0302020204030204" pitchFamily="34" charset="0"/>
              </a:rPr>
              <a:t>Getting Started: Audience Building - Build your Custom Audiences or Personas ​</a:t>
            </a:r>
          </a:p>
          <a:p>
            <a:pPr fontAlgn="base"/>
            <a:r>
              <a:rPr lang="en-US" dirty="0">
                <a:cs typeface="Calibri Light" panose="020F0302020204030204" pitchFamily="34" charset="0"/>
              </a:rPr>
              <a:t>Onboard and Analyze First-Party Data: Tag Creation &amp; Deployment</a:t>
            </a:r>
          </a:p>
          <a:p>
            <a:endParaRPr lang="en-US" dirty="0"/>
          </a:p>
        </p:txBody>
      </p:sp>
      <p:pic>
        <p:nvPicPr>
          <p:cNvPr id="5" name="Picture 4" descr="A close up of a liquid&#10;&#10;Description automatically generated">
            <a:extLst>
              <a:ext uri="{FF2B5EF4-FFF2-40B4-BE49-F238E27FC236}">
                <a16:creationId xmlns:a16="http://schemas.microsoft.com/office/drawing/2014/main" id="{4413F526-E5C7-18FB-5B7C-1DB87A50AE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088"/>
          <a:stretch/>
        </p:blipFill>
        <p:spPr>
          <a:xfrm rot="5400000" flipV="1">
            <a:off x="5548117" y="1554377"/>
            <a:ext cx="5157021" cy="203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35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EC402-8DB7-1B00-9792-2DD4386A2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A37D1-79FA-150B-4073-3B4815481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068" y="1693244"/>
            <a:ext cx="4387332" cy="878506"/>
          </a:xfrm>
        </p:spPr>
        <p:txBody>
          <a:bodyPr/>
          <a:lstStyle/>
          <a:p>
            <a:r>
              <a:rPr lang="en-US" dirty="0">
                <a:cs typeface="Calibri" panose="020F0502020204030204" pitchFamily="34" charset="0"/>
              </a:rPr>
              <a:t>In this module you will: 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BDD5BF-9541-1C3F-EC41-57061702C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4206" y="1254869"/>
            <a:ext cx="4062204" cy="2801400"/>
          </a:xfrm>
        </p:spPr>
        <p:txBody>
          <a:bodyPr/>
          <a:lstStyle/>
          <a:p>
            <a:r>
              <a:rPr lang="en-US" dirty="0"/>
              <a:t>Configure partner accounts </a:t>
            </a:r>
          </a:p>
          <a:p>
            <a:r>
              <a:rPr lang="en-US" dirty="0"/>
              <a:t>Identify audiences for activation</a:t>
            </a:r>
          </a:p>
          <a:p>
            <a:r>
              <a:rPr lang="en-US" dirty="0"/>
              <a:t>Configure and manage an audience delivery</a:t>
            </a:r>
          </a:p>
          <a:p>
            <a:r>
              <a:rPr lang="en-US" dirty="0"/>
              <a:t>Activate an audience on </a:t>
            </a:r>
            <a:r>
              <a:rPr lang="en-US" dirty="0" err="1"/>
              <a:t>facebook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 descr="A close up of a liquid&#10;&#10;Description automatically generated">
            <a:extLst>
              <a:ext uri="{FF2B5EF4-FFF2-40B4-BE49-F238E27FC236}">
                <a16:creationId xmlns:a16="http://schemas.microsoft.com/office/drawing/2014/main" id="{23F8355D-BEC4-65F8-A4ED-8F66BB460C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088"/>
          <a:stretch/>
        </p:blipFill>
        <p:spPr>
          <a:xfrm rot="5400000" flipV="1">
            <a:off x="5548117" y="1554377"/>
            <a:ext cx="5157021" cy="203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39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2A2A-2F52-8403-DDF3-0C6D36B0E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Configure partner accounts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270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6">
            <a:extLst>
              <a:ext uri="{FF2B5EF4-FFF2-40B4-BE49-F238E27FC236}">
                <a16:creationId xmlns:a16="http://schemas.microsoft.com/office/drawing/2014/main" id="{819729F3-858A-53B0-2D30-1F7085747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59" y="462086"/>
            <a:ext cx="8097432" cy="577081"/>
          </a:xfrm>
        </p:spPr>
        <p:txBody>
          <a:bodyPr>
            <a:normAutofit/>
          </a:bodyPr>
          <a:lstStyle/>
          <a:p>
            <a:r>
              <a:rPr lang="en-US" sz="3100" dirty="0"/>
              <a:t>Configure partner </a:t>
            </a:r>
            <a:r>
              <a:rPr lang="en-US" dirty="0">
                <a:gradFill>
                  <a:gsLst>
                    <a:gs pos="27000">
                      <a:srgbClr val="F68C1E"/>
                    </a:gs>
                    <a:gs pos="63000">
                      <a:srgbClr val="EE4D2F"/>
                    </a:gs>
                  </a:gsLst>
                  <a:lin ang="0" scaled="1"/>
                </a:gradFill>
              </a:rPr>
              <a:t>accounts</a:t>
            </a:r>
            <a:endParaRPr lang="en-US" dirty="0"/>
          </a:p>
        </p:txBody>
      </p:sp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E089292-6127-715E-526A-D701210A5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862" y="1509029"/>
            <a:ext cx="4885916" cy="291004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34666"/>
              </a:srgbClr>
            </a:outerShdw>
          </a:effectLst>
        </p:spPr>
      </p:pic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91A1CEC8-551F-A7F2-9B26-39DA0EEBE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259" y="2387535"/>
            <a:ext cx="2456519" cy="214730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4688"/>
              </a:srgbClr>
            </a:outerShdw>
          </a:effec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6C9E52F0-F71E-7B43-DB70-E0760CC8B423}"/>
              </a:ext>
            </a:extLst>
          </p:cNvPr>
          <p:cNvSpPr txBox="1">
            <a:spLocks/>
          </p:cNvSpPr>
          <p:nvPr/>
        </p:nvSpPr>
        <p:spPr>
          <a:xfrm>
            <a:off x="465222" y="1455008"/>
            <a:ext cx="2559221" cy="87850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Font typeface="+mj-lt"/>
              <a:buAutoNum type="arabicPeriod"/>
            </a:pPr>
            <a:r>
              <a:rPr lang="en-US" dirty="0">
                <a:cs typeface="Calibri Light" panose="020F0302020204030204" pitchFamily="34" charset="0"/>
              </a:rPr>
              <a:t>Go to the </a:t>
            </a:r>
            <a:r>
              <a:rPr lang="en-US" b="1" dirty="0">
                <a:cs typeface="Calibri Light" panose="020F0302020204030204" pitchFamily="34" charset="0"/>
              </a:rPr>
              <a:t>Engagement</a:t>
            </a:r>
            <a:r>
              <a:rPr lang="en-US" dirty="0">
                <a:cs typeface="Calibri Light" panose="020F0302020204030204" pitchFamily="34" charset="0"/>
              </a:rPr>
              <a:t> tab</a:t>
            </a:r>
          </a:p>
          <a:p>
            <a:pPr>
              <a:buFont typeface="+mj-lt"/>
              <a:buAutoNum type="arabicPeriod"/>
            </a:pPr>
            <a:endParaRPr lang="en-US" dirty="0">
              <a:cs typeface="Calibri Light" panose="020F03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dirty="0">
                <a:cs typeface="Calibri Light" panose="020F0302020204030204" pitchFamily="34" charset="0"/>
              </a:rPr>
              <a:t> Configure Partner Account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cs typeface="Calibri Light" panose="020F0302020204030204" pitchFamily="34" charset="0"/>
              </a:rPr>
              <a:t>Click the </a:t>
            </a:r>
            <a:r>
              <a:rPr lang="en-US" b="1" dirty="0">
                <a:cs typeface="Calibri Light" panose="020F0302020204030204" pitchFamily="34" charset="0"/>
              </a:rPr>
              <a:t>Gear icon </a:t>
            </a:r>
            <a:r>
              <a:rPr lang="en-US" dirty="0">
                <a:cs typeface="Calibri Light" panose="020F0302020204030204" pitchFamily="34" charset="0"/>
              </a:rPr>
              <a:t>on Google Ad Manager</a:t>
            </a:r>
          </a:p>
          <a:p>
            <a:pPr lvl="1"/>
            <a:endParaRPr lang="en-US" dirty="0">
              <a:cs typeface="Calibri Light" panose="020F03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dirty="0">
                <a:cs typeface="Calibri Light" panose="020F0302020204030204" pitchFamily="34" charset="0"/>
              </a:rPr>
              <a:t> Create Destination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cs typeface="Calibri Light" panose="020F0302020204030204" pitchFamily="34" charset="0"/>
              </a:rPr>
              <a:t>Click </a:t>
            </a:r>
            <a:r>
              <a:rPr lang="en-US" b="1" dirty="0">
                <a:cs typeface="Calibri Light" panose="020F0302020204030204" pitchFamily="34" charset="0"/>
              </a:rPr>
              <a:t>Create New </a:t>
            </a:r>
            <a:r>
              <a:rPr lang="en-US" dirty="0">
                <a:cs typeface="Calibri Light" panose="020F0302020204030204" pitchFamily="34" charset="0"/>
              </a:rPr>
              <a:t>button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cs typeface="Calibri Light" panose="020F0302020204030204" pitchFamily="34" charset="0"/>
              </a:rPr>
              <a:t>Enter Destination Name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cs typeface="Calibri Light" panose="020F0302020204030204" pitchFamily="34" charset="0"/>
              </a:rPr>
              <a:t>Select Product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cs typeface="Calibri Light" panose="020F0302020204030204" pitchFamily="34" charset="0"/>
              </a:rPr>
              <a:t>Enter Partner or Advertiser ID</a:t>
            </a:r>
          </a:p>
          <a:p>
            <a:pPr>
              <a:buFont typeface="+mj-lt"/>
              <a:buAutoNum type="arabicPeriod"/>
            </a:pPr>
            <a:endParaRPr lang="en-US" sz="1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B51E16-6CC7-B571-E2DF-F7B476E0D21E}"/>
              </a:ext>
            </a:extLst>
          </p:cNvPr>
          <p:cNvSpPr txBox="1"/>
          <p:nvPr/>
        </p:nvSpPr>
        <p:spPr>
          <a:xfrm>
            <a:off x="396847" y="4170549"/>
            <a:ext cx="3344178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333333"/>
                </a:solidFill>
              </a:rPr>
              <a:t>Note: You can also create a new partner configuration later on in the activation process when you are selecting your Partner and Destination. </a:t>
            </a:r>
            <a:endParaRPr lang="en-US" sz="10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162738-9435-DC9C-8991-7E542534BA5B}"/>
              </a:ext>
            </a:extLst>
          </p:cNvPr>
          <p:cNvSpPr txBox="1"/>
          <p:nvPr/>
        </p:nvSpPr>
        <p:spPr>
          <a:xfrm>
            <a:off x="333175" y="885278"/>
            <a:ext cx="4267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chemeClr val="accent5"/>
                </a:solidFill>
              </a:rPr>
              <a:t>Ex. Google marketing platform configuration</a:t>
            </a:r>
          </a:p>
        </p:txBody>
      </p:sp>
    </p:spTree>
    <p:extLst>
      <p:ext uri="{BB962C8B-B14F-4D97-AF65-F5344CB8AC3E}">
        <p14:creationId xmlns:p14="http://schemas.microsoft.com/office/powerpoint/2010/main" val="889698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254C2-33F7-FC82-DFB5-4BD1F67A4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18A37-887E-9AA5-7898-D845AC46F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audiences for activation</a:t>
            </a:r>
          </a:p>
        </p:txBody>
      </p:sp>
    </p:spTree>
    <p:extLst>
      <p:ext uri="{BB962C8B-B14F-4D97-AF65-F5344CB8AC3E}">
        <p14:creationId xmlns:p14="http://schemas.microsoft.com/office/powerpoint/2010/main" val="3000033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19D73C-1F2D-2D3F-9F32-1911B1AEE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2556" y="1171049"/>
            <a:ext cx="4089717" cy="304825"/>
          </a:xfrm>
        </p:spPr>
        <p:txBody>
          <a:bodyPr/>
          <a:lstStyle/>
          <a:p>
            <a:pPr marL="127000" indent="0">
              <a:buNone/>
            </a:pPr>
            <a:r>
              <a:rPr lang="en-US" b="1" dirty="0">
                <a:cs typeface="Calibri Light" panose="020F0302020204030204" pitchFamily="34" charset="0"/>
              </a:rPr>
              <a:t>List Icon - Audiences</a:t>
            </a:r>
            <a:r>
              <a:rPr lang="en-US" dirty="0">
                <a:cs typeface="Calibri Light" panose="020F0302020204030204" pitchFamily="34" charset="0"/>
              </a:rPr>
              <a:t> – Select </a:t>
            </a:r>
            <a:r>
              <a:rPr lang="en-US" b="1" dirty="0">
                <a:cs typeface="Calibri Light" panose="020F0302020204030204" pitchFamily="34" charset="0"/>
              </a:rPr>
              <a:t>Audience </a:t>
            </a:r>
            <a:r>
              <a:rPr lang="en-US" dirty="0">
                <a:cs typeface="Calibri Light" panose="020F0302020204030204" pitchFamily="34" charset="0"/>
              </a:rPr>
              <a:t>-  </a:t>
            </a:r>
            <a:r>
              <a:rPr lang="en-US" b="1" dirty="0">
                <a:cs typeface="Calibri Light" panose="020F0302020204030204" pitchFamily="34" charset="0"/>
              </a:rPr>
              <a:t>Activate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5A0B40-CC20-EB9C-E0A7-E1C1A81DA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Activate audiences</a:t>
            </a:r>
          </a:p>
        </p:txBody>
      </p:sp>
      <p:pic>
        <p:nvPicPr>
          <p:cNvPr id="5" name="Picture 4" descr="A screenshot of a web page&#10;&#10;AI-generated content may be incorrect.">
            <a:extLst>
              <a:ext uri="{FF2B5EF4-FFF2-40B4-BE49-F238E27FC236}">
                <a16:creationId xmlns:a16="http://schemas.microsoft.com/office/drawing/2014/main" id="{AC51018C-28A3-F4CA-C989-6D9CB85B9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997" y="1385027"/>
            <a:ext cx="4492792" cy="288307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4928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6F486A4-8839-E92E-D3A3-5F94681C3666}"/>
              </a:ext>
            </a:extLst>
          </p:cNvPr>
          <p:cNvSpPr/>
          <p:nvPr/>
        </p:nvSpPr>
        <p:spPr>
          <a:xfrm>
            <a:off x="6793832" y="2342148"/>
            <a:ext cx="376989" cy="205539"/>
          </a:xfrm>
          <a:prstGeom prst="rect">
            <a:avLst/>
          </a:prstGeom>
          <a:noFill/>
          <a:ln w="12700">
            <a:gradFill flip="none" rotWithShape="1">
              <a:gsLst>
                <a:gs pos="23000">
                  <a:srgbClr val="F68C1E"/>
                </a:gs>
                <a:gs pos="100000">
                  <a:srgbClr val="F84525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algn="l"/>
            <a:endParaRPr lang="en-US" sz="800" dirty="0">
              <a:solidFill>
                <a:srgbClr val="1E25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146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3CA55-794F-D577-3477-ACFA963DA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6">
            <a:extLst>
              <a:ext uri="{FF2B5EF4-FFF2-40B4-BE49-F238E27FC236}">
                <a16:creationId xmlns:a16="http://schemas.microsoft.com/office/drawing/2014/main" id="{DFA69333-CA01-DF51-392F-E6C1B865F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59" y="462086"/>
            <a:ext cx="8097432" cy="577081"/>
          </a:xfrm>
        </p:spPr>
        <p:txBody>
          <a:bodyPr>
            <a:normAutofit/>
          </a:bodyPr>
          <a:lstStyle/>
          <a:p>
            <a:r>
              <a:rPr lang="en-US" sz="3100" dirty="0"/>
              <a:t>Activate a tag </a:t>
            </a:r>
            <a:r>
              <a:rPr lang="en-US" dirty="0">
                <a:gradFill>
                  <a:gsLst>
                    <a:gs pos="27000">
                      <a:srgbClr val="F68C1E"/>
                    </a:gs>
                    <a:gs pos="63000">
                      <a:srgbClr val="EE4D2F"/>
                    </a:gs>
                  </a:gsLst>
                  <a:lin ang="0" scaled="1"/>
                </a:gradFill>
              </a:rPr>
              <a:t>audience – step 1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A1C4109-1D25-EAC2-267A-1D8961760B77}"/>
              </a:ext>
            </a:extLst>
          </p:cNvPr>
          <p:cNvSpPr txBox="1">
            <a:spLocks/>
          </p:cNvSpPr>
          <p:nvPr/>
        </p:nvSpPr>
        <p:spPr>
          <a:xfrm>
            <a:off x="396847" y="1462359"/>
            <a:ext cx="3076269" cy="87850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200" dirty="0">
                <a:cs typeface="Calibri Light" panose="020F0302020204030204" pitchFamily="34" charset="0"/>
                <a:hlinkClick r:id="rId2"/>
              </a:rPr>
              <a:t>Save Tag as Audience before Activation</a:t>
            </a:r>
            <a:endParaRPr lang="en-US" sz="1200" dirty="0">
              <a:cs typeface="Calibri Light" panose="020F0302020204030204" pitchFamily="34" charset="0"/>
            </a:endParaRPr>
          </a:p>
          <a:p>
            <a:pPr>
              <a:spcAft>
                <a:spcPts val="600"/>
              </a:spcAft>
              <a:buFont typeface="+mj-lt"/>
              <a:buAutoNum type="arabicPeriod"/>
            </a:pPr>
            <a:r>
              <a:rPr lang="en-US" sz="1200" b="1" dirty="0">
                <a:cs typeface="Calibri Light" panose="020F0302020204030204" pitchFamily="34" charset="0"/>
              </a:rPr>
              <a:t> Segmentation</a:t>
            </a:r>
            <a:r>
              <a:rPr lang="en-US" sz="1200" dirty="0">
                <a:cs typeface="Calibri Light" panose="020F0302020204030204" pitchFamily="34" charset="0"/>
              </a:rPr>
              <a:t> - select </a:t>
            </a:r>
            <a:r>
              <a:rPr lang="en-US" sz="1200" b="1" dirty="0">
                <a:cs typeface="Calibri Light" panose="020F0302020204030204" pitchFamily="34" charset="0"/>
              </a:rPr>
              <a:t>Tags </a:t>
            </a:r>
            <a:r>
              <a:rPr lang="en-US" sz="1200" dirty="0">
                <a:cs typeface="Calibri Light" panose="020F0302020204030204" pitchFamily="34" charset="0"/>
              </a:rPr>
              <a:t>in Taxonomy</a:t>
            </a:r>
          </a:p>
          <a:p>
            <a:pPr>
              <a:spcAft>
                <a:spcPts val="600"/>
              </a:spcAft>
              <a:buFont typeface="+mj-lt"/>
              <a:buAutoNum type="arabicPeriod"/>
            </a:pPr>
            <a:r>
              <a:rPr lang="en-US" sz="1200" dirty="0">
                <a:cs typeface="Calibri Light" panose="020F0302020204030204" pitchFamily="34" charset="0"/>
              </a:rPr>
              <a:t> Find your Tag, add to Audience Definition</a:t>
            </a:r>
          </a:p>
          <a:p>
            <a:pPr>
              <a:spcAft>
                <a:spcPts val="600"/>
              </a:spcAft>
              <a:buFont typeface="+mj-lt"/>
              <a:buAutoNum type="arabicPeriod"/>
            </a:pPr>
            <a:r>
              <a:rPr lang="en-US" sz="1200" dirty="0">
                <a:cs typeface="Calibri Light" panose="020F0302020204030204" pitchFamily="34" charset="0"/>
              </a:rPr>
              <a:t> Click </a:t>
            </a:r>
            <a:r>
              <a:rPr lang="en-US" sz="1200" b="1" dirty="0">
                <a:cs typeface="Calibri Light" panose="020F0302020204030204" pitchFamily="34" charset="0"/>
              </a:rPr>
              <a:t>Save</a:t>
            </a:r>
          </a:p>
          <a:p>
            <a:pPr>
              <a:spcAft>
                <a:spcPts val="600"/>
              </a:spcAft>
              <a:buFont typeface="+mj-lt"/>
              <a:buAutoNum type="arabicPeriod"/>
            </a:pPr>
            <a:r>
              <a:rPr lang="en-US" sz="1200" dirty="0">
                <a:cs typeface="Calibri Light" panose="020F0302020204030204" pitchFamily="34" charset="0"/>
              </a:rPr>
              <a:t> Name new Tag audience</a:t>
            </a:r>
          </a:p>
          <a:p>
            <a:pPr>
              <a:spcAft>
                <a:spcPts val="600"/>
              </a:spcAft>
              <a:buFont typeface="+mj-lt"/>
              <a:buAutoNum type="arabicPeriod"/>
            </a:pPr>
            <a:r>
              <a:rPr lang="en-US" sz="1200" dirty="0">
                <a:cs typeface="Calibri Light" panose="020F0302020204030204" pitchFamily="34" charset="0"/>
              </a:rPr>
              <a:t> Note: You CAN combine Tag + Survey data for activation for increased precision</a:t>
            </a:r>
          </a:p>
          <a:p>
            <a:pPr marL="17145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cs typeface="Calibri Light" panose="020F0302020204030204" pitchFamily="34" charset="0"/>
              </a:rPr>
              <a:t> For ex, males coming to your home page</a:t>
            </a:r>
          </a:p>
          <a:p>
            <a:pPr>
              <a:buFont typeface="+mj-lt"/>
              <a:buAutoNum type="arabicPeriod"/>
            </a:pPr>
            <a:endParaRPr lang="en-US" sz="1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5BD5BC-4CA6-E823-5C53-E1C9202625F4}"/>
              </a:ext>
            </a:extLst>
          </p:cNvPr>
          <p:cNvSpPr txBox="1"/>
          <p:nvPr/>
        </p:nvSpPr>
        <p:spPr>
          <a:xfrm>
            <a:off x="396847" y="4094978"/>
            <a:ext cx="33441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200" b="1" dirty="0">
                <a:solidFill>
                  <a:sysClr val="windowText" lastClr="000000"/>
                </a:solidFill>
                <a:cs typeface="Calibri Light"/>
              </a:rPr>
              <a:t>Pro Tip:  </a:t>
            </a:r>
            <a:r>
              <a:rPr lang="en-US" sz="1200" dirty="0">
                <a:solidFill>
                  <a:sysClr val="windowText" lastClr="000000"/>
                </a:solidFill>
                <a:cs typeface="Calibri Light"/>
              </a:rPr>
              <a:t>To Activate a Tag, you must first save it as an audience. </a:t>
            </a:r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4657C16-336C-996B-AF35-2752FA830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5344" y="1291029"/>
            <a:ext cx="5201809" cy="290948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</p:pic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6CE127D-B337-F391-053D-A403D851D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1305" y="2745772"/>
            <a:ext cx="2378076" cy="217382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9256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A9DB0C5-A28C-2985-E7A3-44640F1C237E}"/>
              </a:ext>
            </a:extLst>
          </p:cNvPr>
          <p:cNvSpPr/>
          <p:nvPr/>
        </p:nvSpPr>
        <p:spPr>
          <a:xfrm>
            <a:off x="3582030" y="2199094"/>
            <a:ext cx="1080654" cy="287167"/>
          </a:xfrm>
          <a:prstGeom prst="rect">
            <a:avLst/>
          </a:prstGeom>
          <a:noFill/>
          <a:ln w="12700">
            <a:gradFill flip="none" rotWithShape="1">
              <a:gsLst>
                <a:gs pos="23000">
                  <a:srgbClr val="F68C1E"/>
                </a:gs>
                <a:gs pos="100000">
                  <a:srgbClr val="F84525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algn="l"/>
            <a:endParaRPr lang="en-US" sz="800" dirty="0">
              <a:solidFill>
                <a:srgbClr val="1E252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CC3308-A63D-4689-4783-CDEA09839586}"/>
              </a:ext>
            </a:extLst>
          </p:cNvPr>
          <p:cNvSpPr/>
          <p:nvPr/>
        </p:nvSpPr>
        <p:spPr>
          <a:xfrm>
            <a:off x="4815084" y="2373116"/>
            <a:ext cx="821025" cy="198634"/>
          </a:xfrm>
          <a:prstGeom prst="rect">
            <a:avLst/>
          </a:prstGeom>
          <a:noFill/>
          <a:ln w="12700">
            <a:gradFill flip="none" rotWithShape="1">
              <a:gsLst>
                <a:gs pos="23000">
                  <a:srgbClr val="F68C1E"/>
                </a:gs>
                <a:gs pos="100000">
                  <a:srgbClr val="F84525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algn="l"/>
            <a:endParaRPr lang="en-US" sz="800" dirty="0">
              <a:solidFill>
                <a:srgbClr val="1E252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68F195-4E05-CB19-0B27-CD0C061F4EB1}"/>
              </a:ext>
            </a:extLst>
          </p:cNvPr>
          <p:cNvSpPr/>
          <p:nvPr/>
        </p:nvSpPr>
        <p:spPr>
          <a:xfrm>
            <a:off x="7533959" y="2352982"/>
            <a:ext cx="962569" cy="218767"/>
          </a:xfrm>
          <a:prstGeom prst="rect">
            <a:avLst/>
          </a:prstGeom>
          <a:noFill/>
          <a:ln w="12700">
            <a:gradFill flip="none" rotWithShape="1">
              <a:gsLst>
                <a:gs pos="23000">
                  <a:srgbClr val="F68C1E"/>
                </a:gs>
                <a:gs pos="100000">
                  <a:srgbClr val="F84525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algn="l"/>
            <a:endParaRPr lang="en-US" sz="800" dirty="0">
              <a:solidFill>
                <a:srgbClr val="1E252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4EB429D-BCEF-9D01-46ED-4AEC389B147E}"/>
              </a:ext>
            </a:extLst>
          </p:cNvPr>
          <p:cNvSpPr/>
          <p:nvPr/>
        </p:nvSpPr>
        <p:spPr>
          <a:xfrm>
            <a:off x="4662684" y="1284276"/>
            <a:ext cx="740589" cy="198634"/>
          </a:xfrm>
          <a:prstGeom prst="rect">
            <a:avLst/>
          </a:prstGeom>
          <a:noFill/>
          <a:ln w="12700">
            <a:gradFill flip="none" rotWithShape="1">
              <a:gsLst>
                <a:gs pos="23000">
                  <a:srgbClr val="F68C1E"/>
                </a:gs>
                <a:gs pos="100000">
                  <a:srgbClr val="F84525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algn="l"/>
            <a:endParaRPr lang="en-US" sz="800" dirty="0">
              <a:solidFill>
                <a:srgbClr val="1E25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702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E1B12-BCB5-DCD0-3DCB-7D1C7C386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6">
            <a:extLst>
              <a:ext uri="{FF2B5EF4-FFF2-40B4-BE49-F238E27FC236}">
                <a16:creationId xmlns:a16="http://schemas.microsoft.com/office/drawing/2014/main" id="{04E17B1B-36D7-92F7-DF86-BBC3BC5D7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59" y="462086"/>
            <a:ext cx="8097432" cy="577081"/>
          </a:xfrm>
        </p:spPr>
        <p:txBody>
          <a:bodyPr>
            <a:normAutofit/>
          </a:bodyPr>
          <a:lstStyle/>
          <a:p>
            <a:r>
              <a:rPr lang="en-US" sz="3100" dirty="0"/>
              <a:t>Activate a tag </a:t>
            </a:r>
            <a:r>
              <a:rPr lang="en-US" dirty="0">
                <a:gradFill>
                  <a:gsLst>
                    <a:gs pos="27000">
                      <a:srgbClr val="F68C1E"/>
                    </a:gs>
                    <a:gs pos="63000">
                      <a:srgbClr val="EE4D2F"/>
                    </a:gs>
                  </a:gsLst>
                  <a:lin ang="0" scaled="1"/>
                </a:gradFill>
              </a:rPr>
              <a:t>audience – step 2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9D00C78-6177-823C-45EF-2031D46F178F}"/>
              </a:ext>
            </a:extLst>
          </p:cNvPr>
          <p:cNvSpPr txBox="1">
            <a:spLocks/>
          </p:cNvSpPr>
          <p:nvPr/>
        </p:nvSpPr>
        <p:spPr>
          <a:xfrm>
            <a:off x="333175" y="1444156"/>
            <a:ext cx="2158565" cy="87850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600"/>
              </a:spcAft>
              <a:buFont typeface="+mj-lt"/>
              <a:buAutoNum type="arabicPeriod"/>
            </a:pPr>
            <a:r>
              <a:rPr lang="en-US" sz="1200" dirty="0"/>
              <a:t> Navigate to Your Saved Audiences page - Click the </a:t>
            </a:r>
            <a:r>
              <a:rPr lang="en-US" sz="1200" b="1" dirty="0"/>
              <a:t>List icon</a:t>
            </a:r>
            <a:r>
              <a:rPr lang="en-US" sz="1200" dirty="0"/>
              <a:t> –</a:t>
            </a:r>
            <a:r>
              <a:rPr lang="en-US" sz="1200" b="1" dirty="0"/>
              <a:t>tags</a:t>
            </a:r>
          </a:p>
          <a:p>
            <a:pPr>
              <a:spcAft>
                <a:spcPts val="600"/>
              </a:spcAft>
              <a:buFont typeface="+mj-lt"/>
              <a:buAutoNum type="arabicPeriod"/>
            </a:pPr>
            <a:r>
              <a:rPr lang="en-US" sz="1200" dirty="0"/>
              <a:t> Scroll or search for the audience you want to activate</a:t>
            </a:r>
          </a:p>
          <a:p>
            <a:pPr>
              <a:spcAft>
                <a:spcPts val="600"/>
              </a:spcAft>
              <a:buFont typeface="+mj-lt"/>
              <a:buAutoNum type="arabicPeriod"/>
            </a:pPr>
            <a:r>
              <a:rPr lang="en-US" sz="1200" dirty="0"/>
              <a:t> Hit the </a:t>
            </a:r>
            <a:r>
              <a:rPr lang="en-US" sz="1200" b="1" dirty="0"/>
              <a:t>Activate</a:t>
            </a:r>
            <a:r>
              <a:rPr lang="en-US" sz="1200" dirty="0"/>
              <a:t> button </a:t>
            </a:r>
          </a:p>
          <a:p>
            <a:endParaRPr lang="en-US" sz="1200" dirty="0"/>
          </a:p>
          <a:p>
            <a:pPr>
              <a:buFont typeface="+mj-lt"/>
              <a:buAutoNum type="arabicPeriod"/>
            </a:pPr>
            <a:endParaRPr lang="en-US" sz="16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68EFC2-309E-D5F0-8903-62FE1DDE51EC}"/>
              </a:ext>
            </a:extLst>
          </p:cNvPr>
          <p:cNvSpPr txBox="1"/>
          <p:nvPr/>
        </p:nvSpPr>
        <p:spPr>
          <a:xfrm>
            <a:off x="333175" y="1167157"/>
            <a:ext cx="4267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chemeClr val="tx1"/>
                </a:solidFill>
                <a:hlinkClick r:id="rId2"/>
              </a:rPr>
              <a:t>How to activate your audience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5545C7A-0BBB-4C7C-9ABF-9512AB457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420" y="1255523"/>
            <a:ext cx="5149817" cy="344389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4242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DDCD4BB-4C97-1020-8F9B-1B931EC9A97B}"/>
              </a:ext>
            </a:extLst>
          </p:cNvPr>
          <p:cNvSpPr/>
          <p:nvPr/>
        </p:nvSpPr>
        <p:spPr>
          <a:xfrm>
            <a:off x="7957547" y="2613597"/>
            <a:ext cx="494690" cy="226711"/>
          </a:xfrm>
          <a:prstGeom prst="rect">
            <a:avLst/>
          </a:prstGeom>
          <a:noFill/>
          <a:ln w="12700">
            <a:gradFill flip="none" rotWithShape="1">
              <a:gsLst>
                <a:gs pos="23000">
                  <a:srgbClr val="F68C1E"/>
                </a:gs>
                <a:gs pos="100000">
                  <a:srgbClr val="F84525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algn="l"/>
            <a:endParaRPr lang="en-US" sz="800" dirty="0">
              <a:solidFill>
                <a:srgbClr val="1E252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9E6C8C-82E4-C150-9CFA-EFAE4019D0CF}"/>
              </a:ext>
            </a:extLst>
          </p:cNvPr>
          <p:cNvSpPr/>
          <p:nvPr/>
        </p:nvSpPr>
        <p:spPr>
          <a:xfrm>
            <a:off x="7798913" y="1281311"/>
            <a:ext cx="241824" cy="153516"/>
          </a:xfrm>
          <a:prstGeom prst="rect">
            <a:avLst/>
          </a:prstGeom>
          <a:noFill/>
          <a:ln w="12700">
            <a:gradFill flip="none" rotWithShape="1">
              <a:gsLst>
                <a:gs pos="23000">
                  <a:srgbClr val="F68C1E"/>
                </a:gs>
                <a:gs pos="100000">
                  <a:srgbClr val="F84525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algn="l"/>
            <a:endParaRPr lang="en-US" sz="800" dirty="0">
              <a:solidFill>
                <a:srgbClr val="1E25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71957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Custom 3">
      <a:dk1>
        <a:srgbClr val="141414"/>
      </a:dk1>
      <a:lt1>
        <a:srgbClr val="FFFFFF"/>
      </a:lt1>
      <a:dk2>
        <a:srgbClr val="1E242E"/>
      </a:dk2>
      <a:lt2>
        <a:srgbClr val="FCF8F3"/>
      </a:lt2>
      <a:accent1>
        <a:srgbClr val="F68C1E"/>
      </a:accent1>
      <a:accent2>
        <a:srgbClr val="F84524"/>
      </a:accent2>
      <a:accent3>
        <a:srgbClr val="1B75BB"/>
      </a:accent3>
      <a:accent4>
        <a:srgbClr val="59205D"/>
      </a:accent4>
      <a:accent5>
        <a:srgbClr val="159CA3"/>
      </a:accent5>
      <a:accent6>
        <a:srgbClr val="A6BED0"/>
      </a:accent6>
      <a:hlink>
        <a:srgbClr val="169CA3"/>
      </a:hlink>
      <a:folHlink>
        <a:srgbClr val="179DA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>
          <a:gradFill flip="none" rotWithShape="1">
            <a:gsLst>
              <a:gs pos="23000">
                <a:srgbClr val="F68C1E"/>
              </a:gs>
              <a:gs pos="100000">
                <a:srgbClr val="F84525"/>
              </a:gs>
            </a:gsLst>
            <a:lin ang="0" scaled="1"/>
            <a:tileRect/>
          </a:gradFill>
        </a:ln>
      </a:spPr>
      <a:bodyPr rtlCol="0" anchor="ctr"/>
      <a:lstStyle>
        <a:defPPr marL="45720" algn="l">
          <a:defRPr sz="800" dirty="0">
            <a:solidFill>
              <a:srgbClr val="1E252E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9536ACED-CEFA-3541-98EC-0A9A25D24887}" vid="{6096ECCD-E381-2742-A117-5155B930A50C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69840c8-7791-4c2d-b8f9-62588305a657" xsi:nil="true"/>
    <lcf76f155ced4ddcb4097134ff3c332f xmlns="f46f23d2-16c0-45ed-a19a-00f3ac2ba731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B8D31C76B7A24D97B8B0BBCC4288A9" ma:contentTypeVersion="16" ma:contentTypeDescription="Create a new document." ma:contentTypeScope="" ma:versionID="676d6b1e99af6fac86c6f0a214432f97">
  <xsd:schema xmlns:xsd="http://www.w3.org/2001/XMLSchema" xmlns:xs="http://www.w3.org/2001/XMLSchema" xmlns:p="http://schemas.microsoft.com/office/2006/metadata/properties" xmlns:ns2="f46f23d2-16c0-45ed-a19a-00f3ac2ba731" xmlns:ns3="c69840c8-7791-4c2d-b8f9-62588305a657" targetNamespace="http://schemas.microsoft.com/office/2006/metadata/properties" ma:root="true" ma:fieldsID="a17698d6ab2b8c69772b9ded9f6f6af6" ns2:_="" ns3:_="">
    <xsd:import namespace="f46f23d2-16c0-45ed-a19a-00f3ac2ba731"/>
    <xsd:import namespace="c69840c8-7791-4c2d-b8f9-62588305a6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6f23d2-16c0-45ed-a19a-00f3ac2ba7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43861404-e22f-441c-9edc-c89ae22a20f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9840c8-7791-4c2d-b8f9-62588305a65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0feabb1b-c7c2-4ba7-8310-73a9c37198d8}" ma:internalName="TaxCatchAll" ma:showField="CatchAllData" ma:web="c69840c8-7791-4c2d-b8f9-62588305a6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EC27597-67FA-454B-830A-483E2F6C481F}">
  <ds:schemaRefs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dcmitype/"/>
    <ds:schemaRef ds:uri="f46f23d2-16c0-45ed-a19a-00f3ac2ba731"/>
    <ds:schemaRef ds:uri="http://purl.org/dc/elements/1.1/"/>
    <ds:schemaRef ds:uri="http://www.w3.org/XML/1998/namespace"/>
    <ds:schemaRef ds:uri="http://schemas.microsoft.com/office/infopath/2007/PartnerControls"/>
    <ds:schemaRef ds:uri="c69840c8-7791-4c2d-b8f9-62588305a657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DA3B8FC7-9CE4-461F-8DD9-81FECBEF96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C693B8-4561-4940-8129-CB803FF74B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6f23d2-16c0-45ed-a19a-00f3ac2ba731"/>
    <ds:schemaRef ds:uri="c69840c8-7791-4c2d-b8f9-62588305a6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Simple Light</Template>
  <TotalTime>1859</TotalTime>
  <Words>652</Words>
  <Application>Microsoft Macintosh PowerPoint</Application>
  <PresentationFormat>On-screen Show (16:9)</PresentationFormat>
  <Paragraphs>92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Bw Modelica</vt:lpstr>
      <vt:lpstr>Calibri</vt:lpstr>
      <vt:lpstr>Calibri Light</vt:lpstr>
      <vt:lpstr>Manrope SemiBold</vt:lpstr>
      <vt:lpstr>Roboto</vt:lpstr>
      <vt:lpstr>Verdana</vt:lpstr>
      <vt:lpstr>Simple Light</vt:lpstr>
      <vt:lpstr>PowerPoint Presentation</vt:lpstr>
      <vt:lpstr>Audience Activation </vt:lpstr>
      <vt:lpstr>In this module you will: </vt:lpstr>
      <vt:lpstr>Configure partner accounts  </vt:lpstr>
      <vt:lpstr>Configure partner accounts</vt:lpstr>
      <vt:lpstr>Identify audiences for activation</vt:lpstr>
      <vt:lpstr>Activate audiences</vt:lpstr>
      <vt:lpstr>Activate a tag audience – step 1</vt:lpstr>
      <vt:lpstr>Activate a tag audience – step 2</vt:lpstr>
      <vt:lpstr>Configure and manage an audience delivery </vt:lpstr>
      <vt:lpstr>Configure audience delivery schedule for audiences built with Resonate Elements</vt:lpstr>
      <vt:lpstr>Tag and first-party audience audience delivery methods</vt:lpstr>
      <vt:lpstr>Manage deliveries</vt:lpstr>
      <vt:lpstr>Your deliveries page</vt:lpstr>
      <vt:lpstr>Multi-channel audience delivery</vt:lpstr>
      <vt:lpstr>Activate an audience on Meta</vt:lpstr>
      <vt:lpstr>Meta delivery options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Lexi Acosta</dc:creator>
  <cp:lastModifiedBy>Lexi Acosta</cp:lastModifiedBy>
  <cp:revision>1</cp:revision>
  <dcterms:created xsi:type="dcterms:W3CDTF">2025-08-20T13:51:20Z</dcterms:created>
  <dcterms:modified xsi:type="dcterms:W3CDTF">2025-08-21T20:50:41Z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0x01010077B8D31C76B7A24D97B8B0BBCC4288A9</vt:lpwstr>
  </property>
  <property fmtid="{D5CDD505-2E9C-101B-9397-08002B2CF9AE}" pid="3" name="MediaServiceImageTags">
    <vt:lpwstr/>
  </property>
</Properties>
</file>