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2" r:id="rId4"/>
    <p:sldMasterId id="2147483699" r:id="rId5"/>
  </p:sldMasterIdLst>
  <p:notesMasterIdLst>
    <p:notesMasterId r:id="rId73"/>
  </p:notesMasterIdLst>
  <p:handoutMasterIdLst>
    <p:handoutMasterId r:id="rId74"/>
  </p:handoutMasterIdLst>
  <p:sldIdLst>
    <p:sldId id="298" r:id="rId6"/>
    <p:sldId id="2147469485" r:id="rId7"/>
    <p:sldId id="413" r:id="rId8"/>
    <p:sldId id="259" r:id="rId9"/>
    <p:sldId id="2145705932" r:id="rId10"/>
    <p:sldId id="352" r:id="rId11"/>
    <p:sldId id="2146853278" r:id="rId12"/>
    <p:sldId id="2146853487" r:id="rId13"/>
    <p:sldId id="2146853193" r:id="rId14"/>
    <p:sldId id="2146853194" r:id="rId15"/>
    <p:sldId id="2146853280" r:id="rId16"/>
    <p:sldId id="2146853284" r:id="rId17"/>
    <p:sldId id="356" r:id="rId18"/>
    <p:sldId id="2146853285" r:id="rId19"/>
    <p:sldId id="2146853286" r:id="rId20"/>
    <p:sldId id="2146853287" r:id="rId21"/>
    <p:sldId id="351" r:id="rId22"/>
    <p:sldId id="2146853288" r:id="rId23"/>
    <p:sldId id="2146853289" r:id="rId24"/>
    <p:sldId id="2146853290" r:id="rId25"/>
    <p:sldId id="2146853291" r:id="rId26"/>
    <p:sldId id="2146853292" r:id="rId27"/>
    <p:sldId id="2146853293" r:id="rId28"/>
    <p:sldId id="2146853294" r:id="rId29"/>
    <p:sldId id="2146853296" r:id="rId30"/>
    <p:sldId id="2146853297" r:id="rId31"/>
    <p:sldId id="2146853295" r:id="rId32"/>
    <p:sldId id="2146853488" r:id="rId33"/>
    <p:sldId id="2146853283" r:id="rId34"/>
    <p:sldId id="2146853298" r:id="rId35"/>
    <p:sldId id="2146853373" r:id="rId36"/>
    <p:sldId id="2146853388" r:id="rId37"/>
    <p:sldId id="2146853374" r:id="rId38"/>
    <p:sldId id="2146853375" r:id="rId39"/>
    <p:sldId id="2146853389" r:id="rId40"/>
    <p:sldId id="2146853387" r:id="rId41"/>
    <p:sldId id="2146853376" r:id="rId42"/>
    <p:sldId id="2146853390" r:id="rId43"/>
    <p:sldId id="2146853377" r:id="rId44"/>
    <p:sldId id="2146853391" r:id="rId45"/>
    <p:sldId id="2146853378" r:id="rId46"/>
    <p:sldId id="2146853392" r:id="rId47"/>
    <p:sldId id="2146853379" r:id="rId48"/>
    <p:sldId id="2146853393" r:id="rId49"/>
    <p:sldId id="2146853386" r:id="rId50"/>
    <p:sldId id="2146853395" r:id="rId51"/>
    <p:sldId id="2146853380" r:id="rId52"/>
    <p:sldId id="2146853394" r:id="rId53"/>
    <p:sldId id="2146853381" r:id="rId54"/>
    <p:sldId id="2146853396" r:id="rId55"/>
    <p:sldId id="2146853382" r:id="rId56"/>
    <p:sldId id="2146853397" r:id="rId57"/>
    <p:sldId id="2146853383" r:id="rId58"/>
    <p:sldId id="2146853398" r:id="rId59"/>
    <p:sldId id="2146853399" r:id="rId60"/>
    <p:sldId id="2146853384" r:id="rId61"/>
    <p:sldId id="2146853400" r:id="rId62"/>
    <p:sldId id="2146853401" r:id="rId63"/>
    <p:sldId id="2146853402" r:id="rId64"/>
    <p:sldId id="2146853385" r:id="rId65"/>
    <p:sldId id="2146853403" r:id="rId66"/>
    <p:sldId id="2146853404" r:id="rId67"/>
    <p:sldId id="2146853372" r:id="rId68"/>
    <p:sldId id="2146853483" r:id="rId69"/>
    <p:sldId id="2146853484" r:id="rId70"/>
    <p:sldId id="2146853482" r:id="rId71"/>
    <p:sldId id="2146853485"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30BEB-9B87-61DB-970E-131E44F45A2E}" name="Ericka McCoy" initials="EM" userId="S::ericka.mccoy@resonate.com::8d6a9593-107f-42b0-aec7-b3dbc7a066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F3"/>
    <a:srgbClr val="1A75BB"/>
    <a:srgbClr val="1E252E"/>
    <a:srgbClr val="F84525"/>
    <a:srgbClr val="F68C1E"/>
    <a:srgbClr val="179DA4"/>
    <a:srgbClr val="141414"/>
    <a:srgbClr val="A6BED0"/>
    <a:srgbClr val="5B1E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F728F3-3F34-384D-99AA-E7C813E60825}" v="3" dt="2025-08-18T18:37:44.961"/>
  </p1510:revLst>
</p1510:revInfo>
</file>

<file path=ppt/tableStyles.xml><?xml version="1.0" encoding="utf-8"?>
<a:tblStyleLst xmlns:a="http://schemas.openxmlformats.org/drawingml/2006/main" def="{7A3EAF2A-28A4-494C-A475-89E394AAFA5E}">
  <a:tblStyle styleId="{7A3EAF2A-28A4-494C-A475-89E394AAFA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46"/>
    <p:restoredTop sz="96286"/>
  </p:normalViewPr>
  <p:slideViewPr>
    <p:cSldViewPr snapToGrid="0">
      <p:cViewPr varScale="1">
        <p:scale>
          <a:sx n="162" d="100"/>
          <a:sy n="162" d="100"/>
        </p:scale>
        <p:origin x="456" y="192"/>
      </p:cViewPr>
      <p:guideLst>
        <p:guide orient="horz" pos="1620"/>
        <p:guide pos="2880"/>
      </p:guideLst>
    </p:cSldViewPr>
  </p:slideViewPr>
  <p:notesTextViewPr>
    <p:cViewPr>
      <p:scale>
        <a:sx n="1" d="1"/>
        <a:sy n="1" d="1"/>
      </p:scale>
      <p:origin x="0" y="0"/>
    </p:cViewPr>
  </p:notesTextViewPr>
  <p:notesViewPr>
    <p:cSldViewPr snapToGrid="0">
      <p:cViewPr varScale="1">
        <p:scale>
          <a:sx n="124" d="100"/>
          <a:sy n="124" d="100"/>
        </p:scale>
        <p:origin x="56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apply for a new credit card</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choose a credit card that has cash back and no annual fee</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pest control</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Consider reputation an important factor </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Buys from brands who support diversity &amp; inclusion</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solidFill>
                <a:srgbClr val="000000">
                  <a:hueOff val="0"/>
                  <a:satOff val="0"/>
                  <a:lumOff val="0"/>
                  <a:alphaOff val="0"/>
                </a:srgbClr>
              </a:solidFill>
              <a:latin typeface="+mn-lt"/>
            </a:rPr>
            <a:t>View gender equality as an important issue </a:t>
          </a:r>
          <a:endParaRPr lang="en-US" sz="1050" b="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dirty="0">
              <a:solidFill>
                <a:srgbClr val="000000">
                  <a:hueOff val="0"/>
                  <a:satOff val="0"/>
                  <a:lumOff val="0"/>
                  <a:alphaOff val="0"/>
                </a:srgbClr>
              </a:solidFill>
              <a:latin typeface="+mn-lt"/>
            </a:rPr>
            <a:t>View being of American culture as important to them</a:t>
          </a:r>
          <a:endParaRPr lang="en-US" sz="1050" b="0" dirty="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solidFill>
                <a:srgbClr val="000000">
                  <a:hueOff val="0"/>
                  <a:satOff val="0"/>
                  <a:lumOff val="0"/>
                  <a:alphaOff val="0"/>
                </a:srgbClr>
              </a:solidFill>
              <a:latin typeface="+mn-lt"/>
              <a:ea typeface="+mn-ea"/>
              <a:cs typeface="+mn-cs"/>
            </a:rPr>
            <a:t>Would purchase furniture that is considered unique</a:t>
          </a:r>
          <a:endParaRPr lang="en-US" sz="1050" b="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100" b="0"/>
            <a:t>Identify who in your prospect &amp; customer base is dissatisfied with their arthritis treatment</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100" b="0"/>
            <a:t>Info source for medical conditions and meds is online advertisements</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dirty="0"/>
            <a:t>Identify who in your prospect &amp; customer base drinks wine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dirty="0">
              <a:solidFill>
                <a:srgbClr val="000000">
                  <a:hueOff val="0"/>
                  <a:satOff val="0"/>
                  <a:lumOff val="0"/>
                  <a:alphaOff val="0"/>
                </a:srgbClr>
              </a:solidFill>
              <a:latin typeface="+mn-lt"/>
              <a:ea typeface="+mn-ea"/>
              <a:cs typeface="+mn-cs"/>
            </a:rPr>
            <a:t>Purchases wine to pair with food</a:t>
          </a:r>
          <a:endParaRPr lang="en-US" sz="1050" b="0" dirty="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buy a car</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choose an auto insurance provider that has a good reputation and is trustworthy</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retiring</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choose an investment firm based on fees and costs</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buy a car from your brand</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Top feature when buying a new vehicle is the environmental impact </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intending to take a cruise in the next year with your brand</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Children’s activities are most important when selecting a cruise</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switching wireless providers</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switch providers for increased reliability </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purchase snacks</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solidFill>
                <a:srgbClr val="000000">
                  <a:hueOff val="0"/>
                  <a:satOff val="0"/>
                  <a:lumOff val="0"/>
                  <a:alphaOff val="0"/>
                </a:srgbClr>
              </a:solidFill>
              <a:latin typeface="+mn-lt"/>
              <a:ea typeface="+mn-ea"/>
              <a:cs typeface="+mn-cs"/>
            </a:rPr>
            <a:t>Prefer to eat cookies and crackers in the afternoon</a:t>
          </a:r>
          <a:endParaRPr lang="en-US" sz="1050" b="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apparel</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Apparel purchase driver is to be well-respected by friends</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new bedding</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Prefer brands that ship from manufacturer directly to me</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apply for a new credit card</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choose a credit card that has cash back and no annual fee</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pest control</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Consider reputation an important factor </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Buys from brands who support diversity &amp; inclusion</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solidFill>
                <a:srgbClr val="000000">
                  <a:hueOff val="0"/>
                  <a:satOff val="0"/>
                  <a:lumOff val="0"/>
                  <a:alphaOff val="0"/>
                </a:srgbClr>
              </a:solidFill>
              <a:latin typeface="+mn-lt"/>
            </a:rPr>
            <a:t>View gender equality as an important issue </a:t>
          </a:r>
          <a:endParaRPr lang="en-US" sz="1050" b="0" kern="120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dirty="0">
              <a:solidFill>
                <a:srgbClr val="000000">
                  <a:hueOff val="0"/>
                  <a:satOff val="0"/>
                  <a:lumOff val="0"/>
                  <a:alphaOff val="0"/>
                </a:srgbClr>
              </a:solidFill>
              <a:latin typeface="+mn-lt"/>
            </a:rPr>
            <a:t>View being of American culture as important to them</a:t>
          </a:r>
          <a:endParaRPr lang="en-US" sz="1050" b="0" kern="1200" dirty="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solidFill>
                <a:srgbClr val="000000">
                  <a:hueOff val="0"/>
                  <a:satOff val="0"/>
                  <a:lumOff val="0"/>
                  <a:alphaOff val="0"/>
                </a:srgbClr>
              </a:solidFill>
              <a:latin typeface="+mn-lt"/>
              <a:ea typeface="+mn-ea"/>
              <a:cs typeface="+mn-cs"/>
            </a:rPr>
            <a:t>Would purchase furniture that is considered unique</a:t>
          </a:r>
          <a:endParaRPr lang="en-US" sz="1050" b="0" kern="120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t>Identify who in your prospect &amp; customer base is dissatisfied with their arthritis treatment</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t>Info source for medical conditions and meds is online advertisements</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dirty="0"/>
            <a:t>Identify who in your prospect &amp; customer base drinks wine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dirty="0">
              <a:solidFill>
                <a:srgbClr val="000000">
                  <a:hueOff val="0"/>
                  <a:satOff val="0"/>
                  <a:lumOff val="0"/>
                  <a:alphaOff val="0"/>
                </a:srgbClr>
              </a:solidFill>
              <a:latin typeface="+mn-lt"/>
              <a:ea typeface="+mn-ea"/>
              <a:cs typeface="+mn-cs"/>
            </a:rPr>
            <a:t>Purchases wine to pair with food</a:t>
          </a:r>
          <a:endParaRPr lang="en-US" sz="1050" b="0" kern="1200" dirty="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buy a car</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choose an auto insurance provider that has a good reputation and is trustworthy</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retiring</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choose an investment firm based on fees and costs</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buy a car from your brand</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Top feature when buying a new vehicle is the environmental impact </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intending to take a cruise in the next year with your brand</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Children’s activities are most important when selecting a cruise</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switching wireless providers</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switch providers for increased reliability </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purchase snacks</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solidFill>
                <a:srgbClr val="000000">
                  <a:hueOff val="0"/>
                  <a:satOff val="0"/>
                  <a:lumOff val="0"/>
                  <a:alphaOff val="0"/>
                </a:srgbClr>
              </a:solidFill>
              <a:latin typeface="+mn-lt"/>
              <a:ea typeface="+mn-ea"/>
              <a:cs typeface="+mn-cs"/>
            </a:rPr>
            <a:t>Prefer to eat cookies and crackers in the afternoon</a:t>
          </a:r>
          <a:endParaRPr lang="en-US" sz="1050" b="0" kern="120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apparel</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Apparel purchase driver is to be well-respected by friends</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new bedding</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Prefer brands that ship from manufacturer directly to me</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E8C983-24C2-D37D-6DBF-3B146EE460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8CBE26-F859-ADCE-09EA-4CC2D9239B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64E24F-037C-7F48-A0D4-28B40A9C1F1E}" type="datetimeFigureOut">
              <a:rPr lang="en-US" smtClean="0"/>
              <a:t>8/18/25</a:t>
            </a:fld>
            <a:endParaRPr lang="en-US"/>
          </a:p>
        </p:txBody>
      </p:sp>
      <p:sp>
        <p:nvSpPr>
          <p:cNvPr id="4" name="Footer Placeholder 3">
            <a:extLst>
              <a:ext uri="{FF2B5EF4-FFF2-40B4-BE49-F238E27FC236}">
                <a16:creationId xmlns:a16="http://schemas.microsoft.com/office/drawing/2014/main" id="{65167876-354A-2273-7EF5-2A1FBBA671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85C40C-327F-B0BA-B4F6-0676B19E24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234BC1-8320-BA4F-B330-3AD3DD92EBA3}" type="slidenum">
              <a:rPr lang="en-US" smtClean="0"/>
              <a:t>‹#›</a:t>
            </a:fld>
            <a:endParaRPr lang="en-US"/>
          </a:p>
        </p:txBody>
      </p:sp>
    </p:spTree>
    <p:extLst>
      <p:ext uri="{BB962C8B-B14F-4D97-AF65-F5344CB8AC3E}">
        <p14:creationId xmlns:p14="http://schemas.microsoft.com/office/powerpoint/2010/main" val="3634414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860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AD322-4ADA-579E-ACFA-AC610F21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196D3-5897-DBAC-EE41-4D0A25BDBE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EB6D60-ED68-913D-73F9-D5A447821B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652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C99797C9-23E0-11C0-5E78-1B94A1BBBCBD}"/>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CA4E5EBD-609C-7AF3-994D-C668CD594E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AB98DFD1-472F-F4FF-6619-7146FCDBC1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40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B51B-F5DD-06C6-30CE-04E32D8A6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CC0D5-6FB8-8A64-D448-0DEA7D870D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1707CD-C7BF-4D23-67EF-A5B5587A24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18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56213-C9DE-AE32-027E-CDB424029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32F9E-83B4-D9F1-803D-F6AC427C05D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E25506-E8AD-FBA4-6922-8D90A88ED2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268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BAFFBF39-6173-B538-2154-A19FC669127B}"/>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BC08B5B1-EAA9-B8C5-63F9-6E2BAFE098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82D63D7B-1C09-C5C2-0D54-2D5900622D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659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E607D-0927-5B71-CFEB-2B1114248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4C588-6DC0-6033-59D3-F41D85DFF2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111E7F-DF38-6A56-5A22-C22CB6A67B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813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EA7164ED-0F26-0B55-70CF-93205D81FCAA}"/>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C79CD853-AF81-7249-7A6B-8C8A038EA2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EC9C34A9-5A32-2B14-5B25-AC7970BC9D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390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3FFB7E16-C067-D0D3-9694-BDF1C0E810F5}"/>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AB4E66CD-B627-BE07-C35D-61CEDD4544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E4B63C65-C0C9-5D30-6B99-A1638FFDDD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23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35FD0-2D57-EAFD-22BE-CBA3B5C7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DCDD0-C386-0343-CB1D-C068D1CECB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31018C-DE04-8D58-4FEF-CF8251A3C4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62252D-00D3-814A-8F54-D9A809907A9B}"/>
              </a:ext>
            </a:extLst>
          </p:cNvPr>
          <p:cNvSpPr>
            <a:spLocks noGrp="1"/>
          </p:cNvSpPr>
          <p:nvPr>
            <p:ph type="sldNum" sz="quarter" idx="5"/>
          </p:nvPr>
        </p:nvSpPr>
        <p:spPr/>
        <p:txBody>
          <a:bodyPr/>
          <a:lstStyle/>
          <a:p>
            <a:fld id="{BF686CCE-1718-EC40-8B43-A8B1E06F9FA4}" type="slidenum">
              <a:rPr lang="en-US" smtClean="0"/>
              <a:t>32</a:t>
            </a:fld>
            <a:endParaRPr lang="en-US"/>
          </a:p>
        </p:txBody>
      </p:sp>
    </p:spTree>
    <p:extLst>
      <p:ext uri="{BB962C8B-B14F-4D97-AF65-F5344CB8AC3E}">
        <p14:creationId xmlns:p14="http://schemas.microsoft.com/office/powerpoint/2010/main" val="1470568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6BA9-63EB-1328-FD4B-6E18DC87A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26110-CDB1-848A-622D-BD348D5664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5AEE3D-D40F-1899-3794-00B598BB7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4B8FA5-1206-CDC2-38C5-16BDB79B6370}"/>
              </a:ext>
            </a:extLst>
          </p:cNvPr>
          <p:cNvSpPr>
            <a:spLocks noGrp="1"/>
          </p:cNvSpPr>
          <p:nvPr>
            <p:ph type="sldNum" sz="quarter" idx="5"/>
          </p:nvPr>
        </p:nvSpPr>
        <p:spPr/>
        <p:txBody>
          <a:bodyPr/>
          <a:lstStyle/>
          <a:p>
            <a:fld id="{BF686CCE-1718-EC40-8B43-A8B1E06F9FA4}" type="slidenum">
              <a:rPr lang="en-US" smtClean="0"/>
              <a:t>35</a:t>
            </a:fld>
            <a:endParaRPr lang="en-US"/>
          </a:p>
        </p:txBody>
      </p:sp>
    </p:spTree>
    <p:extLst>
      <p:ext uri="{BB962C8B-B14F-4D97-AF65-F5344CB8AC3E}">
        <p14:creationId xmlns:p14="http://schemas.microsoft.com/office/powerpoint/2010/main" val="213730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FD96-9360-33C3-F280-783D69E90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86EDD-E741-0CD8-975B-9E5E8A0876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54253C-04B4-C4AE-B821-1D4141BDC148}"/>
              </a:ext>
            </a:extLst>
          </p:cNvPr>
          <p:cNvSpPr>
            <a:spLocks noGrp="1"/>
          </p:cNvSpPr>
          <p:nvPr>
            <p:ph type="body" idx="1"/>
          </p:nvPr>
        </p:nvSpPr>
        <p:spPr/>
        <p:txBody>
          <a:bodyPr/>
          <a:lstStyle/>
          <a:p>
            <a:pPr marL="91440" marR="0" lvl="0" indent="0" algn="l" defTabSz="914400" rtl="0" eaLnBrk="1" fontAlgn="auto" latinLnBrk="0" hangingPunct="1">
              <a:lnSpc>
                <a:spcPct val="100000"/>
              </a:lnSpc>
              <a:spcBef>
                <a:spcPts val="1000"/>
              </a:spcBef>
              <a:spcAft>
                <a:spcPts val="0"/>
              </a:spcAft>
              <a:buClr>
                <a:srgbClr val="1B75BB"/>
              </a:buClr>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13840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C9B3-7D84-643B-B9A5-7BFACA76C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DA9D8-18ED-EEFB-3F7A-3EBD9D2E36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45F862-760D-4C0A-A6BA-19AF8CE41B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15D6C6-8DDB-4145-0C44-BBAC21B3F33A}"/>
              </a:ext>
            </a:extLst>
          </p:cNvPr>
          <p:cNvSpPr>
            <a:spLocks noGrp="1"/>
          </p:cNvSpPr>
          <p:nvPr>
            <p:ph type="sldNum" sz="quarter" idx="5"/>
          </p:nvPr>
        </p:nvSpPr>
        <p:spPr/>
        <p:txBody>
          <a:bodyPr/>
          <a:lstStyle/>
          <a:p>
            <a:fld id="{BF686CCE-1718-EC40-8B43-A8B1E06F9FA4}" type="slidenum">
              <a:rPr lang="en-US" smtClean="0"/>
              <a:t>38</a:t>
            </a:fld>
            <a:endParaRPr lang="en-US"/>
          </a:p>
        </p:txBody>
      </p:sp>
    </p:spTree>
    <p:extLst>
      <p:ext uri="{BB962C8B-B14F-4D97-AF65-F5344CB8AC3E}">
        <p14:creationId xmlns:p14="http://schemas.microsoft.com/office/powerpoint/2010/main" val="152294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D53E-34AE-781F-21F0-C3D45C63F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3D270-16A1-C43C-E736-121989C634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50C659-7AE1-988F-DAFC-AF47896A5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8AA73F-F135-AC76-4C0F-418F994E5E8F}"/>
              </a:ext>
            </a:extLst>
          </p:cNvPr>
          <p:cNvSpPr>
            <a:spLocks noGrp="1"/>
          </p:cNvSpPr>
          <p:nvPr>
            <p:ph type="sldNum" sz="quarter" idx="5"/>
          </p:nvPr>
        </p:nvSpPr>
        <p:spPr/>
        <p:txBody>
          <a:bodyPr/>
          <a:lstStyle/>
          <a:p>
            <a:fld id="{BF686CCE-1718-EC40-8B43-A8B1E06F9FA4}" type="slidenum">
              <a:rPr lang="en-US" smtClean="0"/>
              <a:t>40</a:t>
            </a:fld>
            <a:endParaRPr lang="en-US"/>
          </a:p>
        </p:txBody>
      </p:sp>
    </p:spTree>
    <p:extLst>
      <p:ext uri="{BB962C8B-B14F-4D97-AF65-F5344CB8AC3E}">
        <p14:creationId xmlns:p14="http://schemas.microsoft.com/office/powerpoint/2010/main" val="1741483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2002-2CBD-5552-9074-F24BCC98D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B327-0E1D-0E5F-FF60-746941F2B3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752619-1F0C-FF0B-36AA-9717477D1F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868EE-750B-771A-1749-4FE4C520DD97}"/>
              </a:ext>
            </a:extLst>
          </p:cNvPr>
          <p:cNvSpPr>
            <a:spLocks noGrp="1"/>
          </p:cNvSpPr>
          <p:nvPr>
            <p:ph type="sldNum" sz="quarter" idx="5"/>
          </p:nvPr>
        </p:nvSpPr>
        <p:spPr/>
        <p:txBody>
          <a:bodyPr/>
          <a:lstStyle/>
          <a:p>
            <a:fld id="{BF686CCE-1718-EC40-8B43-A8B1E06F9FA4}" type="slidenum">
              <a:rPr lang="en-US" smtClean="0"/>
              <a:t>42</a:t>
            </a:fld>
            <a:endParaRPr lang="en-US"/>
          </a:p>
        </p:txBody>
      </p:sp>
    </p:spTree>
    <p:extLst>
      <p:ext uri="{BB962C8B-B14F-4D97-AF65-F5344CB8AC3E}">
        <p14:creationId xmlns:p14="http://schemas.microsoft.com/office/powerpoint/2010/main" val="1739862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BEC9A-7E66-783C-0586-79740E159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EDC5F-4DD5-753C-9044-1BFE152B68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A4C186-898F-B1BB-D008-102C72CE9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889F82-76AE-2696-4BEE-0C3E2E28971E}"/>
              </a:ext>
            </a:extLst>
          </p:cNvPr>
          <p:cNvSpPr>
            <a:spLocks noGrp="1"/>
          </p:cNvSpPr>
          <p:nvPr>
            <p:ph type="sldNum" sz="quarter" idx="5"/>
          </p:nvPr>
        </p:nvSpPr>
        <p:spPr/>
        <p:txBody>
          <a:bodyPr/>
          <a:lstStyle/>
          <a:p>
            <a:fld id="{BF686CCE-1718-EC40-8B43-A8B1E06F9FA4}" type="slidenum">
              <a:rPr lang="en-US" smtClean="0"/>
              <a:t>44</a:t>
            </a:fld>
            <a:endParaRPr lang="en-US"/>
          </a:p>
        </p:txBody>
      </p:sp>
    </p:spTree>
    <p:extLst>
      <p:ext uri="{BB962C8B-B14F-4D97-AF65-F5344CB8AC3E}">
        <p14:creationId xmlns:p14="http://schemas.microsoft.com/office/powerpoint/2010/main" val="84088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D968-886D-734B-6A03-014383DB4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5D1A8-6677-EA77-EDC2-49C1BF1B15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423CF9-DE66-4387-7E19-9138E40023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B79735-CEE5-D68F-5425-0D13C00953AE}"/>
              </a:ext>
            </a:extLst>
          </p:cNvPr>
          <p:cNvSpPr>
            <a:spLocks noGrp="1"/>
          </p:cNvSpPr>
          <p:nvPr>
            <p:ph type="sldNum" sz="quarter" idx="5"/>
          </p:nvPr>
        </p:nvSpPr>
        <p:spPr/>
        <p:txBody>
          <a:bodyPr/>
          <a:lstStyle/>
          <a:p>
            <a:fld id="{BF686CCE-1718-EC40-8B43-A8B1E06F9FA4}" type="slidenum">
              <a:rPr lang="en-US" smtClean="0"/>
              <a:t>46</a:t>
            </a:fld>
            <a:endParaRPr lang="en-US"/>
          </a:p>
        </p:txBody>
      </p:sp>
    </p:spTree>
    <p:extLst>
      <p:ext uri="{BB962C8B-B14F-4D97-AF65-F5344CB8AC3E}">
        <p14:creationId xmlns:p14="http://schemas.microsoft.com/office/powerpoint/2010/main" val="2286027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5C58-4A41-CBA4-58AA-2ED37B52B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9E45D-8C85-4FA0-84D2-B68FDF4681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50233E-E53D-8A98-4D88-46B840264B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70F19-0514-11E4-2DF1-DE40A2C5587B}"/>
              </a:ext>
            </a:extLst>
          </p:cNvPr>
          <p:cNvSpPr>
            <a:spLocks noGrp="1"/>
          </p:cNvSpPr>
          <p:nvPr>
            <p:ph type="sldNum" sz="quarter" idx="5"/>
          </p:nvPr>
        </p:nvSpPr>
        <p:spPr/>
        <p:txBody>
          <a:bodyPr/>
          <a:lstStyle/>
          <a:p>
            <a:fld id="{BF686CCE-1718-EC40-8B43-A8B1E06F9FA4}" type="slidenum">
              <a:rPr lang="en-US" smtClean="0"/>
              <a:t>48</a:t>
            </a:fld>
            <a:endParaRPr lang="en-US"/>
          </a:p>
        </p:txBody>
      </p:sp>
    </p:spTree>
    <p:extLst>
      <p:ext uri="{BB962C8B-B14F-4D97-AF65-F5344CB8AC3E}">
        <p14:creationId xmlns:p14="http://schemas.microsoft.com/office/powerpoint/2010/main" val="78595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E1EDC-85F7-C2DF-42A6-2807B0A13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AFDA6-7817-3C87-B0ED-5C6C2C61FD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31BA25-AE1C-3B99-EA42-EF47358E11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7BFC55-4A96-186A-AC43-767E0295E2FF}"/>
              </a:ext>
            </a:extLst>
          </p:cNvPr>
          <p:cNvSpPr>
            <a:spLocks noGrp="1"/>
          </p:cNvSpPr>
          <p:nvPr>
            <p:ph type="sldNum" sz="quarter" idx="5"/>
          </p:nvPr>
        </p:nvSpPr>
        <p:spPr/>
        <p:txBody>
          <a:bodyPr/>
          <a:lstStyle/>
          <a:p>
            <a:fld id="{BF686CCE-1718-EC40-8B43-A8B1E06F9FA4}" type="slidenum">
              <a:rPr lang="en-US" smtClean="0"/>
              <a:t>50</a:t>
            </a:fld>
            <a:endParaRPr lang="en-US"/>
          </a:p>
        </p:txBody>
      </p:sp>
    </p:spTree>
    <p:extLst>
      <p:ext uri="{BB962C8B-B14F-4D97-AF65-F5344CB8AC3E}">
        <p14:creationId xmlns:p14="http://schemas.microsoft.com/office/powerpoint/2010/main" val="253261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9C53-C2F8-8C55-795B-5B2497324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FBEB9-3AA6-B73D-C9D7-FA2835F0B6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A12AD5-99F4-250A-F41F-2854BD652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5D8321-7072-30B8-DE28-6CB883C2B630}"/>
              </a:ext>
            </a:extLst>
          </p:cNvPr>
          <p:cNvSpPr>
            <a:spLocks noGrp="1"/>
          </p:cNvSpPr>
          <p:nvPr>
            <p:ph type="sldNum" sz="quarter" idx="5"/>
          </p:nvPr>
        </p:nvSpPr>
        <p:spPr/>
        <p:txBody>
          <a:bodyPr/>
          <a:lstStyle/>
          <a:p>
            <a:fld id="{BF686CCE-1718-EC40-8B43-A8B1E06F9FA4}" type="slidenum">
              <a:rPr lang="en-US" smtClean="0"/>
              <a:t>52</a:t>
            </a:fld>
            <a:endParaRPr lang="en-US"/>
          </a:p>
        </p:txBody>
      </p:sp>
    </p:spTree>
    <p:extLst>
      <p:ext uri="{BB962C8B-B14F-4D97-AF65-F5344CB8AC3E}">
        <p14:creationId xmlns:p14="http://schemas.microsoft.com/office/powerpoint/2010/main" val="1556596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5E727-B165-D873-0710-57DA6B6CE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0A5E6-D9D3-3443-62D6-02F6E99BE0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0E1995-1599-0CD8-ABC8-46DB8874CA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E4FFD6-85E1-0978-5D0E-AC48449ACAB8}"/>
              </a:ext>
            </a:extLst>
          </p:cNvPr>
          <p:cNvSpPr>
            <a:spLocks noGrp="1"/>
          </p:cNvSpPr>
          <p:nvPr>
            <p:ph type="sldNum" sz="quarter" idx="5"/>
          </p:nvPr>
        </p:nvSpPr>
        <p:spPr/>
        <p:txBody>
          <a:bodyPr/>
          <a:lstStyle/>
          <a:p>
            <a:fld id="{BF686CCE-1718-EC40-8B43-A8B1E06F9FA4}" type="slidenum">
              <a:rPr lang="en-US" smtClean="0"/>
              <a:t>54</a:t>
            </a:fld>
            <a:endParaRPr lang="en-US"/>
          </a:p>
        </p:txBody>
      </p:sp>
    </p:spTree>
    <p:extLst>
      <p:ext uri="{BB962C8B-B14F-4D97-AF65-F5344CB8AC3E}">
        <p14:creationId xmlns:p14="http://schemas.microsoft.com/office/powerpoint/2010/main" val="3869450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C0B42-8567-7330-92D7-5F72EC75E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3225E-CDE0-E51A-2DBE-13BC781E64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FCBF8E-5B3D-BA6D-E933-985A2053F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7FF8B1-3D93-9D3E-9D00-D8E587A65C19}"/>
              </a:ext>
            </a:extLst>
          </p:cNvPr>
          <p:cNvSpPr>
            <a:spLocks noGrp="1"/>
          </p:cNvSpPr>
          <p:nvPr>
            <p:ph type="sldNum" sz="quarter" idx="5"/>
          </p:nvPr>
        </p:nvSpPr>
        <p:spPr/>
        <p:txBody>
          <a:bodyPr/>
          <a:lstStyle/>
          <a:p>
            <a:fld id="{BF686CCE-1718-EC40-8B43-A8B1E06F9FA4}" type="slidenum">
              <a:rPr lang="en-US" smtClean="0"/>
              <a:t>58</a:t>
            </a:fld>
            <a:endParaRPr lang="en-US"/>
          </a:p>
        </p:txBody>
      </p:sp>
    </p:spTree>
    <p:extLst>
      <p:ext uri="{BB962C8B-B14F-4D97-AF65-F5344CB8AC3E}">
        <p14:creationId xmlns:p14="http://schemas.microsoft.com/office/powerpoint/2010/main" val="301469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665fe722e9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36DEE-4A24-CE57-25A3-27E1BE4E2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E511F-D2FA-6371-F34A-093248F030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9EA314-E5D1-91FC-4EE7-6B694602B1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F76050-81A0-19A4-1527-245B631EB812}"/>
              </a:ext>
            </a:extLst>
          </p:cNvPr>
          <p:cNvSpPr>
            <a:spLocks noGrp="1"/>
          </p:cNvSpPr>
          <p:nvPr>
            <p:ph type="sldNum" sz="quarter" idx="5"/>
          </p:nvPr>
        </p:nvSpPr>
        <p:spPr/>
        <p:txBody>
          <a:bodyPr/>
          <a:lstStyle/>
          <a:p>
            <a:fld id="{BF686CCE-1718-EC40-8B43-A8B1E06F9FA4}" type="slidenum">
              <a:rPr lang="en-US" smtClean="0"/>
              <a:t>61</a:t>
            </a:fld>
            <a:endParaRPr lang="en-US"/>
          </a:p>
        </p:txBody>
      </p:sp>
    </p:spTree>
    <p:extLst>
      <p:ext uri="{BB962C8B-B14F-4D97-AF65-F5344CB8AC3E}">
        <p14:creationId xmlns:p14="http://schemas.microsoft.com/office/powerpoint/2010/main" val="3443937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3F7A-3BE2-5EA9-A784-A1188A634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87314-B563-42A5-1849-ADC881691B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408E39-533E-8E68-E9CD-EB98F9DF1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8AB90-6616-0FC0-31FB-C494AAFD2DD5}"/>
              </a:ext>
            </a:extLst>
          </p:cNvPr>
          <p:cNvSpPr>
            <a:spLocks noGrp="1"/>
          </p:cNvSpPr>
          <p:nvPr>
            <p:ph type="sldNum" sz="quarter" idx="5"/>
          </p:nvPr>
        </p:nvSpPr>
        <p:spPr/>
        <p:txBody>
          <a:bodyPr/>
          <a:lstStyle/>
          <a:p>
            <a:fld id="{BF686CCE-1718-EC40-8B43-A8B1E06F9FA4}" type="slidenum">
              <a:rPr lang="en-US" smtClean="0"/>
              <a:t>64</a:t>
            </a:fld>
            <a:endParaRPr lang="en-US"/>
          </a:p>
        </p:txBody>
      </p:sp>
    </p:spTree>
    <p:extLst>
      <p:ext uri="{BB962C8B-B14F-4D97-AF65-F5344CB8AC3E}">
        <p14:creationId xmlns:p14="http://schemas.microsoft.com/office/powerpoint/2010/main" val="741946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415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ADE49-54EA-BF90-4A56-292B4BE08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B36F3-0A58-F5F4-4882-443A2B8B6D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45BB96-E8B4-EB9C-D0FB-6BEF7A14F1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A6D5AA-AFC7-0623-5CAB-0FF44D73F36C}"/>
              </a:ext>
            </a:extLst>
          </p:cNvPr>
          <p:cNvSpPr>
            <a:spLocks noGrp="1"/>
          </p:cNvSpPr>
          <p:nvPr>
            <p:ph type="sldNum" sz="quarter" idx="5"/>
          </p:nvPr>
        </p:nvSpPr>
        <p:spPr/>
        <p:txBody>
          <a:bodyPr/>
          <a:lstStyle/>
          <a:p>
            <a:fld id="{BF686CCE-1718-EC40-8B43-A8B1E06F9FA4}" type="slidenum">
              <a:rPr lang="en-US" smtClean="0"/>
              <a:t>67</a:t>
            </a:fld>
            <a:endParaRPr lang="en-US"/>
          </a:p>
        </p:txBody>
      </p:sp>
    </p:spTree>
    <p:extLst>
      <p:ext uri="{BB962C8B-B14F-4D97-AF65-F5344CB8AC3E}">
        <p14:creationId xmlns:p14="http://schemas.microsoft.com/office/powerpoint/2010/main" val="230509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201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B85B6D21-759F-8518-4F4B-BE49A5F3FE53}"/>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068EEBEC-A555-52D7-3BA6-30BA173264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C91D4AA6-C1C9-A74F-619B-F755A3B6F7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48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86CCE-1718-EC40-8B43-A8B1E06F9FA4}" type="slidenum">
              <a:rPr lang="en-US" smtClean="0"/>
              <a:t>9</a:t>
            </a:fld>
            <a:endParaRPr lang="en-US"/>
          </a:p>
        </p:txBody>
      </p:sp>
    </p:spTree>
    <p:extLst>
      <p:ext uri="{BB962C8B-B14F-4D97-AF65-F5344CB8AC3E}">
        <p14:creationId xmlns:p14="http://schemas.microsoft.com/office/powerpoint/2010/main" val="572547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F686CCE-1718-EC40-8B43-A8B1E06F9FA4}" type="slidenum">
              <a:rPr lang="en-US" smtClean="0"/>
              <a:t>10</a:t>
            </a:fld>
            <a:endParaRPr lang="en-US"/>
          </a:p>
        </p:txBody>
      </p:sp>
    </p:spTree>
    <p:extLst>
      <p:ext uri="{BB962C8B-B14F-4D97-AF65-F5344CB8AC3E}">
        <p14:creationId xmlns:p14="http://schemas.microsoft.com/office/powerpoint/2010/main" val="127604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78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7786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CUSTOM">
    <p:spTree>
      <p:nvGrpSpPr>
        <p:cNvPr id="1" name="Shape 11"/>
        <p:cNvGrpSpPr/>
        <p:nvPr/>
      </p:nvGrpSpPr>
      <p:grpSpPr>
        <a:xfrm>
          <a:off x="0" y="0"/>
          <a:ext cx="0" cy="0"/>
          <a:chOff x="0" y="0"/>
          <a:chExt cx="0" cy="0"/>
        </a:xfrm>
      </p:grpSpPr>
      <p:pic>
        <p:nvPicPr>
          <p:cNvPr id="12" name="Google Shape;12;p3"/>
          <p:cNvPicPr preferRelativeResize="0"/>
          <p:nvPr userDrawn="1"/>
        </p:nvPicPr>
        <p:blipFill>
          <a:blip r:embed="rId2"/>
          <a:srcRect/>
          <a:stretch/>
        </p:blipFill>
        <p:spPr>
          <a:xfrm>
            <a:off x="0" y="0"/>
            <a:ext cx="9144003" cy="5143501"/>
          </a:xfrm>
          <a:prstGeom prst="rect">
            <a:avLst/>
          </a:prstGeom>
          <a:noFill/>
          <a:ln>
            <a:noFill/>
          </a:ln>
        </p:spPr>
      </p:pic>
      <p:sp>
        <p:nvSpPr>
          <p:cNvPr id="13" name="Google Shape;13;p3"/>
          <p:cNvSpPr txBox="1">
            <a:spLocks noGrp="1"/>
          </p:cNvSpPr>
          <p:nvPr>
            <p:ph type="ctrTitle"/>
          </p:nvPr>
        </p:nvSpPr>
        <p:spPr>
          <a:xfrm>
            <a:off x="311708" y="866700"/>
            <a:ext cx="4068460" cy="2839375"/>
          </a:xfrm>
          <a:prstGeom prst="rect">
            <a:avLst/>
          </a:prstGeom>
        </p:spPr>
        <p:txBody>
          <a:bodyPr spcFirstLastPara="1" wrap="square" lIns="91425" tIns="91425" rIns="91425" bIns="91425" anchor="b" anchorCtr="0">
            <a:noAutofit/>
          </a:bodyPr>
          <a:lstStyle>
            <a:lvl1pPr lvl="0" rtl="0">
              <a:lnSpc>
                <a:spcPts val="3200"/>
              </a:lnSpc>
              <a:spcBef>
                <a:spcPts val="0"/>
              </a:spcBef>
              <a:spcAft>
                <a:spcPts val="0"/>
              </a:spcAft>
              <a:buClr>
                <a:schemeClr val="lt1"/>
              </a:buClr>
              <a:buSzPts val="4400"/>
              <a:buNone/>
              <a:defRPr sz="3200" b="1">
                <a:solidFill>
                  <a:srgbClr val="FCF8F3"/>
                </a:solidFill>
              </a:defRPr>
            </a:lvl1pPr>
            <a:lvl2pPr lvl="1"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
        <p:nvSpPr>
          <p:cNvPr id="14" name="Google Shape;14;p3"/>
          <p:cNvSpPr txBox="1">
            <a:spLocks noGrp="1"/>
          </p:cNvSpPr>
          <p:nvPr>
            <p:ph type="subTitle" idx="1"/>
          </p:nvPr>
        </p:nvSpPr>
        <p:spPr>
          <a:xfrm>
            <a:off x="311700" y="3721608"/>
            <a:ext cx="8520600" cy="34557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None/>
              <a:defRPr sz="1400" b="1">
                <a:solidFill>
                  <a:schemeClr val="accent5"/>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r>
              <a:rPr lang="en-US"/>
              <a:t>Click to edit Master subtitle style</a:t>
            </a:r>
            <a:endParaRPr dirty="0"/>
          </a:p>
        </p:txBody>
      </p:sp>
      <p:sp>
        <p:nvSpPr>
          <p:cNvPr id="15" name="Google Shape;15;p3"/>
          <p:cNvSpPr txBox="1">
            <a:spLocks noGrp="1"/>
          </p:cNvSpPr>
          <p:nvPr>
            <p:ph type="subTitle" idx="2"/>
          </p:nvPr>
        </p:nvSpPr>
        <p:spPr>
          <a:xfrm>
            <a:off x="311700" y="3995928"/>
            <a:ext cx="8520600" cy="51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100">
                <a:solidFill>
                  <a:schemeClr val="bg1"/>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dirty="0"/>
          </a:p>
        </p:txBody>
      </p:sp>
      <p:sp>
        <p:nvSpPr>
          <p:cNvPr id="17" name="Google Shape;17;p3"/>
          <p:cNvSpPr txBox="1"/>
          <p:nvPr/>
        </p:nvSpPr>
        <p:spPr>
          <a:xfrm>
            <a:off x="311700" y="4808816"/>
            <a:ext cx="4260300" cy="32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16" name="Google Shape;16;p3"/>
          <p:cNvPicPr preferRelativeResize="0"/>
          <p:nvPr/>
        </p:nvPicPr>
        <p:blipFill>
          <a:blip r:embed="rId3" cstate="screen">
            <a:extLst>
              <a:ext uri="{28A0092B-C50C-407E-A947-70E740481C1C}">
                <a14:useLocalDpi xmlns:a14="http://schemas.microsoft.com/office/drawing/2010/main"/>
              </a:ext>
            </a:extLst>
          </a:blip>
          <a:srcRect/>
          <a:stretch/>
        </p:blipFill>
        <p:spPr>
          <a:xfrm>
            <a:off x="311700" y="299029"/>
            <a:ext cx="1800300" cy="268641"/>
          </a:xfrm>
          <a:prstGeom prst="rect">
            <a:avLst/>
          </a:prstGeom>
          <a:noFill/>
          <a:ln>
            <a:noFill/>
          </a:ln>
        </p:spPr>
      </p:pic>
      <p:sp>
        <p:nvSpPr>
          <p:cNvPr id="4" name="TextBox 3">
            <a:extLst>
              <a:ext uri="{FF2B5EF4-FFF2-40B4-BE49-F238E27FC236}">
                <a16:creationId xmlns:a16="http://schemas.microsoft.com/office/drawing/2014/main" id="{2C3DD709-C006-B802-8D97-D99652EBEDA5}"/>
              </a:ext>
            </a:extLst>
          </p:cNvPr>
          <p:cNvSpPr txBox="1"/>
          <p:nvPr userDrawn="1"/>
        </p:nvSpPr>
        <p:spPr>
          <a:xfrm>
            <a:off x="7083631" y="190005"/>
            <a:ext cx="1852551" cy="246221"/>
          </a:xfrm>
          <a:prstGeom prst="rect">
            <a:avLst/>
          </a:prstGeom>
          <a:noFill/>
        </p:spPr>
        <p:txBody>
          <a:bodyPr wrap="square" rtlCol="0">
            <a:spAutoFit/>
          </a:bodyPr>
          <a:lstStyle/>
          <a:p>
            <a:pPr algn="r"/>
            <a:endParaRPr lang="en-US" sz="1000" dirty="0">
              <a:solidFill>
                <a:schemeClr val="accent1"/>
              </a:solidFill>
            </a:endParaRPr>
          </a:p>
        </p:txBody>
      </p:sp>
      <p:sp>
        <p:nvSpPr>
          <p:cNvPr id="5" name="Google Shape;236;p27">
            <a:extLst>
              <a:ext uri="{FF2B5EF4-FFF2-40B4-BE49-F238E27FC236}">
                <a16:creationId xmlns:a16="http://schemas.microsoft.com/office/drawing/2014/main" id="{078A26F1-36E3-F4B1-D662-8800BF9DD877}"/>
              </a:ext>
            </a:extLst>
          </p:cNvPr>
          <p:cNvSpPr txBox="1">
            <a:spLocks/>
          </p:cNvSpPr>
          <p:nvPr userDrawn="1"/>
        </p:nvSpPr>
        <p:spPr>
          <a:xfrm>
            <a:off x="4762005" y="128020"/>
            <a:ext cx="4260300" cy="5109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Arial"/>
              <a:buNone/>
              <a:defRPr sz="1200" b="1" i="0" u="none" strike="noStrike" cap="none">
                <a:solidFill>
                  <a:schemeClr val="bg1"/>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pPr algn="r"/>
            <a:endParaRPr lang="en-US" sz="1000" b="0" dirty="0">
              <a:solidFill>
                <a:srgbClr val="F68C1E"/>
              </a:solidFill>
              <a:latin typeface="Arial" panose="020B0604020202020204" pitchFamily="34" charset="0"/>
              <a:ea typeface="Manrope"/>
              <a:cs typeface="Arial" panose="020B0604020202020204" pitchFamily="34" charset="0"/>
              <a:sym typeface="Manrop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rgbClr val="1E252E"/>
        </a:solidFill>
        <a:effectLst/>
      </p:bgPr>
    </p:bg>
    <p:spTree>
      <p:nvGrpSpPr>
        <p:cNvPr id="1" name="Shape 50"/>
        <p:cNvGrpSpPr/>
        <p:nvPr/>
      </p:nvGrpSpPr>
      <p:grpSpPr>
        <a:xfrm>
          <a:off x="0" y="0"/>
          <a:ext cx="0" cy="0"/>
          <a:chOff x="0" y="0"/>
          <a:chExt cx="0" cy="0"/>
        </a:xfrm>
      </p:grpSpPr>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8" name="Google Shape;51;p9">
            <a:extLst>
              <a:ext uri="{FF2B5EF4-FFF2-40B4-BE49-F238E27FC236}">
                <a16:creationId xmlns:a16="http://schemas.microsoft.com/office/drawing/2014/main" id="{A5A3EF23-4DB0-9BE7-0612-39D41909FA6A}"/>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FCF8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9" name="Google Shape;42;p7">
            <a:extLst>
              <a:ext uri="{FF2B5EF4-FFF2-40B4-BE49-F238E27FC236}">
                <a16:creationId xmlns:a16="http://schemas.microsoft.com/office/drawing/2014/main" id="{286305C4-3515-76DD-FD4F-1DA8B13E1855}"/>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4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dirty="0"/>
          </a:p>
        </p:txBody>
      </p:sp>
      <p:sp>
        <p:nvSpPr>
          <p:cNvPr id="10" name="Google Shape;45;p8">
            <a:extLst>
              <a:ext uri="{FF2B5EF4-FFF2-40B4-BE49-F238E27FC236}">
                <a16:creationId xmlns:a16="http://schemas.microsoft.com/office/drawing/2014/main" id="{7A7B56C5-8E7E-4DC7-C348-DE50B7FFE674}"/>
              </a:ext>
            </a:extLst>
          </p:cNvPr>
          <p:cNvSpPr txBox="1">
            <a:spLocks noGrp="1"/>
          </p:cNvSpPr>
          <p:nvPr>
            <p:ph type="body" idx="1"/>
          </p:nvPr>
        </p:nvSpPr>
        <p:spPr>
          <a:xfrm>
            <a:off x="3392349" y="957194"/>
            <a:ext cx="3610030" cy="2801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1F0A07B7-DDBD-1C82-247B-184577355C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1752" y="4873752"/>
            <a:ext cx="797821" cy="121654"/>
          </a:xfrm>
          <a:prstGeom prst="rect">
            <a:avLst/>
          </a:prstGeom>
        </p:spPr>
      </p:pic>
    </p:spTree>
    <p:extLst>
      <p:ext uri="{BB962C8B-B14F-4D97-AF65-F5344CB8AC3E}">
        <p14:creationId xmlns:p14="http://schemas.microsoft.com/office/powerpoint/2010/main" val="237266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chemeClr val="bg1"/>
        </a:solidFill>
        <a:effectLst/>
      </p:bgPr>
    </p:bg>
    <p:spTree>
      <p:nvGrpSpPr>
        <p:cNvPr id="1" name="Shape 50"/>
        <p:cNvGrpSpPr/>
        <p:nvPr/>
      </p:nvGrpSpPr>
      <p:grpSpPr>
        <a:xfrm>
          <a:off x="0" y="0"/>
          <a:ext cx="0" cy="0"/>
          <a:chOff x="0" y="0"/>
          <a:chExt cx="0" cy="0"/>
        </a:xfrm>
      </p:grpSpPr>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 name="Google Shape;55;p9">
            <a:extLst>
              <a:ext uri="{FF2B5EF4-FFF2-40B4-BE49-F238E27FC236}">
                <a16:creationId xmlns:a16="http://schemas.microsoft.com/office/drawing/2014/main" id="{EFD85560-B885-81A0-D4CB-6FFC4F9AA256}"/>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3" name="Google Shape;45;p8">
            <a:extLst>
              <a:ext uri="{FF2B5EF4-FFF2-40B4-BE49-F238E27FC236}">
                <a16:creationId xmlns:a16="http://schemas.microsoft.com/office/drawing/2014/main" id="{F1DD6A0F-AA6C-CACC-AFFE-120C75B4E128}"/>
              </a:ext>
            </a:extLst>
          </p:cNvPr>
          <p:cNvSpPr txBox="1">
            <a:spLocks noGrp="1"/>
          </p:cNvSpPr>
          <p:nvPr>
            <p:ph type="body" idx="1"/>
          </p:nvPr>
        </p:nvSpPr>
        <p:spPr>
          <a:xfrm>
            <a:off x="2639946"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8" name="Google Shape;33;p6">
            <a:extLst>
              <a:ext uri="{FF2B5EF4-FFF2-40B4-BE49-F238E27FC236}">
                <a16:creationId xmlns:a16="http://schemas.microsoft.com/office/drawing/2014/main" id="{646C634F-2A41-138F-CF52-DBD002E6AF6C}"/>
              </a:ext>
            </a:extLst>
          </p:cNvPr>
          <p:cNvSpPr txBox="1">
            <a:spLocks noGrp="1"/>
          </p:cNvSpPr>
          <p:nvPr>
            <p:ph type="title"/>
          </p:nvPr>
        </p:nvSpPr>
        <p:spPr>
          <a:xfrm>
            <a:off x="344350" y="1545450"/>
            <a:ext cx="2295596" cy="2052600"/>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4400"/>
              <a:buNone/>
              <a:defRPr sz="2800" b="1">
                <a:solidFill>
                  <a:srgbClr val="1E252E"/>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Tree>
    <p:extLst>
      <p:ext uri="{BB962C8B-B14F-4D97-AF65-F5344CB8AC3E}">
        <p14:creationId xmlns:p14="http://schemas.microsoft.com/office/powerpoint/2010/main" val="2930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rgbClr val="1E252E"/>
        </a:solidFill>
        <a:effectLst/>
      </p:bgPr>
    </p:bg>
    <p:spTree>
      <p:nvGrpSpPr>
        <p:cNvPr id="1" name="Shape 50"/>
        <p:cNvGrpSpPr/>
        <p:nvPr/>
      </p:nvGrpSpPr>
      <p:grpSpPr>
        <a:xfrm>
          <a:off x="0" y="0"/>
          <a:ext cx="0" cy="0"/>
          <a:chOff x="0" y="0"/>
          <a:chExt cx="0" cy="0"/>
        </a:xfrm>
      </p:grpSpPr>
      <p:pic>
        <p:nvPicPr>
          <p:cNvPr id="3" name="Picture 2">
            <a:extLst>
              <a:ext uri="{FF2B5EF4-FFF2-40B4-BE49-F238E27FC236}">
                <a16:creationId xmlns:a16="http://schemas.microsoft.com/office/drawing/2014/main" id="{5B53732E-514B-F361-C68F-B000C1306FD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0" y="0"/>
            <a:ext cx="5259908" cy="5143500"/>
          </a:xfrm>
          <a:prstGeom prst="rect">
            <a:avLst/>
          </a:prstGeom>
        </p:spPr>
      </p:pic>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8" name="Google Shape;45;p8">
            <a:extLst>
              <a:ext uri="{FF2B5EF4-FFF2-40B4-BE49-F238E27FC236}">
                <a16:creationId xmlns:a16="http://schemas.microsoft.com/office/drawing/2014/main" id="{88E6D5F3-EE1F-9F5A-0465-6A47D1D68410}"/>
              </a:ext>
            </a:extLst>
          </p:cNvPr>
          <p:cNvSpPr txBox="1">
            <a:spLocks noGrp="1"/>
          </p:cNvSpPr>
          <p:nvPr>
            <p:ph type="body" idx="1"/>
          </p:nvPr>
        </p:nvSpPr>
        <p:spPr>
          <a:xfrm>
            <a:off x="2639946"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9" name="Google Shape;33;p6">
            <a:extLst>
              <a:ext uri="{FF2B5EF4-FFF2-40B4-BE49-F238E27FC236}">
                <a16:creationId xmlns:a16="http://schemas.microsoft.com/office/drawing/2014/main" id="{0FEFF778-EC81-B25D-A8CA-AC2FE3FD24FB}"/>
              </a:ext>
            </a:extLst>
          </p:cNvPr>
          <p:cNvSpPr txBox="1">
            <a:spLocks noGrp="1"/>
          </p:cNvSpPr>
          <p:nvPr>
            <p:ph type="title"/>
          </p:nvPr>
        </p:nvSpPr>
        <p:spPr>
          <a:xfrm>
            <a:off x="344350" y="1545450"/>
            <a:ext cx="2295596" cy="2052600"/>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4400"/>
              <a:buNone/>
              <a:defRPr sz="2800" b="1">
                <a:solidFill>
                  <a:srgbClr val="FCF8F3"/>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pic>
        <p:nvPicPr>
          <p:cNvPr id="4" name="Picture 3">
            <a:extLst>
              <a:ext uri="{FF2B5EF4-FFF2-40B4-BE49-F238E27FC236}">
                <a16:creationId xmlns:a16="http://schemas.microsoft.com/office/drawing/2014/main" id="{2E1D77B3-540D-ADE4-36E8-152908EAD4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1752" y="4873752"/>
            <a:ext cx="797821" cy="121654"/>
          </a:xfrm>
          <a:prstGeom prst="rect">
            <a:avLst/>
          </a:prstGeom>
        </p:spPr>
      </p:pic>
    </p:spTree>
    <p:extLst>
      <p:ext uri="{BB962C8B-B14F-4D97-AF65-F5344CB8AC3E}">
        <p14:creationId xmlns:p14="http://schemas.microsoft.com/office/powerpoint/2010/main" val="379827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light white" preserve="1"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5" name="Title 1">
            <a:extLst>
              <a:ext uri="{FF2B5EF4-FFF2-40B4-BE49-F238E27FC236}">
                <a16:creationId xmlns:a16="http://schemas.microsoft.com/office/drawing/2014/main" id="{18859722-D38A-FCB3-5FF2-6B72233A0614}"/>
              </a:ext>
            </a:extLst>
          </p:cNvPr>
          <p:cNvSpPr txBox="1">
            <a:spLocks/>
          </p:cNvSpPr>
          <p:nvPr userDrawn="1"/>
        </p:nvSpPr>
        <p:spPr>
          <a:xfrm>
            <a:off x="344350" y="1060921"/>
            <a:ext cx="1704583" cy="36482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lvl="0" indent="-171450">
              <a:lnSpc>
                <a:spcPct val="100000"/>
              </a:lnSpc>
              <a:buClr>
                <a:srgbClr val="F68C1E"/>
              </a:buClr>
              <a:buSzTx/>
              <a:buFont typeface="Arial" panose="020B0604020202020204" pitchFamily="34" charset="0"/>
              <a:buChar char="•"/>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p:txBody>
      </p:sp>
      <p:sp>
        <p:nvSpPr>
          <p:cNvPr id="6" name="Google Shape;44;p8">
            <a:extLst>
              <a:ext uri="{FF2B5EF4-FFF2-40B4-BE49-F238E27FC236}">
                <a16:creationId xmlns:a16="http://schemas.microsoft.com/office/drawing/2014/main" id="{2ECC1A9A-C264-617B-4771-03B9F9626893}"/>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275543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light white" preserve="1"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6" name="Google Shape;44;p8">
            <a:extLst>
              <a:ext uri="{FF2B5EF4-FFF2-40B4-BE49-F238E27FC236}">
                <a16:creationId xmlns:a16="http://schemas.microsoft.com/office/drawing/2014/main" id="{2ECC1A9A-C264-617B-4771-03B9F9626893}"/>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pic>
        <p:nvPicPr>
          <p:cNvPr id="7" name="Picture 6" descr="A close up of a liquid&#10;&#10;Description automatically generated">
            <a:extLst>
              <a:ext uri="{FF2B5EF4-FFF2-40B4-BE49-F238E27FC236}">
                <a16:creationId xmlns:a16="http://schemas.microsoft.com/office/drawing/2014/main" id="{8220155A-6EB4-E416-1DBB-85E9898703F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flipV="1">
            <a:off x="5548117" y="1547616"/>
            <a:ext cx="5157021" cy="2034746"/>
          </a:xfrm>
          <a:prstGeom prst="rect">
            <a:avLst/>
          </a:prstGeom>
        </p:spPr>
      </p:pic>
      <p:sp>
        <p:nvSpPr>
          <p:cNvPr id="5" name="Google Shape;45;p8">
            <a:extLst>
              <a:ext uri="{FF2B5EF4-FFF2-40B4-BE49-F238E27FC236}">
                <a16:creationId xmlns:a16="http://schemas.microsoft.com/office/drawing/2014/main" id="{A9DB39B9-0C2B-DD4C-E8A7-0AE53B5ABD5E}"/>
              </a:ext>
            </a:extLst>
          </p:cNvPr>
          <p:cNvSpPr txBox="1">
            <a:spLocks noGrp="1"/>
          </p:cNvSpPr>
          <p:nvPr>
            <p:ph type="body" idx="1"/>
          </p:nvPr>
        </p:nvSpPr>
        <p:spPr>
          <a:xfrm>
            <a:off x="2774731"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Tree>
    <p:extLst>
      <p:ext uri="{BB962C8B-B14F-4D97-AF65-F5344CB8AC3E}">
        <p14:creationId xmlns:p14="http://schemas.microsoft.com/office/powerpoint/2010/main" val="1682849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light white" preserve="1"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5" name="Title 1">
            <a:extLst>
              <a:ext uri="{FF2B5EF4-FFF2-40B4-BE49-F238E27FC236}">
                <a16:creationId xmlns:a16="http://schemas.microsoft.com/office/drawing/2014/main" id="{18859722-D38A-FCB3-5FF2-6B72233A0614}"/>
              </a:ext>
            </a:extLst>
          </p:cNvPr>
          <p:cNvSpPr txBox="1">
            <a:spLocks/>
          </p:cNvSpPr>
          <p:nvPr userDrawn="1"/>
        </p:nvSpPr>
        <p:spPr>
          <a:xfrm>
            <a:off x="344350" y="1060921"/>
            <a:ext cx="1704583" cy="36482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lvl="0" indent="-171450">
              <a:lnSpc>
                <a:spcPct val="100000"/>
              </a:lnSpc>
              <a:buClr>
                <a:srgbClr val="F68C1E"/>
              </a:buClr>
              <a:buSzTx/>
              <a:buFont typeface="Arial" panose="020B0604020202020204" pitchFamily="34" charset="0"/>
              <a:buChar char="•"/>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p:txBody>
      </p:sp>
      <p:sp>
        <p:nvSpPr>
          <p:cNvPr id="6" name="Google Shape;44;p8">
            <a:extLst>
              <a:ext uri="{FF2B5EF4-FFF2-40B4-BE49-F238E27FC236}">
                <a16:creationId xmlns:a16="http://schemas.microsoft.com/office/drawing/2014/main" id="{2ECC1A9A-C264-617B-4771-03B9F9626893}"/>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pic>
        <p:nvPicPr>
          <p:cNvPr id="8" name="Picture 7" descr="A blue and orange smoke&#10;&#10;Description automatically generated">
            <a:extLst>
              <a:ext uri="{FF2B5EF4-FFF2-40B4-BE49-F238E27FC236}">
                <a16:creationId xmlns:a16="http://schemas.microsoft.com/office/drawing/2014/main" id="{D4D6E3CA-4EA5-B316-C4EC-AFCCEDC0538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rot="17100000">
            <a:off x="6643641" y="-50677"/>
            <a:ext cx="6429352" cy="4286234"/>
          </a:xfrm>
          <a:prstGeom prst="rect">
            <a:avLst/>
          </a:prstGeom>
        </p:spPr>
      </p:pic>
    </p:spTree>
    <p:extLst>
      <p:ext uri="{BB962C8B-B14F-4D97-AF65-F5344CB8AC3E}">
        <p14:creationId xmlns:p14="http://schemas.microsoft.com/office/powerpoint/2010/main" val="3785240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Case Study 1">
    <p:bg>
      <p:bgPr>
        <a:solidFill>
          <a:schemeClr val="bg1"/>
        </a:solidFill>
        <a:effectLst/>
      </p:bgPr>
    </p:bg>
    <p:spTree>
      <p:nvGrpSpPr>
        <p:cNvPr id="1" name="Shape 50"/>
        <p:cNvGrpSpPr/>
        <p:nvPr/>
      </p:nvGrpSpPr>
      <p:grpSpPr>
        <a:xfrm>
          <a:off x="0" y="0"/>
          <a:ext cx="0" cy="0"/>
          <a:chOff x="0" y="0"/>
          <a:chExt cx="0" cy="0"/>
        </a:xfrm>
      </p:grpSpPr>
      <p:grpSp>
        <p:nvGrpSpPr>
          <p:cNvPr id="3" name="Group 2">
            <a:extLst>
              <a:ext uri="{FF2B5EF4-FFF2-40B4-BE49-F238E27FC236}">
                <a16:creationId xmlns:a16="http://schemas.microsoft.com/office/drawing/2014/main" id="{41D1DFC9-B1EE-535C-94EB-536ACC5C4172}"/>
              </a:ext>
            </a:extLst>
          </p:cNvPr>
          <p:cNvGrpSpPr/>
          <p:nvPr userDrawn="1"/>
        </p:nvGrpSpPr>
        <p:grpSpPr>
          <a:xfrm>
            <a:off x="2052295" y="0"/>
            <a:ext cx="7383370" cy="5143502"/>
            <a:chOff x="1760630" y="0"/>
            <a:chExt cx="7383370" cy="5143502"/>
          </a:xfrm>
        </p:grpSpPr>
        <p:pic>
          <p:nvPicPr>
            <p:cNvPr id="8" name="Picture 7">
              <a:extLst>
                <a:ext uri="{FF2B5EF4-FFF2-40B4-BE49-F238E27FC236}">
                  <a16:creationId xmlns:a16="http://schemas.microsoft.com/office/drawing/2014/main" id="{2900FF1C-91AA-75D4-9BA0-F4360FE4BB1E}"/>
                </a:ext>
              </a:extLst>
            </p:cNvPr>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2201378" y="-440747"/>
              <a:ext cx="5143501" cy="6024997"/>
            </a:xfrm>
            <a:prstGeom prst="rect">
              <a:avLst/>
            </a:prstGeom>
          </p:spPr>
        </p:pic>
        <p:sp>
          <p:nvSpPr>
            <p:cNvPr id="10" name="Rectangle 9">
              <a:extLst>
                <a:ext uri="{FF2B5EF4-FFF2-40B4-BE49-F238E27FC236}">
                  <a16:creationId xmlns:a16="http://schemas.microsoft.com/office/drawing/2014/main" id="{8A2B5673-A9A6-49E7-EFB2-EAB77D9477A7}"/>
                </a:ext>
              </a:extLst>
            </p:cNvPr>
            <p:cNvSpPr/>
            <p:nvPr/>
          </p:nvSpPr>
          <p:spPr>
            <a:xfrm>
              <a:off x="7664116" y="0"/>
              <a:ext cx="1479884" cy="5143500"/>
            </a:xfrm>
            <a:prstGeom prst="rect">
              <a:avLst/>
            </a:prstGeom>
            <a:solidFill>
              <a:srgbClr val="1E242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 algn="l"/>
              <a:endParaRPr lang="en-US" sz="800">
                <a:solidFill>
                  <a:srgbClr val="1E252E"/>
                </a:solidFill>
              </a:endParaRPr>
            </a:p>
          </p:txBody>
        </p:sp>
      </p:grpSp>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 name="Google Shape;55;p9">
            <a:extLst>
              <a:ext uri="{FF2B5EF4-FFF2-40B4-BE49-F238E27FC236}">
                <a16:creationId xmlns:a16="http://schemas.microsoft.com/office/drawing/2014/main" id="{EFD85560-B885-81A0-D4CB-6FFC4F9AA256}"/>
              </a:ext>
            </a:extLst>
          </p:cNvPr>
          <p:cNvPicPr preferRelativeResize="0"/>
          <p:nvPr userDrawn="1"/>
        </p:nvPicPr>
        <p:blipFill>
          <a:blip r:embed="rId3">
            <a:extLst>
              <a:ext uri="{96DAC541-7B7A-43D3-8B79-37D633B846F1}">
                <asvg:svgBlip xmlns:asvg="http://schemas.microsoft.com/office/drawing/2016/SVG/main" r:embed="rId4"/>
              </a:ext>
            </a:extLst>
          </a:blip>
          <a:srcRect l="345" r="345"/>
          <a:stretch/>
        </p:blipFill>
        <p:spPr>
          <a:xfrm>
            <a:off x="303400" y="4869400"/>
            <a:ext cx="803175" cy="120350"/>
          </a:xfrm>
          <a:prstGeom prst="rect">
            <a:avLst/>
          </a:prstGeom>
          <a:noFill/>
          <a:ln>
            <a:noFill/>
          </a:ln>
        </p:spPr>
      </p:pic>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7" name="Google Shape;51;p9">
            <a:extLst>
              <a:ext uri="{FF2B5EF4-FFF2-40B4-BE49-F238E27FC236}">
                <a16:creationId xmlns:a16="http://schemas.microsoft.com/office/drawing/2014/main" id="{30694403-8727-7ED2-3C21-D6F3377C1FC2}"/>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14141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9" name="Google Shape;42;p7">
            <a:extLst>
              <a:ext uri="{FF2B5EF4-FFF2-40B4-BE49-F238E27FC236}">
                <a16:creationId xmlns:a16="http://schemas.microsoft.com/office/drawing/2014/main" id="{5C9558B0-41F5-5125-64DE-72C431C1167E}"/>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4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dirty="0"/>
          </a:p>
        </p:txBody>
      </p:sp>
      <p:sp>
        <p:nvSpPr>
          <p:cNvPr id="4" name="Google Shape;45;p8">
            <a:extLst>
              <a:ext uri="{FF2B5EF4-FFF2-40B4-BE49-F238E27FC236}">
                <a16:creationId xmlns:a16="http://schemas.microsoft.com/office/drawing/2014/main" id="{4E93A440-5B8D-A921-F75B-6D4A6B66DBBE}"/>
              </a:ext>
            </a:extLst>
          </p:cNvPr>
          <p:cNvSpPr txBox="1">
            <a:spLocks noGrp="1"/>
          </p:cNvSpPr>
          <p:nvPr>
            <p:ph type="body" idx="1"/>
          </p:nvPr>
        </p:nvSpPr>
        <p:spPr>
          <a:xfrm>
            <a:off x="3950586" y="957194"/>
            <a:ext cx="2289795" cy="2801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11" name="Google Shape;45;p8">
            <a:extLst>
              <a:ext uri="{FF2B5EF4-FFF2-40B4-BE49-F238E27FC236}">
                <a16:creationId xmlns:a16="http://schemas.microsoft.com/office/drawing/2014/main" id="{3996FC9C-8A32-1D49-E1CE-2277F3773D7F}"/>
              </a:ext>
            </a:extLst>
          </p:cNvPr>
          <p:cNvSpPr txBox="1">
            <a:spLocks noGrp="1"/>
          </p:cNvSpPr>
          <p:nvPr>
            <p:ph type="body" idx="13"/>
          </p:nvPr>
        </p:nvSpPr>
        <p:spPr>
          <a:xfrm>
            <a:off x="6534760" y="957194"/>
            <a:ext cx="2289795" cy="2801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Tree>
    <p:extLst>
      <p:ext uri="{BB962C8B-B14F-4D97-AF65-F5344CB8AC3E}">
        <p14:creationId xmlns:p14="http://schemas.microsoft.com/office/powerpoint/2010/main" val="178174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dark purple" userDrawn="1">
  <p:cSld name="Blank dark purple">
    <p:bg>
      <p:bgPr>
        <a:solidFill>
          <a:schemeClr val="dk1"/>
        </a:solidFill>
        <a:effectLst/>
      </p:bgPr>
    </p:bg>
    <p:spTree>
      <p:nvGrpSpPr>
        <p:cNvPr id="1" name="Shape 219"/>
        <p:cNvGrpSpPr/>
        <p:nvPr/>
      </p:nvGrpSpPr>
      <p:grpSpPr>
        <a:xfrm>
          <a:off x="0" y="0"/>
          <a:ext cx="0" cy="0"/>
          <a:chOff x="0" y="0"/>
          <a:chExt cx="0" cy="0"/>
        </a:xfrm>
      </p:grpSpPr>
      <p:pic>
        <p:nvPicPr>
          <p:cNvPr id="3" name="Google Shape;112;p15">
            <a:extLst>
              <a:ext uri="{FF2B5EF4-FFF2-40B4-BE49-F238E27FC236}">
                <a16:creationId xmlns:a16="http://schemas.microsoft.com/office/drawing/2014/main" id="{ECC7B12C-6EC5-6CDE-A400-845DDB56C832}"/>
              </a:ext>
            </a:extLst>
          </p:cNvPr>
          <p:cNvPicPr preferRelativeResize="0"/>
          <p:nvPr userDrawn="1"/>
        </p:nvPicPr>
        <p:blipFill rotWithShape="1">
          <a:blip r:embed="rId2" cstate="screen">
            <a:alphaModFix amt="27000"/>
            <a:extLst>
              <a:ext uri="{28A0092B-C50C-407E-A947-70E740481C1C}">
                <a14:useLocalDpi xmlns:a14="http://schemas.microsoft.com/office/drawing/2010/main"/>
              </a:ext>
            </a:extLst>
          </a:blip>
          <a:srcRect/>
          <a:stretch/>
        </p:blipFill>
        <p:spPr>
          <a:xfrm>
            <a:off x="2511778" y="0"/>
            <a:ext cx="6632224" cy="4663274"/>
          </a:xfrm>
          <a:prstGeom prst="rect">
            <a:avLst/>
          </a:prstGeom>
          <a:noFill/>
          <a:ln>
            <a:noFill/>
          </a:ln>
        </p:spPr>
      </p:pic>
      <p:sp>
        <p:nvSpPr>
          <p:cNvPr id="2" name="Google Shape;169;p18">
            <a:extLst>
              <a:ext uri="{FF2B5EF4-FFF2-40B4-BE49-F238E27FC236}">
                <a16:creationId xmlns:a16="http://schemas.microsoft.com/office/drawing/2014/main" id="{EA0ACB33-D7C2-DF38-A71A-D7C05D8D9F82}"/>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C1897950-4BA5-830A-03B3-B84F5FE521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1752" y="4873752"/>
            <a:ext cx="797821" cy="121654"/>
          </a:xfrm>
          <a:prstGeom prst="rect">
            <a:avLst/>
          </a:prstGeom>
        </p:spPr>
      </p:pic>
      <p:sp>
        <p:nvSpPr>
          <p:cNvPr id="5" name="Google Shape;30;p5">
            <a:extLst>
              <a:ext uri="{FF2B5EF4-FFF2-40B4-BE49-F238E27FC236}">
                <a16:creationId xmlns:a16="http://schemas.microsoft.com/office/drawing/2014/main" id="{D08A4B23-E5D3-089A-99EB-D0CB0163E118}"/>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6" name="Google Shape;44;p8">
            <a:extLst>
              <a:ext uri="{FF2B5EF4-FFF2-40B4-BE49-F238E27FC236}">
                <a16:creationId xmlns:a16="http://schemas.microsoft.com/office/drawing/2014/main" id="{E5943056-2D1D-0F66-8032-4F7C3DFF9D35}"/>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chemeClr val="bg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4037183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column light" userDrawn="1">
  <p:cSld name="1_Title and body 2 column light">
    <p:bg>
      <p:bgPr>
        <a:solidFill>
          <a:schemeClr val="lt1"/>
        </a:solidFill>
        <a:effectLst/>
      </p:bgPr>
    </p:bg>
    <p:spTree>
      <p:nvGrpSpPr>
        <p:cNvPr id="1" name="Shape 57"/>
        <p:cNvGrpSpPr/>
        <p:nvPr/>
      </p:nvGrpSpPr>
      <p:grpSpPr>
        <a:xfrm>
          <a:off x="0" y="0"/>
          <a:ext cx="0" cy="0"/>
          <a:chOff x="0" y="0"/>
          <a:chExt cx="0" cy="0"/>
        </a:xfrm>
      </p:grpSpPr>
      <p:pic>
        <p:nvPicPr>
          <p:cNvPr id="9" name="Picture 8">
            <a:extLst>
              <a:ext uri="{FF2B5EF4-FFF2-40B4-BE49-F238E27FC236}">
                <a16:creationId xmlns:a16="http://schemas.microsoft.com/office/drawing/2014/main" id="{2B0A6BDC-5B8F-BF82-2358-C4733BE56DE9}"/>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667564"/>
          </a:xfrm>
          <a:prstGeom prst="rect">
            <a:avLst/>
          </a:prstGeom>
        </p:spPr>
      </p:pic>
      <p:sp>
        <p:nvSpPr>
          <p:cNvPr id="2" name="Google Shape;169;p18">
            <a:extLst>
              <a:ext uri="{FF2B5EF4-FFF2-40B4-BE49-F238E27FC236}">
                <a16:creationId xmlns:a16="http://schemas.microsoft.com/office/drawing/2014/main" id="{889F8021-E40F-0884-81B3-F780EC3870F8}"/>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6" name="Google Shape;55;p9">
            <a:extLst>
              <a:ext uri="{FF2B5EF4-FFF2-40B4-BE49-F238E27FC236}">
                <a16:creationId xmlns:a16="http://schemas.microsoft.com/office/drawing/2014/main" id="{EB370A59-5A02-DD26-1D79-09F73FD402D9}"/>
              </a:ext>
            </a:extLst>
          </p:cNvPr>
          <p:cNvPicPr preferRelativeResize="0"/>
          <p:nvPr userDrawn="1"/>
        </p:nvPicPr>
        <p:blipFill>
          <a:blip r:embed="rId3">
            <a:extLst>
              <a:ext uri="{96DAC541-7B7A-43D3-8B79-37D633B846F1}">
                <asvg:svgBlip xmlns:asvg="http://schemas.microsoft.com/office/drawing/2016/SVG/main" r:embed="rId4"/>
              </a:ext>
            </a:extLst>
          </a:blip>
          <a:srcRect l="345" r="345"/>
          <a:stretch/>
        </p:blipFill>
        <p:spPr>
          <a:xfrm>
            <a:off x="303400" y="4869400"/>
            <a:ext cx="803175" cy="120350"/>
          </a:xfrm>
          <a:prstGeom prst="rect">
            <a:avLst/>
          </a:prstGeom>
          <a:noFill/>
          <a:ln>
            <a:noFill/>
          </a:ln>
        </p:spPr>
      </p:pic>
      <p:sp>
        <p:nvSpPr>
          <p:cNvPr id="7" name="Google Shape;30;p5">
            <a:extLst>
              <a:ext uri="{FF2B5EF4-FFF2-40B4-BE49-F238E27FC236}">
                <a16:creationId xmlns:a16="http://schemas.microsoft.com/office/drawing/2014/main" id="{77CB4570-5F50-E71B-4672-AC2F5B672D28}"/>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a:solidFill>
                <a:srgbClr val="9E9E9E"/>
              </a:solidFill>
              <a:latin typeface="Arial" panose="020B0604020202020204" pitchFamily="34" charset="0"/>
              <a:ea typeface="Manrope"/>
              <a:cs typeface="Arial" panose="020B0604020202020204" pitchFamily="34" charset="0"/>
              <a:sym typeface="Manrope"/>
            </a:endParaRPr>
          </a:p>
        </p:txBody>
      </p:sp>
      <p:sp>
        <p:nvSpPr>
          <p:cNvPr id="3" name="Google Shape;45;p8">
            <a:extLst>
              <a:ext uri="{FF2B5EF4-FFF2-40B4-BE49-F238E27FC236}">
                <a16:creationId xmlns:a16="http://schemas.microsoft.com/office/drawing/2014/main" id="{B5D20F46-DD3D-C4E0-24C2-11531F30B928}"/>
              </a:ext>
            </a:extLst>
          </p:cNvPr>
          <p:cNvSpPr txBox="1">
            <a:spLocks noGrp="1"/>
          </p:cNvSpPr>
          <p:nvPr>
            <p:ph type="body" idx="1"/>
          </p:nvPr>
        </p:nvSpPr>
        <p:spPr>
          <a:xfrm>
            <a:off x="3296654" y="583045"/>
            <a:ext cx="2335793" cy="3549698"/>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chemeClr val="tx1"/>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4" name="Google Shape;45;p8">
            <a:extLst>
              <a:ext uri="{FF2B5EF4-FFF2-40B4-BE49-F238E27FC236}">
                <a16:creationId xmlns:a16="http://schemas.microsoft.com/office/drawing/2014/main" id="{83D295A2-D93A-3F16-484F-F97DC8E63F15}"/>
              </a:ext>
            </a:extLst>
          </p:cNvPr>
          <p:cNvSpPr txBox="1">
            <a:spLocks noGrp="1"/>
          </p:cNvSpPr>
          <p:nvPr>
            <p:ph type="body" idx="13"/>
          </p:nvPr>
        </p:nvSpPr>
        <p:spPr>
          <a:xfrm>
            <a:off x="5917870" y="583045"/>
            <a:ext cx="2335793" cy="3549698"/>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chemeClr val="tx1"/>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5" name="Google Shape;51;p9">
            <a:extLst>
              <a:ext uri="{FF2B5EF4-FFF2-40B4-BE49-F238E27FC236}">
                <a16:creationId xmlns:a16="http://schemas.microsoft.com/office/drawing/2014/main" id="{5E3365D2-6C40-451B-36F0-A0BB7ABC1A43}"/>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14141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8" name="Google Shape;42;p7">
            <a:extLst>
              <a:ext uri="{FF2B5EF4-FFF2-40B4-BE49-F238E27FC236}">
                <a16:creationId xmlns:a16="http://schemas.microsoft.com/office/drawing/2014/main" id="{635A40A2-54F6-4F56-485F-27980A7AB9A8}"/>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2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a:p>
        </p:txBody>
      </p:sp>
    </p:spTree>
    <p:extLst>
      <p:ext uri="{BB962C8B-B14F-4D97-AF65-F5344CB8AC3E}">
        <p14:creationId xmlns:p14="http://schemas.microsoft.com/office/powerpoint/2010/main" val="3757838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 Layout with Subtitle">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7CD29F9A-DF1A-5A4C-A7B3-6D4C49876107}"/>
              </a:ext>
            </a:extLst>
          </p:cNvPr>
          <p:cNvSpPr>
            <a:spLocks noGrp="1"/>
          </p:cNvSpPr>
          <p:nvPr>
            <p:ph type="body" sz="quarter" idx="15"/>
          </p:nvPr>
        </p:nvSpPr>
        <p:spPr>
          <a:xfrm>
            <a:off x="504825" y="1567912"/>
            <a:ext cx="8153400" cy="3118388"/>
          </a:xfrm>
          <a:prstGeom prst="rect">
            <a:avLst/>
          </a:prstGeom>
        </p:spPr>
        <p:txBody>
          <a:bodyPr lIns="91440" rIns="91440" anchor="t">
            <a:normAutofit/>
          </a:bodyPr>
          <a:lstStyle>
            <a:lvl1pPr marL="257175" indent="-188595">
              <a:buClr>
                <a:schemeClr val="accent1"/>
              </a:buClr>
              <a:buFont typeface="Arial" panose="020B0604020202020204" pitchFamily="34" charset="0"/>
              <a:buChar char="•"/>
              <a:defRPr sz="1800" b="0" i="0">
                <a:solidFill>
                  <a:schemeClr val="tx1"/>
                </a:solidFill>
                <a:latin typeface="+mn-lt"/>
                <a:ea typeface="Bw Modelica Light" pitchFamily="2" charset="77"/>
              </a:defRPr>
            </a:lvl1pPr>
            <a:lvl2pPr marL="600075" indent="-188595">
              <a:buClr>
                <a:schemeClr val="accent1"/>
              </a:buClr>
              <a:buFont typeface="Arial" panose="020B0604020202020204" pitchFamily="34" charset="0"/>
              <a:buChar char="•"/>
              <a:defRPr sz="1650" b="0" i="0">
                <a:solidFill>
                  <a:schemeClr val="tx1"/>
                </a:solidFill>
                <a:latin typeface="+mn-lt"/>
                <a:ea typeface="Bw Modelica Light" pitchFamily="2" charset="77"/>
              </a:defRPr>
            </a:lvl2pPr>
            <a:lvl3pPr marL="942975" indent="-188595">
              <a:buClr>
                <a:schemeClr val="accent1"/>
              </a:buClr>
              <a:buFont typeface="Arial" panose="020B0604020202020204" pitchFamily="34" charset="0"/>
              <a:buChar char="•"/>
              <a:defRPr sz="1500" b="0" i="0">
                <a:solidFill>
                  <a:schemeClr val="tx1"/>
                </a:solidFill>
                <a:latin typeface="+mn-lt"/>
                <a:ea typeface="Bw Modelica Light" pitchFamily="2" charset="77"/>
              </a:defRPr>
            </a:lvl3pPr>
            <a:lvl4pPr marL="1285875" indent="-188595">
              <a:buClr>
                <a:schemeClr val="accent1"/>
              </a:buClr>
              <a:buFont typeface="Arial" panose="020B0604020202020204" pitchFamily="34" charset="0"/>
              <a:buChar char="•"/>
              <a:defRPr sz="1350" b="0" i="0">
                <a:solidFill>
                  <a:schemeClr val="tx1"/>
                </a:solidFill>
                <a:latin typeface="+mn-lt"/>
                <a:ea typeface="Bw Modelica Light" pitchFamily="2" charset="77"/>
              </a:defRPr>
            </a:lvl4pPr>
            <a:lvl5pPr marL="1628775" indent="-188595">
              <a:buClr>
                <a:schemeClr val="accent1"/>
              </a:buClr>
              <a:buFont typeface="Arial" panose="020B0604020202020204" pitchFamily="34" charset="0"/>
              <a:buChar char="•"/>
              <a:defRPr sz="1200" b="0" i="0">
                <a:solidFill>
                  <a:schemeClr val="tx1"/>
                </a:solidFill>
                <a:latin typeface="+mn-lt"/>
                <a:ea typeface="Bw Modelic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4A7AB8B-3CE3-0B4D-861E-7A499BE0D5A4}"/>
              </a:ext>
            </a:extLst>
          </p:cNvPr>
          <p:cNvSpPr>
            <a:spLocks noGrp="1"/>
          </p:cNvSpPr>
          <p:nvPr>
            <p:ph type="body" sz="quarter" idx="13"/>
          </p:nvPr>
        </p:nvSpPr>
        <p:spPr>
          <a:xfrm>
            <a:off x="504825" y="879909"/>
            <a:ext cx="8153400" cy="400050"/>
          </a:xfrm>
          <a:prstGeom prst="rect">
            <a:avLst/>
          </a:prstGeom>
        </p:spPr>
        <p:txBody>
          <a:bodyPr anchor="ctr">
            <a:normAutofit/>
          </a:bodyPr>
          <a:lstStyle>
            <a:lvl1pPr marL="0" indent="0" algn="ctr">
              <a:buNone/>
              <a:defRPr sz="1800" b="0" i="0">
                <a:solidFill>
                  <a:schemeClr val="tx1">
                    <a:lumMod val="65000"/>
                    <a:lumOff val="35000"/>
                  </a:schemeClr>
                </a:solidFill>
                <a:latin typeface="Montserrat Light" pitchFamily="2" charset="77"/>
              </a:defRPr>
            </a:lvl1pPr>
            <a:lvl2pPr>
              <a:defRPr sz="1500" b="0" i="0">
                <a:solidFill>
                  <a:schemeClr val="tx2">
                    <a:lumMod val="75000"/>
                    <a:lumOff val="25000"/>
                  </a:schemeClr>
                </a:solidFill>
                <a:latin typeface="Bw Modelica Light" pitchFamily="2" charset="77"/>
              </a:defRPr>
            </a:lvl2pPr>
            <a:lvl3pPr>
              <a:defRPr sz="1500" b="0" i="0">
                <a:solidFill>
                  <a:schemeClr val="tx2">
                    <a:lumMod val="75000"/>
                    <a:lumOff val="25000"/>
                  </a:schemeClr>
                </a:solidFill>
                <a:latin typeface="Bw Modelica Light" pitchFamily="2" charset="77"/>
              </a:defRPr>
            </a:lvl3pPr>
            <a:lvl4pPr>
              <a:defRPr sz="1500" b="0" i="0">
                <a:solidFill>
                  <a:schemeClr val="tx2">
                    <a:lumMod val="75000"/>
                    <a:lumOff val="25000"/>
                  </a:schemeClr>
                </a:solidFill>
                <a:latin typeface="Bw Modelica Light" pitchFamily="2" charset="77"/>
              </a:defRPr>
            </a:lvl4pPr>
            <a:lvl5pPr>
              <a:defRPr sz="15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CF60504-DFF2-2846-8241-1F330F43FC5E}"/>
              </a:ext>
            </a:extLst>
          </p:cNvPr>
          <p:cNvSpPr>
            <a:spLocks noGrp="1"/>
          </p:cNvSpPr>
          <p:nvPr>
            <p:ph type="body" sz="quarter" idx="14" hasCustomPrompt="1"/>
          </p:nvPr>
        </p:nvSpPr>
        <p:spPr>
          <a:xfrm>
            <a:off x="504825" y="367694"/>
            <a:ext cx="8153400" cy="476250"/>
          </a:xfrm>
          <a:prstGeom prst="rect">
            <a:avLst/>
          </a:prstGeom>
        </p:spPr>
        <p:txBody>
          <a:bodyPr anchor="ctr">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27" name="TextBox 26">
            <a:extLst>
              <a:ext uri="{FF2B5EF4-FFF2-40B4-BE49-F238E27FC236}">
                <a16:creationId xmlns:a16="http://schemas.microsoft.com/office/drawing/2014/main" id="{1FCE1B61-0CA8-3445-80F1-2CDFE729F4C3}"/>
              </a:ext>
            </a:extLst>
          </p:cNvPr>
          <p:cNvSpPr txBox="1"/>
          <p:nvPr userDrawn="1"/>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8" name="Picture 27">
            <a:extLst>
              <a:ext uri="{FF2B5EF4-FFF2-40B4-BE49-F238E27FC236}">
                <a16:creationId xmlns:a16="http://schemas.microsoft.com/office/drawing/2014/main" id="{41BF3690-4217-AE49-BF4C-0FA1D03D4A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29" name="Straight Connector 28">
            <a:extLst>
              <a:ext uri="{FF2B5EF4-FFF2-40B4-BE49-F238E27FC236}">
                <a16:creationId xmlns:a16="http://schemas.microsoft.com/office/drawing/2014/main" id="{A70E2E33-3F4C-0446-8F8B-27A91425FE2B}"/>
              </a:ext>
            </a:extLst>
          </p:cNvPr>
          <p:cNvCxnSpPr>
            <a:cxnSpLocks/>
          </p:cNvCxnSpPr>
          <p:nvPr userDrawn="1"/>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01C9505-9ACA-4E48-8626-D38DFE44D21E}"/>
              </a:ext>
            </a:extLst>
          </p:cNvPr>
          <p:cNvSpPr/>
          <p:nvPr userDrawn="1"/>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3144401520"/>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p:cSld name="1_Title Slide">
    <p:spTree>
      <p:nvGrpSpPr>
        <p:cNvPr id="1" name="Shape 11"/>
        <p:cNvGrpSpPr/>
        <p:nvPr/>
      </p:nvGrpSpPr>
      <p:grpSpPr>
        <a:xfrm>
          <a:off x="0" y="0"/>
          <a:ext cx="0" cy="0"/>
          <a:chOff x="0" y="0"/>
          <a:chExt cx="0" cy="0"/>
        </a:xfrm>
      </p:grpSpPr>
      <p:pic>
        <p:nvPicPr>
          <p:cNvPr id="3" name="Picture 2">
            <a:extLst>
              <a:ext uri="{FF2B5EF4-FFF2-40B4-BE49-F238E27FC236}">
                <a16:creationId xmlns:a16="http://schemas.microsoft.com/office/drawing/2014/main" id="{D37D49B0-A784-50FE-07BD-B2B886EBCD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Google Shape;13;p3"/>
          <p:cNvSpPr txBox="1">
            <a:spLocks noGrp="1"/>
          </p:cNvSpPr>
          <p:nvPr>
            <p:ph type="ctrTitle"/>
          </p:nvPr>
        </p:nvSpPr>
        <p:spPr>
          <a:xfrm>
            <a:off x="311708" y="866700"/>
            <a:ext cx="4068460" cy="2839375"/>
          </a:xfrm>
          <a:prstGeom prst="rect">
            <a:avLst/>
          </a:prstGeom>
        </p:spPr>
        <p:txBody>
          <a:bodyPr spcFirstLastPara="1" wrap="square" lIns="91425" tIns="91425" rIns="91425" bIns="91425" anchor="b" anchorCtr="0">
            <a:noAutofit/>
          </a:bodyPr>
          <a:lstStyle>
            <a:lvl1pPr lvl="0" rtl="0">
              <a:lnSpc>
                <a:spcPts val="3200"/>
              </a:lnSpc>
              <a:spcBef>
                <a:spcPts val="0"/>
              </a:spcBef>
              <a:spcAft>
                <a:spcPts val="0"/>
              </a:spcAft>
              <a:buClr>
                <a:schemeClr val="lt1"/>
              </a:buClr>
              <a:buSzPts val="4400"/>
              <a:buNone/>
              <a:defRPr sz="3200" b="1">
                <a:solidFill>
                  <a:srgbClr val="1E252E"/>
                </a:solidFill>
              </a:defRPr>
            </a:lvl1pPr>
            <a:lvl2pPr lvl="1"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
        <p:nvSpPr>
          <p:cNvPr id="14" name="Google Shape;14;p3"/>
          <p:cNvSpPr txBox="1">
            <a:spLocks noGrp="1"/>
          </p:cNvSpPr>
          <p:nvPr>
            <p:ph type="subTitle" idx="1"/>
          </p:nvPr>
        </p:nvSpPr>
        <p:spPr>
          <a:xfrm>
            <a:off x="311700" y="3721608"/>
            <a:ext cx="8520600" cy="34557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None/>
              <a:defRPr sz="1400" b="1">
                <a:solidFill>
                  <a:schemeClr val="accent5"/>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r>
              <a:rPr lang="en-US"/>
              <a:t>Click to edit Master subtitle style</a:t>
            </a:r>
            <a:endParaRPr dirty="0"/>
          </a:p>
        </p:txBody>
      </p:sp>
      <p:sp>
        <p:nvSpPr>
          <p:cNvPr id="15" name="Google Shape;15;p3"/>
          <p:cNvSpPr txBox="1">
            <a:spLocks noGrp="1"/>
          </p:cNvSpPr>
          <p:nvPr>
            <p:ph type="subTitle" idx="2"/>
          </p:nvPr>
        </p:nvSpPr>
        <p:spPr>
          <a:xfrm>
            <a:off x="311700" y="3995928"/>
            <a:ext cx="8520600" cy="51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100">
                <a:solidFill>
                  <a:srgbClr val="1E252E"/>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dirty="0"/>
          </a:p>
        </p:txBody>
      </p:sp>
      <p:sp>
        <p:nvSpPr>
          <p:cNvPr id="17" name="Google Shape;17;p3"/>
          <p:cNvSpPr txBox="1"/>
          <p:nvPr/>
        </p:nvSpPr>
        <p:spPr>
          <a:xfrm>
            <a:off x="311700" y="4808816"/>
            <a:ext cx="4260300" cy="32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16" name="Google Shape;16;p3"/>
          <p:cNvPicPr preferRelativeResize="0"/>
          <p:nvPr/>
        </p:nvPicPr>
        <p:blipFill>
          <a:blip r:embed="rId3">
            <a:extLst>
              <a:ext uri="{96DAC541-7B7A-43D3-8B79-37D633B846F1}">
                <asvg:svgBlip xmlns:asvg="http://schemas.microsoft.com/office/drawing/2016/SVG/main" r:embed="rId4"/>
              </a:ext>
            </a:extLst>
          </a:blip>
          <a:srcRect/>
          <a:stretch/>
        </p:blipFill>
        <p:spPr>
          <a:xfrm>
            <a:off x="311700" y="299399"/>
            <a:ext cx="1800300" cy="267901"/>
          </a:xfrm>
          <a:prstGeom prst="rect">
            <a:avLst/>
          </a:prstGeom>
          <a:noFill/>
          <a:ln>
            <a:noFill/>
          </a:ln>
        </p:spPr>
      </p:pic>
      <p:sp>
        <p:nvSpPr>
          <p:cNvPr id="4" name="TextBox 3">
            <a:extLst>
              <a:ext uri="{FF2B5EF4-FFF2-40B4-BE49-F238E27FC236}">
                <a16:creationId xmlns:a16="http://schemas.microsoft.com/office/drawing/2014/main" id="{2C3DD709-C006-B802-8D97-D99652EBEDA5}"/>
              </a:ext>
            </a:extLst>
          </p:cNvPr>
          <p:cNvSpPr txBox="1"/>
          <p:nvPr userDrawn="1"/>
        </p:nvSpPr>
        <p:spPr>
          <a:xfrm>
            <a:off x="7083631" y="190005"/>
            <a:ext cx="1852551" cy="246221"/>
          </a:xfrm>
          <a:prstGeom prst="rect">
            <a:avLst/>
          </a:prstGeom>
          <a:noFill/>
        </p:spPr>
        <p:txBody>
          <a:bodyPr wrap="square" rtlCol="0">
            <a:spAutoFit/>
          </a:bodyPr>
          <a:lstStyle/>
          <a:p>
            <a:pPr algn="r"/>
            <a:endParaRPr lang="en-US" sz="1000" dirty="0">
              <a:solidFill>
                <a:srgbClr val="1E252E"/>
              </a:solidFill>
            </a:endParaRPr>
          </a:p>
        </p:txBody>
      </p:sp>
      <p:sp>
        <p:nvSpPr>
          <p:cNvPr id="5" name="Google Shape;236;p27">
            <a:extLst>
              <a:ext uri="{FF2B5EF4-FFF2-40B4-BE49-F238E27FC236}">
                <a16:creationId xmlns:a16="http://schemas.microsoft.com/office/drawing/2014/main" id="{078A26F1-36E3-F4B1-D662-8800BF9DD877}"/>
              </a:ext>
            </a:extLst>
          </p:cNvPr>
          <p:cNvSpPr txBox="1">
            <a:spLocks/>
          </p:cNvSpPr>
          <p:nvPr userDrawn="1"/>
        </p:nvSpPr>
        <p:spPr>
          <a:xfrm>
            <a:off x="4762005" y="128020"/>
            <a:ext cx="4260300" cy="5109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Arial"/>
              <a:buNone/>
              <a:defRPr sz="1200" b="1" i="0" u="none" strike="noStrike" cap="none">
                <a:solidFill>
                  <a:schemeClr val="bg1"/>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pPr algn="r"/>
            <a:endParaRPr lang="en-US" sz="1000" b="0" dirty="0">
              <a:solidFill>
                <a:srgbClr val="F68C1E"/>
              </a:solidFill>
              <a:latin typeface="Arial" panose="020B0604020202020204" pitchFamily="34" charset="0"/>
              <a:ea typeface="Manrope"/>
              <a:cs typeface="Arial" panose="020B0604020202020204" pitchFamily="34" charset="0"/>
              <a:sym typeface="Manrope"/>
            </a:endParaRPr>
          </a:p>
        </p:txBody>
      </p:sp>
    </p:spTree>
    <p:extLst>
      <p:ext uri="{BB962C8B-B14F-4D97-AF65-F5344CB8AC3E}">
        <p14:creationId xmlns:p14="http://schemas.microsoft.com/office/powerpoint/2010/main" val="65939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light white"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a:solidFill>
                <a:srgbClr val="9E9E9E"/>
              </a:solidFill>
              <a:latin typeface="Arial" panose="020B0604020202020204" pitchFamily="34" charset="0"/>
              <a:ea typeface="Manrope"/>
              <a:cs typeface="Arial" panose="020B0604020202020204" pitchFamily="34" charset="0"/>
              <a:sym typeface="Manrope"/>
            </a:endParaRPr>
          </a:p>
        </p:txBody>
      </p:sp>
      <p:sp>
        <p:nvSpPr>
          <p:cNvPr id="5" name="Title 1">
            <a:extLst>
              <a:ext uri="{FF2B5EF4-FFF2-40B4-BE49-F238E27FC236}">
                <a16:creationId xmlns:a16="http://schemas.microsoft.com/office/drawing/2014/main" id="{18859722-D38A-FCB3-5FF2-6B72233A0614}"/>
              </a:ext>
            </a:extLst>
          </p:cNvPr>
          <p:cNvSpPr txBox="1">
            <a:spLocks/>
          </p:cNvSpPr>
          <p:nvPr userDrawn="1"/>
        </p:nvSpPr>
        <p:spPr>
          <a:xfrm>
            <a:off x="344350" y="1060921"/>
            <a:ext cx="8128108" cy="36482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a:ln>
                <a:noFill/>
              </a:ln>
              <a:effectLst/>
              <a:uLnTx/>
              <a:uFillTx/>
              <a:latin typeface="Arial"/>
              <a:cs typeface="Arial"/>
              <a:sym typeface="Arial"/>
            </a:endParaRPr>
          </a:p>
          <a:p>
            <a:pPr marL="171450" lvl="0" indent="-171450">
              <a:lnSpc>
                <a:spcPct val="100000"/>
              </a:lnSpc>
              <a:buClr>
                <a:srgbClr val="F68C1E"/>
              </a:buClr>
              <a:buSzTx/>
              <a:buFont typeface="Arial" panose="020B0604020202020204" pitchFamily="34" charset="0"/>
              <a:buChar char="•"/>
              <a:defRPr/>
            </a:pPr>
            <a:endParaRPr kumimoji="0" lang="en-US" sz="800" b="0" i="0" u="none" strike="noStrike" kern="0" cap="none" spc="0" normalizeH="0" baseline="0" noProof="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a:ln>
                <a:noFill/>
              </a:ln>
              <a:effectLst/>
              <a:uLnTx/>
              <a:uFillTx/>
              <a:latin typeface="Arial"/>
              <a:cs typeface="Arial"/>
              <a:sym typeface="Arial"/>
            </a:endParaRPr>
          </a:p>
        </p:txBody>
      </p:sp>
      <p:sp>
        <p:nvSpPr>
          <p:cNvPr id="7" name="Title 1">
            <a:extLst>
              <a:ext uri="{FF2B5EF4-FFF2-40B4-BE49-F238E27FC236}">
                <a16:creationId xmlns:a16="http://schemas.microsoft.com/office/drawing/2014/main" id="{6F5ED8CE-BC87-BA94-F9A3-2A0F7D62D368}"/>
              </a:ext>
            </a:extLst>
          </p:cNvPr>
          <p:cNvSpPr>
            <a:spLocks noGrp="1"/>
          </p:cNvSpPr>
          <p:nvPr>
            <p:ph type="title"/>
          </p:nvPr>
        </p:nvSpPr>
        <p:spPr>
          <a:xfrm>
            <a:off x="344350" y="228625"/>
            <a:ext cx="7355861" cy="572700"/>
          </a:xfrm>
          <a:prstGeom prst="rect">
            <a:avLst/>
          </a:prstGeom>
        </p:spPr>
        <p:txBody>
          <a:bodyPr>
            <a:noAutofit/>
          </a:bodyPr>
          <a:lstStyle>
            <a:lvl1pPr>
              <a:lnSpc>
                <a:spcPts val="2800"/>
              </a:lnSpc>
              <a:defRPr sz="2800" b="1"/>
            </a:lvl1pPr>
          </a:lstStyle>
          <a:p>
            <a:r>
              <a:rPr lang="en-US"/>
              <a:t>Click to edit Master title style</a:t>
            </a:r>
          </a:p>
        </p:txBody>
      </p:sp>
      <p:sp>
        <p:nvSpPr>
          <p:cNvPr id="6" name="Subtitle 3">
            <a:extLst>
              <a:ext uri="{FF2B5EF4-FFF2-40B4-BE49-F238E27FC236}">
                <a16:creationId xmlns:a16="http://schemas.microsoft.com/office/drawing/2014/main" id="{1B0F4FBD-AFC6-5483-A266-40F91620D594}"/>
              </a:ext>
            </a:extLst>
          </p:cNvPr>
          <p:cNvSpPr>
            <a:spLocks noGrp="1"/>
          </p:cNvSpPr>
          <p:nvPr>
            <p:ph type="subTitle" idx="2"/>
          </p:nvPr>
        </p:nvSpPr>
        <p:spPr>
          <a:xfrm>
            <a:off x="344350" y="961523"/>
            <a:ext cx="8520600" cy="3545305"/>
          </a:xfrm>
          <a:prstGeom prst="rect">
            <a:avLst/>
          </a:prstGeom>
        </p:spPr>
        <p:txBody>
          <a:bodyPr/>
          <a:lstStyle>
            <a:lvl1pPr marL="171450" indent="-171450">
              <a:buFont typeface="Arial" panose="020B0604020202020204" pitchFamily="34" charset="0"/>
              <a:buChar char="•"/>
              <a:defRPr/>
            </a:lvl1pPr>
          </a:lstStyle>
          <a:p>
            <a:pPr marL="171450" lvl="0" indent="-171450" algn="l" rtl="0">
              <a:spcBef>
                <a:spcPts val="0"/>
              </a:spcBef>
              <a:spcAft>
                <a:spcPts val="0"/>
              </a:spcAft>
            </a:pPr>
            <a:r>
              <a:rPr lang="en-US" sz="1000">
                <a:latin typeface="Arial" panose="020B0604020202020204" pitchFamily="34" charset="0"/>
                <a:cs typeface="Arial" panose="020B0604020202020204" pitchFamily="34" charset="0"/>
              </a:rPr>
              <a:t>Click to edit Master subtitle style</a:t>
            </a:r>
          </a:p>
        </p:txBody>
      </p:sp>
    </p:spTree>
    <p:extLst>
      <p:ext uri="{BB962C8B-B14F-4D97-AF65-F5344CB8AC3E}">
        <p14:creationId xmlns:p14="http://schemas.microsoft.com/office/powerpoint/2010/main" val="2916423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Cover 1 presenter &amp;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9E921-BC64-1B3E-2732-4864E10FBD4E}"/>
              </a:ext>
            </a:extLst>
          </p:cNvPr>
          <p:cNvPicPr>
            <a:picLocks noChangeAspect="1"/>
          </p:cNvPicPr>
          <p:nvPr/>
        </p:nvPicPr>
        <p:blipFill>
          <a:blip r:embed="rId2"/>
          <a:srcRect/>
          <a:stretch/>
        </p:blipFill>
        <p:spPr>
          <a:xfrm>
            <a:off x="0" y="0"/>
            <a:ext cx="9144000" cy="5143500"/>
          </a:xfrm>
          <a:prstGeom prst="rect">
            <a:avLst/>
          </a:prstGeom>
        </p:spPr>
      </p:pic>
      <p:sp>
        <p:nvSpPr>
          <p:cNvPr id="4" name="Oval 3">
            <a:extLst>
              <a:ext uri="{FF2B5EF4-FFF2-40B4-BE49-F238E27FC236}">
                <a16:creationId xmlns:a16="http://schemas.microsoft.com/office/drawing/2014/main" id="{20EA3B82-1DF1-F3E6-62A1-341FC93D950B}"/>
              </a:ext>
            </a:extLst>
          </p:cNvPr>
          <p:cNvSpPr/>
          <p:nvPr/>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
        <p:nvSpPr>
          <p:cNvPr id="5" name="TextBox 4">
            <a:extLst>
              <a:ext uri="{FF2B5EF4-FFF2-40B4-BE49-F238E27FC236}">
                <a16:creationId xmlns:a16="http://schemas.microsoft.com/office/drawing/2014/main" id="{5E5CBD84-A264-6BB8-9534-B8993F878E67}"/>
              </a:ext>
            </a:extLst>
          </p:cNvPr>
          <p:cNvSpPr txBox="1"/>
          <p:nvPr/>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7" name="Picture 6">
            <a:extLst>
              <a:ext uri="{FF2B5EF4-FFF2-40B4-BE49-F238E27FC236}">
                <a16:creationId xmlns:a16="http://schemas.microsoft.com/office/drawing/2014/main" id="{B3BB8994-EAE6-9522-6E15-21E04D5BD8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9" name="Straight Connector 8">
            <a:extLst>
              <a:ext uri="{FF2B5EF4-FFF2-40B4-BE49-F238E27FC236}">
                <a16:creationId xmlns:a16="http://schemas.microsoft.com/office/drawing/2014/main" id="{328243F8-D794-B365-FFD4-3C3322435201}"/>
              </a:ext>
            </a:extLst>
          </p:cNvPr>
          <p:cNvCxnSpPr>
            <a:cxnSpLocks/>
          </p:cNvCxnSpPr>
          <p:nvPr/>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D539C5BC-FA0B-B44D-86FE-DCA184AFD65C}"/>
              </a:ext>
            </a:extLst>
          </p:cNvPr>
          <p:cNvSpPr>
            <a:spLocks noGrp="1"/>
          </p:cNvSpPr>
          <p:nvPr>
            <p:ph type="body" sz="quarter" idx="14" hasCustomPrompt="1"/>
          </p:nvPr>
        </p:nvSpPr>
        <p:spPr>
          <a:xfrm>
            <a:off x="343440" y="2741498"/>
            <a:ext cx="3564681" cy="104949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b="1" i="0" cap="none" baseline="0">
                <a:solidFill>
                  <a:schemeClr val="bg1"/>
                </a:solidFill>
                <a:latin typeface="Montserrat" pitchFamily="2" charset="77"/>
              </a:defRPr>
            </a:lvl1pPr>
            <a:lvl2pPr marL="342900" indent="0">
              <a:buFont typeface="Arial" panose="020B0604020202020204" pitchFamily="34" charset="0"/>
              <a:buNone/>
              <a:defRPr>
                <a:solidFill>
                  <a:schemeClr val="bg1"/>
                </a:solidFill>
                <a:latin typeface="Bw Modelica" pitchFamily="2" charset="77"/>
              </a:defRPr>
            </a:lvl2pPr>
            <a:lvl3pPr marL="685800" indent="0">
              <a:buFont typeface="Arial" panose="020B0604020202020204" pitchFamily="34" charset="0"/>
              <a:buNone/>
              <a:defRPr>
                <a:solidFill>
                  <a:schemeClr val="bg1"/>
                </a:solidFill>
                <a:latin typeface="Bw Modelica" pitchFamily="2" charset="77"/>
              </a:defRPr>
            </a:lvl3pPr>
            <a:lvl4pPr marL="1028700" indent="0">
              <a:buFont typeface="Arial" panose="020B0604020202020204" pitchFamily="34" charset="0"/>
              <a:buNone/>
              <a:defRPr>
                <a:solidFill>
                  <a:schemeClr val="bg1"/>
                </a:solidFill>
                <a:latin typeface="Bw Modelica" pitchFamily="2" charset="77"/>
              </a:defRPr>
            </a:lvl4pPr>
            <a:lvl5pPr marL="13716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6" name="Text Placeholder 16">
            <a:extLst>
              <a:ext uri="{FF2B5EF4-FFF2-40B4-BE49-F238E27FC236}">
                <a16:creationId xmlns:a16="http://schemas.microsoft.com/office/drawing/2014/main" id="{57734A39-AC44-9741-AC7A-12DC7DECE962}"/>
              </a:ext>
            </a:extLst>
          </p:cNvPr>
          <p:cNvSpPr>
            <a:spLocks noGrp="1"/>
          </p:cNvSpPr>
          <p:nvPr>
            <p:ph type="body" sz="quarter" idx="13"/>
          </p:nvPr>
        </p:nvSpPr>
        <p:spPr>
          <a:xfrm>
            <a:off x="343440" y="3803350"/>
            <a:ext cx="3564681" cy="518827"/>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i="0">
                <a:solidFill>
                  <a:schemeClr val="bg1"/>
                </a:solidFill>
                <a:latin typeface="Montserrat" pitchFamily="2" charset="77"/>
              </a:defRPr>
            </a:lvl1pPr>
            <a:lvl2pPr marL="342900" indent="0">
              <a:buFont typeface="Arial" panose="020B0604020202020204" pitchFamily="34" charset="0"/>
              <a:buNone/>
              <a:defRPr>
                <a:solidFill>
                  <a:schemeClr val="bg1"/>
                </a:solidFill>
                <a:latin typeface="Bw Modelica" pitchFamily="2" charset="77"/>
              </a:defRPr>
            </a:lvl2pPr>
            <a:lvl3pPr marL="685800" indent="0">
              <a:buFont typeface="Arial" panose="020B0604020202020204" pitchFamily="34" charset="0"/>
              <a:buNone/>
              <a:defRPr>
                <a:solidFill>
                  <a:schemeClr val="bg1"/>
                </a:solidFill>
                <a:latin typeface="Bw Modelica" pitchFamily="2" charset="77"/>
              </a:defRPr>
            </a:lvl3pPr>
            <a:lvl4pPr marL="1028700" indent="0">
              <a:buFont typeface="Arial" panose="020B0604020202020204" pitchFamily="34" charset="0"/>
              <a:buNone/>
              <a:defRPr>
                <a:solidFill>
                  <a:schemeClr val="bg1"/>
                </a:solidFill>
                <a:latin typeface="Bw Modelica" pitchFamily="2" charset="77"/>
              </a:defRPr>
            </a:lvl4pPr>
            <a:lvl5pPr marL="13716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491709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with Futuristic Element">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2D12DAE0-89FF-B2D8-C318-1A11BF8CBF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3" name="Picture 2">
            <a:extLst>
              <a:ext uri="{FF2B5EF4-FFF2-40B4-BE49-F238E27FC236}">
                <a16:creationId xmlns:a16="http://schemas.microsoft.com/office/drawing/2014/main" id="{883208F5-B80F-1F98-62CA-2167BF282B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58086" y="1124421"/>
            <a:ext cx="5143500" cy="5143500"/>
          </a:xfrm>
          <a:prstGeom prst="rect">
            <a:avLst/>
          </a:prstGeom>
        </p:spPr>
      </p:pic>
      <p:pic>
        <p:nvPicPr>
          <p:cNvPr id="4" name="Picture 3">
            <a:extLst>
              <a:ext uri="{FF2B5EF4-FFF2-40B4-BE49-F238E27FC236}">
                <a16:creationId xmlns:a16="http://schemas.microsoft.com/office/drawing/2014/main" id="{4710A474-B205-727E-C441-177FA75A01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58588" y="-985051"/>
            <a:ext cx="5143500" cy="5143500"/>
          </a:xfrm>
          <a:prstGeom prst="rect">
            <a:avLst/>
          </a:prstGeom>
        </p:spPr>
      </p:pic>
      <p:sp>
        <p:nvSpPr>
          <p:cNvPr id="23" name="Text Placeholder 16">
            <a:extLst>
              <a:ext uri="{FF2B5EF4-FFF2-40B4-BE49-F238E27FC236}">
                <a16:creationId xmlns:a16="http://schemas.microsoft.com/office/drawing/2014/main" id="{AE80AC7C-E0EA-D845-A5DC-787A3F27A5BC}"/>
              </a:ext>
            </a:extLst>
          </p:cNvPr>
          <p:cNvSpPr>
            <a:spLocks noGrp="1"/>
          </p:cNvSpPr>
          <p:nvPr>
            <p:ph type="body" sz="quarter" idx="14" hasCustomPrompt="1"/>
          </p:nvPr>
        </p:nvSpPr>
        <p:spPr>
          <a:xfrm>
            <a:off x="504825" y="361538"/>
            <a:ext cx="8153400" cy="476250"/>
          </a:xfrm>
          <a:prstGeom prst="rect">
            <a:avLst/>
          </a:prstGeom>
        </p:spPr>
        <p:txBody>
          <a:bodyPr anchor="t">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Tree>
    <p:extLst>
      <p:ext uri="{BB962C8B-B14F-4D97-AF65-F5344CB8AC3E}">
        <p14:creationId xmlns:p14="http://schemas.microsoft.com/office/powerpoint/2010/main" val="964755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Layout No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B2C22AA-B048-6B49-8976-78CEE3509A86}"/>
              </a:ext>
            </a:extLst>
          </p:cNvPr>
          <p:cNvSpPr>
            <a:spLocks noGrp="1"/>
          </p:cNvSpPr>
          <p:nvPr>
            <p:ph type="body" sz="quarter" idx="15"/>
          </p:nvPr>
        </p:nvSpPr>
        <p:spPr>
          <a:xfrm>
            <a:off x="504825" y="1028701"/>
            <a:ext cx="8153400" cy="3657600"/>
          </a:xfrm>
          <a:prstGeom prst="rect">
            <a:avLst/>
          </a:prstGeom>
        </p:spPr>
        <p:txBody>
          <a:bodyPr lIns="91440" rIns="91440" anchor="t">
            <a:normAutofit/>
          </a:bodyPr>
          <a:lstStyle>
            <a:lvl1pPr marL="257175" indent="-188595">
              <a:buClr>
                <a:schemeClr val="accent1"/>
              </a:buClr>
              <a:buFont typeface="Arial" panose="020B0604020202020204" pitchFamily="34" charset="0"/>
              <a:buChar char="•"/>
              <a:defRPr sz="1800" b="0" i="0">
                <a:solidFill>
                  <a:schemeClr val="tx1"/>
                </a:solidFill>
                <a:latin typeface="+mn-lt"/>
                <a:ea typeface="Bw Modelica Light" pitchFamily="2" charset="77"/>
              </a:defRPr>
            </a:lvl1pPr>
            <a:lvl2pPr marL="600075" indent="-188595">
              <a:buClr>
                <a:schemeClr val="accent1"/>
              </a:buClr>
              <a:buFont typeface="Arial" panose="020B0604020202020204" pitchFamily="34" charset="0"/>
              <a:buChar char="•"/>
              <a:defRPr sz="1650" b="0" i="0">
                <a:solidFill>
                  <a:schemeClr val="tx1"/>
                </a:solidFill>
                <a:latin typeface="+mn-lt"/>
                <a:ea typeface="Bw Modelica Light" pitchFamily="2" charset="77"/>
              </a:defRPr>
            </a:lvl2pPr>
            <a:lvl3pPr marL="942975" indent="-188595">
              <a:buClr>
                <a:schemeClr val="accent1"/>
              </a:buClr>
              <a:buFont typeface="Arial" panose="020B0604020202020204" pitchFamily="34" charset="0"/>
              <a:buChar char="•"/>
              <a:defRPr sz="1500" b="0" i="0">
                <a:solidFill>
                  <a:schemeClr val="tx1"/>
                </a:solidFill>
                <a:latin typeface="+mn-lt"/>
                <a:ea typeface="Bw Modelica Light" pitchFamily="2" charset="77"/>
              </a:defRPr>
            </a:lvl3pPr>
            <a:lvl4pPr marL="1285875" indent="-188595">
              <a:buClr>
                <a:schemeClr val="accent1"/>
              </a:buClr>
              <a:buFont typeface="Arial" panose="020B0604020202020204" pitchFamily="34" charset="0"/>
              <a:buChar char="•"/>
              <a:defRPr sz="1350" b="0" i="0">
                <a:solidFill>
                  <a:schemeClr val="tx1"/>
                </a:solidFill>
                <a:latin typeface="+mn-lt"/>
                <a:ea typeface="Bw Modelica Light" pitchFamily="2" charset="77"/>
              </a:defRPr>
            </a:lvl4pPr>
            <a:lvl5pPr marL="1628775" indent="-188595">
              <a:buClr>
                <a:schemeClr val="accent1"/>
              </a:buClr>
              <a:buFont typeface="Arial" panose="020B0604020202020204" pitchFamily="34" charset="0"/>
              <a:buChar char="•"/>
              <a:defRPr sz="1200" b="0" i="0">
                <a:solidFill>
                  <a:schemeClr val="tx1"/>
                </a:solidFill>
                <a:latin typeface="+mn-lt"/>
                <a:ea typeface="Bw Modelic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6">
            <a:extLst>
              <a:ext uri="{FF2B5EF4-FFF2-40B4-BE49-F238E27FC236}">
                <a16:creationId xmlns:a16="http://schemas.microsoft.com/office/drawing/2014/main" id="{FB1DDED0-47AB-564C-98A2-9DD92890E1C1}"/>
              </a:ext>
            </a:extLst>
          </p:cNvPr>
          <p:cNvSpPr>
            <a:spLocks noGrp="1"/>
          </p:cNvSpPr>
          <p:nvPr>
            <p:ph type="body" sz="quarter" idx="14" hasCustomPrompt="1"/>
          </p:nvPr>
        </p:nvSpPr>
        <p:spPr>
          <a:xfrm>
            <a:off x="504825" y="361538"/>
            <a:ext cx="8153400" cy="476250"/>
          </a:xfrm>
          <a:prstGeom prst="rect">
            <a:avLst/>
          </a:prstGeom>
        </p:spPr>
        <p:txBody>
          <a:bodyPr anchor="ctr">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9" name="TextBox 18">
            <a:extLst>
              <a:ext uri="{FF2B5EF4-FFF2-40B4-BE49-F238E27FC236}">
                <a16:creationId xmlns:a16="http://schemas.microsoft.com/office/drawing/2014/main" id="{00C16739-7C23-EA4A-8775-5429E3D1DCA5}"/>
              </a:ext>
            </a:extLst>
          </p:cNvPr>
          <p:cNvSpPr txBox="1"/>
          <p:nvPr userDrawn="1"/>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0" name="Picture 19">
            <a:extLst>
              <a:ext uri="{FF2B5EF4-FFF2-40B4-BE49-F238E27FC236}">
                <a16:creationId xmlns:a16="http://schemas.microsoft.com/office/drawing/2014/main" id="{A2A29836-E4FE-4B47-B884-A62BC891A4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21" name="Straight Connector 20">
            <a:extLst>
              <a:ext uri="{FF2B5EF4-FFF2-40B4-BE49-F238E27FC236}">
                <a16:creationId xmlns:a16="http://schemas.microsoft.com/office/drawing/2014/main" id="{23B8AB9D-F184-9C47-87D8-E56D60EC2DE9}"/>
              </a:ext>
            </a:extLst>
          </p:cNvPr>
          <p:cNvCxnSpPr>
            <a:cxnSpLocks/>
          </p:cNvCxnSpPr>
          <p:nvPr userDrawn="1"/>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A7562D-4D2E-5643-BE9D-1B486E856D32}"/>
              </a:ext>
            </a:extLst>
          </p:cNvPr>
          <p:cNvSpPr/>
          <p:nvPr userDrawn="1"/>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3967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Layout with Subtitle">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7CD29F9A-DF1A-5A4C-A7B3-6D4C49876107}"/>
              </a:ext>
            </a:extLst>
          </p:cNvPr>
          <p:cNvSpPr>
            <a:spLocks noGrp="1"/>
          </p:cNvSpPr>
          <p:nvPr>
            <p:ph type="body" sz="quarter" idx="15"/>
          </p:nvPr>
        </p:nvSpPr>
        <p:spPr>
          <a:xfrm>
            <a:off x="504825" y="1567912"/>
            <a:ext cx="8153400" cy="3118388"/>
          </a:xfrm>
          <a:prstGeom prst="rect">
            <a:avLst/>
          </a:prstGeom>
        </p:spPr>
        <p:txBody>
          <a:bodyPr lIns="91440" rIns="91440" anchor="t">
            <a:normAutofit/>
          </a:bodyPr>
          <a:lstStyle>
            <a:lvl1pPr marL="257175" indent="-188595">
              <a:buClr>
                <a:schemeClr val="accent1"/>
              </a:buClr>
              <a:buFont typeface="Arial" panose="020B0604020202020204" pitchFamily="34" charset="0"/>
              <a:buChar char="•"/>
              <a:defRPr sz="1800" b="0" i="0">
                <a:solidFill>
                  <a:schemeClr val="tx1"/>
                </a:solidFill>
                <a:latin typeface="+mn-lt"/>
                <a:ea typeface="Bw Modelica Light" pitchFamily="2" charset="77"/>
              </a:defRPr>
            </a:lvl1pPr>
            <a:lvl2pPr marL="600075" indent="-188595">
              <a:buClr>
                <a:schemeClr val="accent1"/>
              </a:buClr>
              <a:buFont typeface="Arial" panose="020B0604020202020204" pitchFamily="34" charset="0"/>
              <a:buChar char="•"/>
              <a:defRPr sz="1650" b="0" i="0">
                <a:solidFill>
                  <a:schemeClr val="tx1"/>
                </a:solidFill>
                <a:latin typeface="+mn-lt"/>
                <a:ea typeface="Bw Modelica Light" pitchFamily="2" charset="77"/>
              </a:defRPr>
            </a:lvl2pPr>
            <a:lvl3pPr marL="942975" indent="-188595">
              <a:buClr>
                <a:schemeClr val="accent1"/>
              </a:buClr>
              <a:buFont typeface="Arial" panose="020B0604020202020204" pitchFamily="34" charset="0"/>
              <a:buChar char="•"/>
              <a:defRPr sz="1500" b="0" i="0">
                <a:solidFill>
                  <a:schemeClr val="tx1"/>
                </a:solidFill>
                <a:latin typeface="+mn-lt"/>
                <a:ea typeface="Bw Modelica Light" pitchFamily="2" charset="77"/>
              </a:defRPr>
            </a:lvl3pPr>
            <a:lvl4pPr marL="1285875" indent="-188595">
              <a:buClr>
                <a:schemeClr val="accent1"/>
              </a:buClr>
              <a:buFont typeface="Arial" panose="020B0604020202020204" pitchFamily="34" charset="0"/>
              <a:buChar char="•"/>
              <a:defRPr sz="1350" b="0" i="0">
                <a:solidFill>
                  <a:schemeClr val="tx1"/>
                </a:solidFill>
                <a:latin typeface="+mn-lt"/>
                <a:ea typeface="Bw Modelica Light" pitchFamily="2" charset="77"/>
              </a:defRPr>
            </a:lvl4pPr>
            <a:lvl5pPr marL="1628775" indent="-188595">
              <a:buClr>
                <a:schemeClr val="accent1"/>
              </a:buClr>
              <a:buFont typeface="Arial" panose="020B0604020202020204" pitchFamily="34" charset="0"/>
              <a:buChar char="•"/>
              <a:defRPr sz="1200" b="0" i="0">
                <a:solidFill>
                  <a:schemeClr val="tx1"/>
                </a:solidFill>
                <a:latin typeface="+mn-lt"/>
                <a:ea typeface="Bw Modelic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4A7AB8B-3CE3-0B4D-861E-7A499BE0D5A4}"/>
              </a:ext>
            </a:extLst>
          </p:cNvPr>
          <p:cNvSpPr>
            <a:spLocks noGrp="1"/>
          </p:cNvSpPr>
          <p:nvPr>
            <p:ph type="body" sz="quarter" idx="13"/>
          </p:nvPr>
        </p:nvSpPr>
        <p:spPr>
          <a:xfrm>
            <a:off x="504825" y="879909"/>
            <a:ext cx="8153400" cy="400050"/>
          </a:xfrm>
          <a:prstGeom prst="rect">
            <a:avLst/>
          </a:prstGeom>
        </p:spPr>
        <p:txBody>
          <a:bodyPr anchor="ctr">
            <a:normAutofit/>
          </a:bodyPr>
          <a:lstStyle>
            <a:lvl1pPr marL="0" indent="0" algn="ctr">
              <a:buNone/>
              <a:defRPr sz="1800" b="0" i="0">
                <a:solidFill>
                  <a:schemeClr val="tx1">
                    <a:lumMod val="65000"/>
                    <a:lumOff val="35000"/>
                  </a:schemeClr>
                </a:solidFill>
                <a:latin typeface="Montserrat Light" pitchFamily="2" charset="77"/>
              </a:defRPr>
            </a:lvl1pPr>
            <a:lvl2pPr>
              <a:defRPr sz="1500" b="0" i="0">
                <a:solidFill>
                  <a:schemeClr val="tx2">
                    <a:lumMod val="75000"/>
                    <a:lumOff val="25000"/>
                  </a:schemeClr>
                </a:solidFill>
                <a:latin typeface="Bw Modelica Light" pitchFamily="2" charset="77"/>
              </a:defRPr>
            </a:lvl2pPr>
            <a:lvl3pPr>
              <a:defRPr sz="1500" b="0" i="0">
                <a:solidFill>
                  <a:schemeClr val="tx2">
                    <a:lumMod val="75000"/>
                    <a:lumOff val="25000"/>
                  </a:schemeClr>
                </a:solidFill>
                <a:latin typeface="Bw Modelica Light" pitchFamily="2" charset="77"/>
              </a:defRPr>
            </a:lvl3pPr>
            <a:lvl4pPr>
              <a:defRPr sz="1500" b="0" i="0">
                <a:solidFill>
                  <a:schemeClr val="tx2">
                    <a:lumMod val="75000"/>
                    <a:lumOff val="25000"/>
                  </a:schemeClr>
                </a:solidFill>
                <a:latin typeface="Bw Modelica Light" pitchFamily="2" charset="77"/>
              </a:defRPr>
            </a:lvl4pPr>
            <a:lvl5pPr>
              <a:defRPr sz="15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CF60504-DFF2-2846-8241-1F330F43FC5E}"/>
              </a:ext>
            </a:extLst>
          </p:cNvPr>
          <p:cNvSpPr>
            <a:spLocks noGrp="1"/>
          </p:cNvSpPr>
          <p:nvPr>
            <p:ph type="body" sz="quarter" idx="14" hasCustomPrompt="1"/>
          </p:nvPr>
        </p:nvSpPr>
        <p:spPr>
          <a:xfrm>
            <a:off x="504825" y="367694"/>
            <a:ext cx="8153400" cy="476250"/>
          </a:xfrm>
          <a:prstGeom prst="rect">
            <a:avLst/>
          </a:prstGeom>
        </p:spPr>
        <p:txBody>
          <a:bodyPr anchor="ctr">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27" name="TextBox 26">
            <a:extLst>
              <a:ext uri="{FF2B5EF4-FFF2-40B4-BE49-F238E27FC236}">
                <a16:creationId xmlns:a16="http://schemas.microsoft.com/office/drawing/2014/main" id="{1FCE1B61-0CA8-3445-80F1-2CDFE729F4C3}"/>
              </a:ext>
            </a:extLst>
          </p:cNvPr>
          <p:cNvSpPr txBox="1"/>
          <p:nvPr userDrawn="1"/>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8" name="Picture 27">
            <a:extLst>
              <a:ext uri="{FF2B5EF4-FFF2-40B4-BE49-F238E27FC236}">
                <a16:creationId xmlns:a16="http://schemas.microsoft.com/office/drawing/2014/main" id="{41BF3690-4217-AE49-BF4C-0FA1D03D4A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29" name="Straight Connector 28">
            <a:extLst>
              <a:ext uri="{FF2B5EF4-FFF2-40B4-BE49-F238E27FC236}">
                <a16:creationId xmlns:a16="http://schemas.microsoft.com/office/drawing/2014/main" id="{A70E2E33-3F4C-0446-8F8B-27A91425FE2B}"/>
              </a:ext>
            </a:extLst>
          </p:cNvPr>
          <p:cNvCxnSpPr>
            <a:cxnSpLocks/>
          </p:cNvCxnSpPr>
          <p:nvPr userDrawn="1"/>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01C9505-9ACA-4E48-8626-D38DFE44D21E}"/>
              </a:ext>
            </a:extLst>
          </p:cNvPr>
          <p:cNvSpPr/>
          <p:nvPr userDrawn="1"/>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3037125022"/>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Quote_Yellow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1E1B69-8C29-7F47-886E-C930362B4778}"/>
              </a:ext>
            </a:extLst>
          </p:cNvPr>
          <p:cNvSpPr/>
          <p:nvPr userDrawn="1"/>
        </p:nvSpPr>
        <p:spPr>
          <a:xfrm>
            <a:off x="-1" y="0"/>
            <a:ext cx="914400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1"/>
              </a:solidFill>
              <a:latin typeface="Bw Modelica Medium" pitchFamily="2" charset="77"/>
            </a:endParaRPr>
          </a:p>
        </p:txBody>
      </p:sp>
      <p:sp>
        <p:nvSpPr>
          <p:cNvPr id="6" name="Text Placeholder 8">
            <a:extLst>
              <a:ext uri="{FF2B5EF4-FFF2-40B4-BE49-F238E27FC236}">
                <a16:creationId xmlns:a16="http://schemas.microsoft.com/office/drawing/2014/main" id="{A44D1598-7209-A84A-8929-0EB7CD8F1B8D}"/>
              </a:ext>
            </a:extLst>
          </p:cNvPr>
          <p:cNvSpPr>
            <a:spLocks noGrp="1"/>
          </p:cNvSpPr>
          <p:nvPr>
            <p:ph type="body" sz="quarter" idx="10" hasCustomPrompt="1"/>
          </p:nvPr>
        </p:nvSpPr>
        <p:spPr>
          <a:xfrm>
            <a:off x="527983" y="1009506"/>
            <a:ext cx="3464897" cy="3124490"/>
          </a:xfrm>
          <a:prstGeom prst="rect">
            <a:avLst/>
          </a:prstGeom>
        </p:spPr>
        <p:txBody>
          <a:bodyPr anchor="ctr">
            <a:noAutofit/>
          </a:bodyPr>
          <a:lstStyle>
            <a:lvl1pPr marL="0" indent="0" algn="l">
              <a:buNone/>
              <a:defRPr sz="3000" b="0" i="0">
                <a:solidFill>
                  <a:schemeClr val="bg1"/>
                </a:solidFill>
                <a:latin typeface="+mj-lt"/>
              </a:defRPr>
            </a:lvl1pPr>
            <a:lvl2pPr>
              <a:defRPr sz="3300" b="0" i="0">
                <a:solidFill>
                  <a:schemeClr val="bg1"/>
                </a:solidFill>
                <a:latin typeface="Bw Modelica" pitchFamily="2" charset="77"/>
              </a:defRPr>
            </a:lvl2pPr>
            <a:lvl3pPr>
              <a:defRPr sz="3300" b="0" i="0">
                <a:solidFill>
                  <a:schemeClr val="bg1"/>
                </a:solidFill>
                <a:latin typeface="Bw Modelica" pitchFamily="2" charset="77"/>
              </a:defRPr>
            </a:lvl3pPr>
            <a:lvl4pPr>
              <a:defRPr sz="3300" b="0" i="0">
                <a:solidFill>
                  <a:schemeClr val="bg1"/>
                </a:solidFill>
                <a:latin typeface="Bw Modelica" pitchFamily="2" charset="77"/>
              </a:defRPr>
            </a:lvl4pPr>
            <a:lvl5pPr>
              <a:defRPr sz="3300" b="0" i="0">
                <a:solidFill>
                  <a:schemeClr val="bg1"/>
                </a:solidFill>
                <a:latin typeface="Bw Modelica" pitchFamily="2" charset="77"/>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5BF75A9C-70A4-3A46-8ED4-97CE9C259259}"/>
              </a:ext>
            </a:extLst>
          </p:cNvPr>
          <p:cNvSpPr>
            <a:spLocks noGrp="1"/>
          </p:cNvSpPr>
          <p:nvPr>
            <p:ph type="pic" sz="quarter" idx="11"/>
          </p:nvPr>
        </p:nvSpPr>
        <p:spPr>
          <a:xfrm>
            <a:off x="4373880" y="0"/>
            <a:ext cx="4770120" cy="5143500"/>
          </a:xfrm>
        </p:spPr>
        <p:txBody>
          <a:bodyPr/>
          <a:lstStyle/>
          <a:p>
            <a:r>
              <a:rPr lang="en-US"/>
              <a:t>Click icon to add picture</a:t>
            </a:r>
          </a:p>
        </p:txBody>
      </p:sp>
    </p:spTree>
    <p:extLst>
      <p:ext uri="{BB962C8B-B14F-4D97-AF65-F5344CB8AC3E}">
        <p14:creationId xmlns:p14="http://schemas.microsoft.com/office/powerpoint/2010/main" val="1617195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Divider Slide - Futuristic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576030-7878-864C-A117-9C3103E9C4A0}"/>
              </a:ext>
            </a:extLst>
          </p:cNvPr>
          <p:cNvSpPr/>
          <p:nvPr userDrawn="1"/>
        </p:nvSpPr>
        <p:spPr>
          <a:xfrm>
            <a:off x="0" y="0"/>
            <a:ext cx="9144001"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Bw Modelica Medium" pitchFamily="2" charset="77"/>
            </a:endParaRPr>
          </a:p>
        </p:txBody>
      </p:sp>
      <p:pic>
        <p:nvPicPr>
          <p:cNvPr id="1543" name="Picture 1542" descr="Background pattern&#10;&#10;Description automatically generated with medium confidence">
            <a:extLst>
              <a:ext uri="{FF2B5EF4-FFF2-40B4-BE49-F238E27FC236}">
                <a16:creationId xmlns:a16="http://schemas.microsoft.com/office/drawing/2014/main" id="{7561B9DE-71CC-274F-88B2-F9037B87AF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1544" name="Picture 1543">
            <a:extLst>
              <a:ext uri="{FF2B5EF4-FFF2-40B4-BE49-F238E27FC236}">
                <a16:creationId xmlns:a16="http://schemas.microsoft.com/office/drawing/2014/main" id="{12B38CF7-8FD1-0F48-AB78-FC24086CC46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8086" y="1124421"/>
            <a:ext cx="5143500" cy="5143500"/>
          </a:xfrm>
          <a:prstGeom prst="rect">
            <a:avLst/>
          </a:prstGeom>
        </p:spPr>
      </p:pic>
      <p:pic>
        <p:nvPicPr>
          <p:cNvPr id="1545" name="Picture 1544">
            <a:extLst>
              <a:ext uri="{FF2B5EF4-FFF2-40B4-BE49-F238E27FC236}">
                <a16:creationId xmlns:a16="http://schemas.microsoft.com/office/drawing/2014/main" id="{BE42D902-EAED-FA46-84E3-7FBAB2C1C7D7}"/>
              </a:ext>
            </a:extLst>
          </p:cNvPr>
          <p:cNvPicPr>
            <a:picLocks noChangeAspect="1"/>
          </p:cNvPicPr>
          <p:nvPr userDrawn="1"/>
        </p:nvPicPr>
        <p:blipFill>
          <a:blip r:embed="rId3" cstate="email">
            <a:alphaModFix amt="74000"/>
            <a:extLst>
              <a:ext uri="{28A0092B-C50C-407E-A947-70E740481C1C}">
                <a14:useLocalDpi xmlns:a14="http://schemas.microsoft.com/office/drawing/2010/main"/>
              </a:ext>
            </a:extLst>
          </a:blip>
          <a:srcRect/>
          <a:stretch/>
        </p:blipFill>
        <p:spPr>
          <a:xfrm>
            <a:off x="5158588" y="-985051"/>
            <a:ext cx="5143500" cy="5143500"/>
          </a:xfrm>
          <a:prstGeom prst="rect">
            <a:avLst/>
          </a:prstGeom>
        </p:spPr>
      </p:pic>
      <p:sp>
        <p:nvSpPr>
          <p:cNvPr id="6" name="Text Placeholder 8">
            <a:extLst>
              <a:ext uri="{FF2B5EF4-FFF2-40B4-BE49-F238E27FC236}">
                <a16:creationId xmlns:a16="http://schemas.microsoft.com/office/drawing/2014/main" id="{A44D1598-7209-A84A-8929-0EB7CD8F1B8D}"/>
              </a:ext>
            </a:extLst>
          </p:cNvPr>
          <p:cNvSpPr>
            <a:spLocks noGrp="1"/>
          </p:cNvSpPr>
          <p:nvPr>
            <p:ph type="body" sz="quarter" idx="10" hasCustomPrompt="1"/>
          </p:nvPr>
        </p:nvSpPr>
        <p:spPr>
          <a:xfrm>
            <a:off x="527983" y="1386550"/>
            <a:ext cx="8091440" cy="2370400"/>
          </a:xfrm>
          <a:prstGeom prst="rect">
            <a:avLst/>
          </a:prstGeom>
        </p:spPr>
        <p:txBody>
          <a:bodyPr anchor="ctr">
            <a:noAutofit/>
          </a:bodyPr>
          <a:lstStyle>
            <a:lvl1pPr marL="0" indent="0" algn="ctr">
              <a:buNone/>
              <a:defRPr sz="3300" b="0" i="0" cap="none" baseline="0">
                <a:solidFill>
                  <a:schemeClr val="bg1"/>
                </a:solidFill>
                <a:latin typeface="+mj-lt"/>
              </a:defRPr>
            </a:lvl1pPr>
            <a:lvl2pPr>
              <a:defRPr sz="3300" b="0" i="0">
                <a:solidFill>
                  <a:schemeClr val="bg1"/>
                </a:solidFill>
                <a:latin typeface="Bw Modelica" pitchFamily="2" charset="77"/>
              </a:defRPr>
            </a:lvl2pPr>
            <a:lvl3pPr>
              <a:defRPr sz="3300" b="0" i="0">
                <a:solidFill>
                  <a:schemeClr val="bg1"/>
                </a:solidFill>
                <a:latin typeface="Bw Modelica" pitchFamily="2" charset="77"/>
              </a:defRPr>
            </a:lvl3pPr>
            <a:lvl4pPr>
              <a:defRPr sz="3300" b="0" i="0">
                <a:solidFill>
                  <a:schemeClr val="bg1"/>
                </a:solidFill>
                <a:latin typeface="Bw Modelica" pitchFamily="2" charset="77"/>
              </a:defRPr>
            </a:lvl4pPr>
            <a:lvl5pPr>
              <a:defRPr sz="3300" b="0" i="0">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51531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Alt" userDrawn="1">
  <p:cSld name="SECTION_HEADER_1">
    <p:bg>
      <p:bgPr>
        <a:gradFill>
          <a:gsLst>
            <a:gs pos="0">
              <a:srgbClr val="001220"/>
            </a:gs>
            <a:gs pos="100000">
              <a:srgbClr val="3A153B">
                <a:lumMod val="75000"/>
              </a:srgbClr>
            </a:gs>
          </a:gsLst>
          <a:lin ang="8099331" scaled="0"/>
        </a:gra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3" name="Google Shape;33;p6"/>
          <p:cNvSpPr txBox="1">
            <a:spLocks noGrp="1"/>
          </p:cNvSpPr>
          <p:nvPr>
            <p:ph type="title"/>
          </p:nvPr>
        </p:nvSpPr>
        <p:spPr>
          <a:xfrm>
            <a:off x="305480" y="1545450"/>
            <a:ext cx="4260300" cy="2052600"/>
          </a:xfrm>
          <a:prstGeom prst="rect">
            <a:avLst/>
          </a:prstGeom>
        </p:spPr>
        <p:txBody>
          <a:bodyPr spcFirstLastPara="1" wrap="square" lIns="91425" tIns="91425" rIns="91425" bIns="91425" anchor="ctr" anchorCtr="0">
            <a:noAutofit/>
          </a:bodyPr>
          <a:lstStyle>
            <a:lvl1pPr lvl="0" rtl="0">
              <a:lnSpc>
                <a:spcPts val="3200"/>
              </a:lnSpc>
              <a:spcBef>
                <a:spcPts val="0"/>
              </a:spcBef>
              <a:spcAft>
                <a:spcPts val="0"/>
              </a:spcAft>
              <a:buClr>
                <a:schemeClr val="lt1"/>
              </a:buClr>
              <a:buSzPts val="4400"/>
              <a:buNone/>
              <a:defRPr sz="3200" b="1">
                <a:solidFill>
                  <a:srgbClr val="FCF8F3"/>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pic>
        <p:nvPicPr>
          <p:cNvPr id="2" name="Google Shape;41;p7">
            <a:extLst>
              <a:ext uri="{FF2B5EF4-FFF2-40B4-BE49-F238E27FC236}">
                <a16:creationId xmlns:a16="http://schemas.microsoft.com/office/drawing/2014/main" id="{3182A39C-2F0C-B9FA-C062-4059A5A7BDBC}"/>
              </a:ext>
            </a:extLst>
          </p:cNvPr>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303400" y="4869650"/>
            <a:ext cx="803175" cy="119850"/>
          </a:xfrm>
          <a:prstGeom prst="rect">
            <a:avLst/>
          </a:prstGeom>
          <a:noFill/>
          <a:ln>
            <a:noFill/>
          </a:ln>
        </p:spPr>
      </p:pic>
      <p:sp>
        <p:nvSpPr>
          <p:cNvPr id="3" name="Google Shape;30;p5">
            <a:extLst>
              <a:ext uri="{FF2B5EF4-FFF2-40B4-BE49-F238E27FC236}">
                <a16:creationId xmlns:a16="http://schemas.microsoft.com/office/drawing/2014/main" id="{B398F86D-10B6-D863-EA34-23070E60DA93}"/>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9" name="Picture 8" descr="A blue and orange glowing waves&#10;&#10;Description automatically generated">
            <a:extLst>
              <a:ext uri="{FF2B5EF4-FFF2-40B4-BE49-F238E27FC236}">
                <a16:creationId xmlns:a16="http://schemas.microsoft.com/office/drawing/2014/main" id="{F3920F4B-324E-F764-5DA2-E5F947F1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4442100" y="441600"/>
            <a:ext cx="5143500" cy="42603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Alt" preserve="1" userDrawn="1">
  <p:cSld name="1_Section Header Alt">
    <p:bg>
      <p:bgPr>
        <a:solidFill>
          <a:schemeClr val="lt1"/>
        </a:solidFill>
        <a:effectLst/>
      </p:bgPr>
    </p:bg>
    <p:spTree>
      <p:nvGrpSpPr>
        <p:cNvPr id="1" name="Shape 31"/>
        <p:cNvGrpSpPr/>
        <p:nvPr/>
      </p:nvGrpSpPr>
      <p:grpSpPr>
        <a:xfrm>
          <a:off x="0" y="0"/>
          <a:ext cx="0" cy="0"/>
          <a:chOff x="0" y="0"/>
          <a:chExt cx="0" cy="0"/>
        </a:xfrm>
      </p:grpSpPr>
      <p:pic>
        <p:nvPicPr>
          <p:cNvPr id="7" name="Picture 6" descr="A blue and orange smoke&#10;&#10;Description automatically generated">
            <a:extLst>
              <a:ext uri="{FF2B5EF4-FFF2-40B4-BE49-F238E27FC236}">
                <a16:creationId xmlns:a16="http://schemas.microsoft.com/office/drawing/2014/main" id="{8BDAB219-F465-E967-DC64-E0555DBF6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650945" y="650445"/>
            <a:ext cx="5143500" cy="3842610"/>
          </a:xfrm>
          <a:prstGeom prst="rect">
            <a:avLst/>
          </a:prstGeom>
        </p:spPr>
      </p:pic>
      <p:sp>
        <p:nvSpPr>
          <p:cNvPr id="32" name="Google Shape;3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tx2"/>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3" name="Google Shape;33;p6"/>
          <p:cNvSpPr txBox="1">
            <a:spLocks noGrp="1"/>
          </p:cNvSpPr>
          <p:nvPr>
            <p:ph type="title"/>
          </p:nvPr>
        </p:nvSpPr>
        <p:spPr>
          <a:xfrm>
            <a:off x="344350" y="1545450"/>
            <a:ext cx="4260300" cy="2052600"/>
          </a:xfrm>
          <a:prstGeom prst="rect">
            <a:avLst/>
          </a:prstGeom>
        </p:spPr>
        <p:txBody>
          <a:bodyPr spcFirstLastPara="1" wrap="square" lIns="91425" tIns="91425" rIns="91425" bIns="91425" anchor="ctr" anchorCtr="0">
            <a:noAutofit/>
          </a:bodyPr>
          <a:lstStyle>
            <a:lvl1pPr lvl="0" rtl="0">
              <a:lnSpc>
                <a:spcPts val="3200"/>
              </a:lnSpc>
              <a:spcBef>
                <a:spcPts val="0"/>
              </a:spcBef>
              <a:spcAft>
                <a:spcPts val="0"/>
              </a:spcAft>
              <a:buClr>
                <a:schemeClr val="lt1"/>
              </a:buClr>
              <a:buSzPts val="4400"/>
              <a:buNone/>
              <a:defRPr sz="3200" b="1">
                <a:solidFill>
                  <a:schemeClr val="bg2"/>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
        <p:nvSpPr>
          <p:cNvPr id="3" name="Google Shape;30;p5">
            <a:extLst>
              <a:ext uri="{FF2B5EF4-FFF2-40B4-BE49-F238E27FC236}">
                <a16:creationId xmlns:a16="http://schemas.microsoft.com/office/drawing/2014/main" id="{B398F86D-10B6-D863-EA34-23070E60DA93}"/>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4" name="Google Shape;55;p9">
            <a:extLst>
              <a:ext uri="{FF2B5EF4-FFF2-40B4-BE49-F238E27FC236}">
                <a16:creationId xmlns:a16="http://schemas.microsoft.com/office/drawing/2014/main" id="{C5DE07D8-CC8F-2787-E9A3-1100E6444070}"/>
              </a:ext>
            </a:extLst>
          </p:cNvPr>
          <p:cNvPicPr preferRelativeResize="0"/>
          <p:nvPr userDrawn="1"/>
        </p:nvPicPr>
        <p:blipFill>
          <a:blip r:embed="rId3">
            <a:extLst>
              <a:ext uri="{96DAC541-7B7A-43D3-8B79-37D633B846F1}">
                <asvg:svgBlip xmlns:asvg="http://schemas.microsoft.com/office/drawing/2016/SVG/main" r:embed="rId4"/>
              </a:ext>
            </a:extLst>
          </a:blip>
          <a:srcRect l="345" r="345"/>
          <a:stretch/>
        </p:blipFill>
        <p:spPr>
          <a:xfrm>
            <a:off x="303400" y="4869400"/>
            <a:ext cx="803175" cy="120350"/>
          </a:xfrm>
          <a:prstGeom prst="rect">
            <a:avLst/>
          </a:prstGeom>
          <a:noFill/>
          <a:ln>
            <a:noFill/>
          </a:ln>
        </p:spPr>
      </p:pic>
    </p:spTree>
    <p:extLst>
      <p:ext uri="{BB962C8B-B14F-4D97-AF65-F5344CB8AC3E}">
        <p14:creationId xmlns:p14="http://schemas.microsoft.com/office/powerpoint/2010/main" val="222529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dark" preserve="1" userDrawn="1">
  <p:cSld name="Agenda White">
    <p:bg>
      <p:bgPr>
        <a:solidFill>
          <a:schemeClr val="bg1"/>
        </a:solidFill>
        <a:effectLst/>
      </p:bgPr>
    </p:bg>
    <p:spTree>
      <p:nvGrpSpPr>
        <p:cNvPr id="1" name="Shape 37"/>
        <p:cNvGrpSpPr/>
        <p:nvPr/>
      </p:nvGrpSpPr>
      <p:grpSpPr>
        <a:xfrm>
          <a:off x="0" y="0"/>
          <a:ext cx="0" cy="0"/>
          <a:chOff x="0" y="0"/>
          <a:chExt cx="0" cy="0"/>
        </a:xfrm>
      </p:grpSpPr>
      <p:sp>
        <p:nvSpPr>
          <p:cNvPr id="40" name="Google Shape;40;p7"/>
          <p:cNvSpPr txBox="1"/>
          <p:nvPr/>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7" name="Google Shape;32;p6">
            <a:extLst>
              <a:ext uri="{FF2B5EF4-FFF2-40B4-BE49-F238E27FC236}">
                <a16:creationId xmlns:a16="http://schemas.microsoft.com/office/drawing/2014/main" id="{E86C59F8-BD7B-2365-7472-2B71D099791F}"/>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pic>
        <p:nvPicPr>
          <p:cNvPr id="2" name="Google Shape;55;p9">
            <a:extLst>
              <a:ext uri="{FF2B5EF4-FFF2-40B4-BE49-F238E27FC236}">
                <a16:creationId xmlns:a16="http://schemas.microsoft.com/office/drawing/2014/main" id="{D80533F6-BBE2-C604-9FBF-8D16A4095A4E}"/>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pic>
        <p:nvPicPr>
          <p:cNvPr id="14" name="Picture 13" descr="A blue and orange lines on a black background&#10;&#10;Description automatically generated">
            <a:extLst>
              <a:ext uri="{FF2B5EF4-FFF2-40B4-BE49-F238E27FC236}">
                <a16:creationId xmlns:a16="http://schemas.microsoft.com/office/drawing/2014/main" id="{7D3FE5A4-E7AC-1C9B-33A9-5D6CBE243904}"/>
              </a:ext>
            </a:extLst>
          </p:cNvPr>
          <p:cNvPicPr>
            <a:picLocks noChangeAspect="1"/>
          </p:cNvPicPr>
          <p:nvPr userDrawn="1"/>
        </p:nvPicPr>
        <p:blipFill rotWithShape="1">
          <a:blip r:embed="rId4"/>
          <a:srcRect l="48014"/>
          <a:stretch/>
        </p:blipFill>
        <p:spPr>
          <a:xfrm rot="16200000">
            <a:off x="4903904" y="903401"/>
            <a:ext cx="5143500" cy="3336696"/>
          </a:xfrm>
          <a:prstGeom prst="rect">
            <a:avLst/>
          </a:prstGeom>
        </p:spPr>
      </p:pic>
      <p:sp>
        <p:nvSpPr>
          <p:cNvPr id="3" name="Google Shape;45;p8">
            <a:extLst>
              <a:ext uri="{FF2B5EF4-FFF2-40B4-BE49-F238E27FC236}">
                <a16:creationId xmlns:a16="http://schemas.microsoft.com/office/drawing/2014/main" id="{69CC110E-2E18-EAE5-3C27-BA57D77A0754}"/>
              </a:ext>
            </a:extLst>
          </p:cNvPr>
          <p:cNvSpPr txBox="1">
            <a:spLocks noGrp="1"/>
          </p:cNvSpPr>
          <p:nvPr>
            <p:ph type="body" idx="1"/>
          </p:nvPr>
        </p:nvSpPr>
        <p:spPr>
          <a:xfrm>
            <a:off x="2639946"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4" name="Google Shape;33;p6">
            <a:extLst>
              <a:ext uri="{FF2B5EF4-FFF2-40B4-BE49-F238E27FC236}">
                <a16:creationId xmlns:a16="http://schemas.microsoft.com/office/drawing/2014/main" id="{704CFA73-0314-A328-E843-AAFB567A074C}"/>
              </a:ext>
            </a:extLst>
          </p:cNvPr>
          <p:cNvSpPr txBox="1">
            <a:spLocks noGrp="1"/>
          </p:cNvSpPr>
          <p:nvPr>
            <p:ph type="title" hasCustomPrompt="1"/>
          </p:nvPr>
        </p:nvSpPr>
        <p:spPr>
          <a:xfrm>
            <a:off x="344350" y="1545450"/>
            <a:ext cx="2295596" cy="2052600"/>
          </a:xfrm>
          <a:prstGeom prst="rect">
            <a:avLst/>
          </a:prstGeom>
        </p:spPr>
        <p:txBody>
          <a:bodyPr spcFirstLastPara="1" wrap="square" lIns="91425" tIns="91425" rIns="91425" bIns="91425" anchor="ctr" anchorCtr="0">
            <a:noAutofit/>
          </a:bodyPr>
          <a:lstStyle>
            <a:lvl1pPr lvl="0" rtl="0">
              <a:lnSpc>
                <a:spcPts val="3200"/>
              </a:lnSpc>
              <a:spcBef>
                <a:spcPts val="0"/>
              </a:spcBef>
              <a:spcAft>
                <a:spcPts val="0"/>
              </a:spcAft>
              <a:buClr>
                <a:schemeClr val="lt1"/>
              </a:buClr>
              <a:buSzPts val="4400"/>
              <a:buNone/>
              <a:defRPr sz="3200" b="1">
                <a:solidFill>
                  <a:srgbClr val="1E252E"/>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dirty="0"/>
              <a:t>Agenda</a:t>
            </a:r>
            <a:endParaRPr dirty="0"/>
          </a:p>
        </p:txBody>
      </p:sp>
    </p:spTree>
    <p:extLst>
      <p:ext uri="{BB962C8B-B14F-4D97-AF65-F5344CB8AC3E}">
        <p14:creationId xmlns:p14="http://schemas.microsoft.com/office/powerpoint/2010/main" val="239164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rgbClr val="071829"/>
        </a:solidFill>
        <a:effectLst/>
      </p:bgPr>
    </p:bg>
    <p:spTree>
      <p:nvGrpSpPr>
        <p:cNvPr id="1" name="Shape 50"/>
        <p:cNvGrpSpPr/>
        <p:nvPr/>
      </p:nvGrpSpPr>
      <p:grpSpPr>
        <a:xfrm>
          <a:off x="0" y="0"/>
          <a:ext cx="0" cy="0"/>
          <a:chOff x="0" y="0"/>
          <a:chExt cx="0" cy="0"/>
        </a:xfrm>
      </p:grpSpPr>
      <p:pic>
        <p:nvPicPr>
          <p:cNvPr id="5" name="Picture 4">
            <a:extLst>
              <a:ext uri="{FF2B5EF4-FFF2-40B4-BE49-F238E27FC236}">
                <a16:creationId xmlns:a16="http://schemas.microsoft.com/office/drawing/2014/main" id="{7BB0EBD8-CEF4-A981-846E-FA19C052B190}"/>
              </a:ext>
            </a:extLst>
          </p:cNvPr>
          <p:cNvPicPr>
            <a:picLocks noChangeAspect="1"/>
          </p:cNvPicPr>
          <p:nvPr userDrawn="1"/>
        </p:nvPicPr>
        <p:blipFill>
          <a:blip r:embed="rId2" cstate="screen">
            <a:alphaModFix amt="44000"/>
            <a:extLst>
              <a:ext uri="{28A0092B-C50C-407E-A947-70E740481C1C}">
                <a14:useLocalDpi xmlns:a14="http://schemas.microsoft.com/office/drawing/2010/main"/>
              </a:ext>
            </a:extLst>
          </a:blip>
          <a:stretch>
            <a:fillRect/>
          </a:stretch>
        </p:blipFill>
        <p:spPr>
          <a:xfrm>
            <a:off x="1204109" y="0"/>
            <a:ext cx="5259908" cy="5143500"/>
          </a:xfrm>
          <a:prstGeom prst="rect">
            <a:avLst/>
          </a:prstGeom>
        </p:spPr>
      </p:pic>
      <p:sp>
        <p:nvSpPr>
          <p:cNvPr id="12" name="Google Shape;32;p6">
            <a:extLst>
              <a:ext uri="{FF2B5EF4-FFF2-40B4-BE49-F238E27FC236}">
                <a16:creationId xmlns:a16="http://schemas.microsoft.com/office/drawing/2014/main" id="{8702D7A0-8456-794A-46A4-626580555BBE}"/>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pic>
        <p:nvPicPr>
          <p:cNvPr id="2" name="Google Shape;41;p7">
            <a:extLst>
              <a:ext uri="{FF2B5EF4-FFF2-40B4-BE49-F238E27FC236}">
                <a16:creationId xmlns:a16="http://schemas.microsoft.com/office/drawing/2014/main" id="{07EB6AD7-772A-AC92-BB58-9B5BB06503BF}"/>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303400" y="4869650"/>
            <a:ext cx="803175" cy="119850"/>
          </a:xfrm>
          <a:prstGeom prst="rect">
            <a:avLst/>
          </a:prstGeom>
          <a:noFill/>
          <a:ln>
            <a:noFill/>
          </a:ln>
        </p:spPr>
      </p:pic>
      <p:sp>
        <p:nvSpPr>
          <p:cNvPr id="3" name="Google Shape;30;p5">
            <a:extLst>
              <a:ext uri="{FF2B5EF4-FFF2-40B4-BE49-F238E27FC236}">
                <a16:creationId xmlns:a16="http://schemas.microsoft.com/office/drawing/2014/main" id="{09DC4521-41C6-7141-3D2D-DD56B3B3116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6" name="Google Shape;44;p8">
            <a:extLst>
              <a:ext uri="{FF2B5EF4-FFF2-40B4-BE49-F238E27FC236}">
                <a16:creationId xmlns:a16="http://schemas.microsoft.com/office/drawing/2014/main" id="{08C96034-1E59-94AE-2D63-47CC93EA4449}"/>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FCF8F3"/>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423379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Alt" preserve="1" userDrawn="1">
  <p:cSld name="1_Section Header Alt">
    <p:bg>
      <p:bgPr>
        <a:solidFill>
          <a:schemeClr val="lt1"/>
        </a:solidFill>
        <a:effectLst/>
      </p:bgPr>
    </p:bg>
    <p:spTree>
      <p:nvGrpSpPr>
        <p:cNvPr id="1" name="Shape 31"/>
        <p:cNvGrpSpPr/>
        <p:nvPr/>
      </p:nvGrpSpPr>
      <p:grpSpPr>
        <a:xfrm>
          <a:off x="0" y="0"/>
          <a:ext cx="0" cy="0"/>
          <a:chOff x="0" y="0"/>
          <a:chExt cx="0" cy="0"/>
        </a:xfrm>
      </p:grpSpPr>
      <p:sp>
        <p:nvSpPr>
          <p:cNvPr id="3" name="Google Shape;30;p5">
            <a:extLst>
              <a:ext uri="{FF2B5EF4-FFF2-40B4-BE49-F238E27FC236}">
                <a16:creationId xmlns:a16="http://schemas.microsoft.com/office/drawing/2014/main" id="{B398F86D-10B6-D863-EA34-23070E60DA93}"/>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4" name="Google Shape;55;p9">
            <a:extLst>
              <a:ext uri="{FF2B5EF4-FFF2-40B4-BE49-F238E27FC236}">
                <a16:creationId xmlns:a16="http://schemas.microsoft.com/office/drawing/2014/main" id="{C5DE07D8-CC8F-2787-E9A3-1100E6444070}"/>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2" name="Title 2">
            <a:extLst>
              <a:ext uri="{FF2B5EF4-FFF2-40B4-BE49-F238E27FC236}">
                <a16:creationId xmlns:a16="http://schemas.microsoft.com/office/drawing/2014/main" id="{38D17F56-4F30-E1C5-EAB9-F38C0B9F11A5}"/>
              </a:ext>
            </a:extLst>
          </p:cNvPr>
          <p:cNvSpPr txBox="1">
            <a:spLocks/>
          </p:cNvSpPr>
          <p:nvPr userDrawn="1"/>
        </p:nvSpPr>
        <p:spPr>
          <a:xfrm>
            <a:off x="2441850" y="2193202"/>
            <a:ext cx="4129665" cy="5112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32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9pPr>
          </a:lstStyle>
          <a:p>
            <a:pPr algn="ctr">
              <a:lnSpc>
                <a:spcPct val="100000"/>
              </a:lnSpc>
            </a:pPr>
            <a:endParaRPr lang="en-US" sz="1600" dirty="0">
              <a:solidFill>
                <a:srgbClr val="1E252E"/>
              </a:solidFill>
            </a:endParaRPr>
          </a:p>
        </p:txBody>
      </p:sp>
      <p:sp>
        <p:nvSpPr>
          <p:cNvPr id="6" name="Title 1">
            <a:extLst>
              <a:ext uri="{FF2B5EF4-FFF2-40B4-BE49-F238E27FC236}">
                <a16:creationId xmlns:a16="http://schemas.microsoft.com/office/drawing/2014/main" id="{BAB56B99-E33E-DAEE-0128-3FBA3EAEB087}"/>
              </a:ext>
            </a:extLst>
          </p:cNvPr>
          <p:cNvSpPr>
            <a:spLocks noGrp="1"/>
          </p:cNvSpPr>
          <p:nvPr>
            <p:ph type="title"/>
          </p:nvPr>
        </p:nvSpPr>
        <p:spPr>
          <a:xfrm>
            <a:off x="2441850" y="1597263"/>
            <a:ext cx="4260300" cy="1476805"/>
          </a:xfrm>
          <a:prstGeom prst="rect">
            <a:avLst/>
          </a:prstGeom>
        </p:spPr>
        <p:txBody>
          <a:bodyPr anchor="ctr"/>
          <a:lstStyle>
            <a:lvl1pPr algn="ctr">
              <a:defRPr sz="1600" b="1"/>
            </a:lvl1pPr>
          </a:lstStyle>
          <a:p>
            <a:r>
              <a:rPr lang="en-US"/>
              <a:t>Click to edit Master title style</a:t>
            </a:r>
            <a:endParaRPr lang="en-US" dirty="0"/>
          </a:p>
        </p:txBody>
      </p:sp>
      <p:sp>
        <p:nvSpPr>
          <p:cNvPr id="10" name="Title 1">
            <a:extLst>
              <a:ext uri="{FF2B5EF4-FFF2-40B4-BE49-F238E27FC236}">
                <a16:creationId xmlns:a16="http://schemas.microsoft.com/office/drawing/2014/main" id="{6ED1DE70-0867-B55A-F445-F27B0C365544}"/>
              </a:ext>
            </a:extLst>
          </p:cNvPr>
          <p:cNvSpPr txBox="1">
            <a:spLocks/>
          </p:cNvSpPr>
          <p:nvPr userDrawn="1"/>
        </p:nvSpPr>
        <p:spPr>
          <a:xfrm>
            <a:off x="1097144" y="436974"/>
            <a:ext cx="4260300" cy="1476805"/>
          </a:xfrm>
          <a:prstGeom prst="rect">
            <a:avLst/>
          </a:prstGeom>
        </p:spPr>
        <p:txBody>
          <a:bodyPr anchor="ct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73667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chemeClr val="bg1"/>
        </a:solidFill>
        <a:effectLst/>
      </p:bgPr>
    </p:bg>
    <p:spTree>
      <p:nvGrpSpPr>
        <p:cNvPr id="1" name="Shape 50"/>
        <p:cNvGrpSpPr/>
        <p:nvPr/>
      </p:nvGrpSpPr>
      <p:grpSpPr>
        <a:xfrm>
          <a:off x="0" y="0"/>
          <a:ext cx="0" cy="0"/>
          <a:chOff x="0" y="0"/>
          <a:chExt cx="0" cy="0"/>
        </a:xfrm>
      </p:grpSpPr>
      <p:sp>
        <p:nvSpPr>
          <p:cNvPr id="12" name="Google Shape;32;p6">
            <a:extLst>
              <a:ext uri="{FF2B5EF4-FFF2-40B4-BE49-F238E27FC236}">
                <a16:creationId xmlns:a16="http://schemas.microsoft.com/office/drawing/2014/main" id="{8702D7A0-8456-794A-46A4-626580555BBE}"/>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 name="Google Shape;30;p5">
            <a:extLst>
              <a:ext uri="{FF2B5EF4-FFF2-40B4-BE49-F238E27FC236}">
                <a16:creationId xmlns:a16="http://schemas.microsoft.com/office/drawing/2014/main" id="{09DC4521-41C6-7141-3D2D-DD56B3B3116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5" name="Google Shape;55;p9">
            <a:extLst>
              <a:ext uri="{FF2B5EF4-FFF2-40B4-BE49-F238E27FC236}">
                <a16:creationId xmlns:a16="http://schemas.microsoft.com/office/drawing/2014/main" id="{54371332-98D8-AFDD-9CA5-3BD0DD92F937}"/>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2" name="Google Shape;44;p8">
            <a:extLst>
              <a:ext uri="{FF2B5EF4-FFF2-40B4-BE49-F238E27FC236}">
                <a16:creationId xmlns:a16="http://schemas.microsoft.com/office/drawing/2014/main" id="{BEA29414-87FA-75C5-3E1A-449CFB86F10C}"/>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104212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chemeClr val="bg1"/>
        </a:solidFill>
        <a:effectLst/>
      </p:bgPr>
    </p:bg>
    <p:spTree>
      <p:nvGrpSpPr>
        <p:cNvPr id="1" name="Shape 50"/>
        <p:cNvGrpSpPr/>
        <p:nvPr/>
      </p:nvGrpSpPr>
      <p:grpSpPr>
        <a:xfrm>
          <a:off x="0" y="0"/>
          <a:ext cx="0" cy="0"/>
          <a:chOff x="0" y="0"/>
          <a:chExt cx="0" cy="0"/>
        </a:xfrm>
      </p:grpSpPr>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 name="Google Shape;55;p9">
            <a:extLst>
              <a:ext uri="{FF2B5EF4-FFF2-40B4-BE49-F238E27FC236}">
                <a16:creationId xmlns:a16="http://schemas.microsoft.com/office/drawing/2014/main" id="{EFD85560-B885-81A0-D4CB-6FFC4F9AA256}"/>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7" name="Google Shape;51;p9">
            <a:extLst>
              <a:ext uri="{FF2B5EF4-FFF2-40B4-BE49-F238E27FC236}">
                <a16:creationId xmlns:a16="http://schemas.microsoft.com/office/drawing/2014/main" id="{30694403-8727-7ED2-3C21-D6F3377C1FC2}"/>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14141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9" name="Google Shape;42;p7">
            <a:extLst>
              <a:ext uri="{FF2B5EF4-FFF2-40B4-BE49-F238E27FC236}">
                <a16:creationId xmlns:a16="http://schemas.microsoft.com/office/drawing/2014/main" id="{5C9558B0-41F5-5125-64DE-72C431C1167E}"/>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4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dirty="0"/>
          </a:p>
        </p:txBody>
      </p:sp>
      <p:sp>
        <p:nvSpPr>
          <p:cNvPr id="4" name="Google Shape;45;p8">
            <a:extLst>
              <a:ext uri="{FF2B5EF4-FFF2-40B4-BE49-F238E27FC236}">
                <a16:creationId xmlns:a16="http://schemas.microsoft.com/office/drawing/2014/main" id="{4E93A440-5B8D-A921-F75B-6D4A6B66DBBE}"/>
              </a:ext>
            </a:extLst>
          </p:cNvPr>
          <p:cNvSpPr txBox="1">
            <a:spLocks noGrp="1"/>
          </p:cNvSpPr>
          <p:nvPr>
            <p:ph type="body" idx="1"/>
          </p:nvPr>
        </p:nvSpPr>
        <p:spPr>
          <a:xfrm>
            <a:off x="3392349" y="957194"/>
            <a:ext cx="3610030"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Tree>
    <p:extLst>
      <p:ext uri="{BB962C8B-B14F-4D97-AF65-F5344CB8AC3E}">
        <p14:creationId xmlns:p14="http://schemas.microsoft.com/office/powerpoint/2010/main" val="314779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85" r:id="rId2"/>
    <p:sldLayoutId id="2147483652" r:id="rId3"/>
    <p:sldLayoutId id="2147483684" r:id="rId4"/>
    <p:sldLayoutId id="2147483683" r:id="rId5"/>
    <p:sldLayoutId id="2147483686" r:id="rId6"/>
    <p:sldLayoutId id="2147483692" r:id="rId7"/>
    <p:sldLayoutId id="2147483687" r:id="rId8"/>
    <p:sldLayoutId id="2147483675" r:id="rId9"/>
    <p:sldLayoutId id="2147483688" r:id="rId10"/>
    <p:sldLayoutId id="2147483689" r:id="rId11"/>
    <p:sldLayoutId id="2147483690" r:id="rId12"/>
    <p:sldLayoutId id="2147483682" r:id="rId13"/>
    <p:sldLayoutId id="2147483693" r:id="rId14"/>
    <p:sldLayoutId id="2147483695" r:id="rId15"/>
    <p:sldLayoutId id="2147483694" r:id="rId16"/>
    <p:sldLayoutId id="2147483696" r:id="rId17"/>
    <p:sldLayoutId id="2147483697" r:id="rId18"/>
    <p:sldLayoutId id="2147483698" r:id="rId19"/>
    <p:sldLayoutId id="2147483706" r:id="rId2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07776"/>
            <a:ext cx="9144000" cy="994172"/>
          </a:xfrm>
          <a:prstGeom prst="rect">
            <a:avLst/>
          </a:prstGeom>
        </p:spPr>
        <p:txBody>
          <a:bodyPr vert="horz" lIns="365760" tIns="45720" rIns="365760" bIns="45720" rtlCol="0" anchor="ctr">
            <a:normAutofit/>
          </a:bodyPr>
          <a:lstStyle/>
          <a:p>
            <a:endParaRPr lang="en-US"/>
          </a:p>
        </p:txBody>
      </p:sp>
      <p:sp>
        <p:nvSpPr>
          <p:cNvPr id="3" name="Text Placeholder 2"/>
          <p:cNvSpPr>
            <a:spLocks noGrp="1"/>
          </p:cNvSpPr>
          <p:nvPr>
            <p:ph type="body" idx="1"/>
          </p:nvPr>
        </p:nvSpPr>
        <p:spPr>
          <a:xfrm>
            <a:off x="0" y="1369218"/>
            <a:ext cx="9144000" cy="3263504"/>
          </a:xfrm>
          <a:prstGeom prst="rect">
            <a:avLst/>
          </a:prstGeom>
        </p:spPr>
        <p:txBody>
          <a:bodyPr vert="horz" lIns="365760" tIns="45720" rIns="365760" bIns="45720" rtlCol="0">
            <a:normAutofit/>
          </a:bodyPr>
          <a:lstStyle/>
          <a:p>
            <a:pPr lvl="0"/>
            <a:endParaRPr lang="en-US"/>
          </a:p>
        </p:txBody>
      </p:sp>
      <p:sp>
        <p:nvSpPr>
          <p:cNvPr id="4" name="Date Placeholder 3"/>
          <p:cNvSpPr>
            <a:spLocks noGrp="1"/>
          </p:cNvSpPr>
          <p:nvPr>
            <p:ph type="dt" sz="half" idx="2"/>
          </p:nvPr>
        </p:nvSpPr>
        <p:spPr>
          <a:xfrm>
            <a:off x="0" y="4767263"/>
            <a:ext cx="2057400" cy="273844"/>
          </a:xfrm>
          <a:prstGeom prst="rect">
            <a:avLst/>
          </a:prstGeom>
        </p:spPr>
        <p:txBody>
          <a:bodyPr vert="horz" lIns="365760" tIns="45720" rIns="91440" bIns="45720" rtlCol="0" anchor="ctr"/>
          <a:lstStyle>
            <a:lvl1pPr algn="l">
              <a:defRPr sz="1050">
                <a:solidFill>
                  <a:schemeClr val="tx1">
                    <a:tint val="75000"/>
                  </a:schemeClr>
                </a:solidFill>
                <a:latin typeface="Bw Modelica" pitchFamily="2" charset="77"/>
                <a:ea typeface="Roboto" panose="02000000000000000000" pitchFamily="2" charset="0"/>
                <a:cs typeface="Bw Modelica" pitchFamily="2" charset="77"/>
              </a:defRPr>
            </a:lvl1pPr>
          </a:lstStyle>
          <a:p>
            <a:fld id="{7FB3A55C-10A8-3848-887F-EFD56AC2CE82}" type="datetimeFigureOut">
              <a:rPr lang="en-US" smtClean="0"/>
              <a:t>8/18/25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050">
                <a:solidFill>
                  <a:schemeClr val="tx1">
                    <a:tint val="75000"/>
                  </a:schemeClr>
                </a:solidFill>
                <a:latin typeface="Bw Modelica" pitchFamily="2" charset="77"/>
                <a:ea typeface="Roboto" panose="02000000000000000000" pitchFamily="2" charset="0"/>
                <a:cs typeface="Bw Modelica" pitchFamily="2" charset="77"/>
              </a:defRPr>
            </a:lvl1pPr>
          </a:lstStyle>
          <a:p>
            <a:endParaRPr lang="en-US"/>
          </a:p>
        </p:txBody>
      </p:sp>
    </p:spTree>
    <p:extLst>
      <p:ext uri="{BB962C8B-B14F-4D97-AF65-F5344CB8AC3E}">
        <p14:creationId xmlns:p14="http://schemas.microsoft.com/office/powerpoint/2010/main" val="10624559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685800" rtl="0" eaLnBrk="1" latinLnBrk="0" hangingPunct="1">
        <a:lnSpc>
          <a:spcPct val="90000"/>
        </a:lnSpc>
        <a:spcBef>
          <a:spcPct val="0"/>
        </a:spcBef>
        <a:buNone/>
        <a:defRPr sz="2100" kern="1200" spc="45">
          <a:solidFill>
            <a:srgbClr val="3E3E3E"/>
          </a:solidFill>
          <a:latin typeface="Bw Modelica" pitchFamily="2" charset="77"/>
          <a:ea typeface="Roboto" panose="02000000000000000000" pitchFamily="2" charset="0"/>
          <a:cs typeface="Bw Modelica" pitchFamily="2" charset="77"/>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b="0" i="0" kern="1000" spc="45">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support.resonate.com/hc/en-us/articles/30117379109015-Calculating-Holdout-for-Data-with-Percentage-Based-Pricing" TargetMode="External"/><Relationship Id="rId2" Type="http://schemas.openxmlformats.org/officeDocument/2006/relationships/hyperlink" Target="https://support.resonate.com/hc/en-us/articles/30117297175447-Leveraging-CPM-Margin-Tracking-Options-in-DSPs-to-Track-Data-Usage-and-Self-Report-Accurately"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1.jpe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jpeg"/><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3.jpeg"/><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4.jpeg"/><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5.png"/><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6.png"/><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7.png"/><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8.jpeg"/><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9.jpeg"/><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0.png"/><Relationship Id="rId2" Type="http://schemas.openxmlformats.org/officeDocument/2006/relationships/diagramData" Target="../diagrams/data10.xml"/><Relationship Id="rId1" Type="http://schemas.openxmlformats.org/officeDocument/2006/relationships/slideLayout" Target="../slideLayouts/slideLayout2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1.jpeg"/><Relationship Id="rId2" Type="http://schemas.openxmlformats.org/officeDocument/2006/relationships/diagramData" Target="../diagrams/data11.xml"/><Relationship Id="rId1" Type="http://schemas.openxmlformats.org/officeDocument/2006/relationships/slideLayout" Target="../slideLayouts/slideLayout2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2.png"/><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3.png"/><Relationship Id="rId2" Type="http://schemas.openxmlformats.org/officeDocument/2006/relationships/diagramData" Target="../diagrams/data13.xml"/><Relationship Id="rId1" Type="http://schemas.openxmlformats.org/officeDocument/2006/relationships/slideLayout" Target="../slideLayouts/slideLayout2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54.png"/><Relationship Id="rId2" Type="http://schemas.openxmlformats.org/officeDocument/2006/relationships/diagramData" Target="../diagrams/data14.xml"/><Relationship Id="rId1" Type="http://schemas.openxmlformats.org/officeDocument/2006/relationships/slideLayout" Target="../slideLayouts/slideLayout2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5.jpeg"/><Relationship Id="rId2" Type="http://schemas.openxmlformats.org/officeDocument/2006/relationships/diagramData" Target="../diagrams/data15.xml"/><Relationship Id="rId1" Type="http://schemas.openxmlformats.org/officeDocument/2006/relationships/slideLayout" Target="../slideLayouts/slideLayout2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1220"/>
            </a:gs>
            <a:gs pos="50000">
              <a:srgbClr val="001220"/>
            </a:gs>
            <a:gs pos="100000">
              <a:srgbClr val="EE4D2F"/>
            </a:gs>
          </a:gsLst>
          <a:lin ang="2698631" scaled="0"/>
        </a:gradFill>
        <a:effectLst/>
      </p:bgPr>
    </p:bg>
    <p:spTree>
      <p:nvGrpSpPr>
        <p:cNvPr id="1" name="Shape 227"/>
        <p:cNvGrpSpPr/>
        <p:nvPr/>
      </p:nvGrpSpPr>
      <p:grpSpPr>
        <a:xfrm>
          <a:off x="0" y="0"/>
          <a:ext cx="0" cy="0"/>
          <a:chOff x="0" y="0"/>
          <a:chExt cx="0" cy="0"/>
        </a:xfrm>
      </p:grpSpPr>
      <p:sp>
        <p:nvSpPr>
          <p:cNvPr id="3" name="Google Shape;235;p27">
            <a:extLst>
              <a:ext uri="{FF2B5EF4-FFF2-40B4-BE49-F238E27FC236}">
                <a16:creationId xmlns:a16="http://schemas.microsoft.com/office/drawing/2014/main" id="{36A7D367-6095-1C2D-3F68-6C15750FA8BB}"/>
              </a:ext>
            </a:extLst>
          </p:cNvPr>
          <p:cNvSpPr txBox="1">
            <a:spLocks/>
          </p:cNvSpPr>
          <p:nvPr/>
        </p:nvSpPr>
        <p:spPr>
          <a:xfrm>
            <a:off x="270511" y="2418651"/>
            <a:ext cx="5668970" cy="2052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ts val="32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9pPr>
          </a:lstStyle>
          <a:p>
            <a:r>
              <a:rPr kumimoji="0" lang="en-US" sz="3200" b="1" i="0" u="none" strike="noStrike" kern="0" cap="none" spc="60" normalizeH="0" noProof="0" dirty="0">
                <a:ln>
                  <a:noFill/>
                </a:ln>
                <a:gradFill>
                  <a:gsLst>
                    <a:gs pos="23000">
                      <a:srgbClr val="F68C1E"/>
                    </a:gs>
                    <a:gs pos="100000">
                      <a:srgbClr val="F84525"/>
                    </a:gs>
                  </a:gsLst>
                  <a:lin ang="0" scaled="1"/>
                </a:gradFill>
                <a:effectLst/>
                <a:uLnTx/>
                <a:uFillTx/>
                <a:ea typeface="Verdana" panose="020B0604030504040204" pitchFamily="34" charset="0"/>
                <a:sym typeface="Manrope SemiBold"/>
              </a:rPr>
              <a:t>Resonate Ignite Self-Serve </a:t>
            </a:r>
            <a:r>
              <a:rPr kumimoji="0" lang="en" sz="3200" b="1" i="0" u="none" strike="noStrike" kern="0" cap="none" spc="60" normalizeH="0" noProof="0" dirty="0">
                <a:ln>
                  <a:noFill/>
                </a:ln>
                <a:solidFill>
                  <a:srgbClr val="FCF8F3"/>
                </a:solidFill>
                <a:effectLst/>
                <a:uLnTx/>
                <a:uFillTx/>
                <a:ea typeface="Verdana" panose="020B0604030504040204" pitchFamily="34" charset="0"/>
                <a:sym typeface="Manrope SemiBold"/>
              </a:rPr>
              <a:t>Activation Playbook</a:t>
            </a:r>
            <a:endParaRPr lang="en-US" dirty="0">
              <a:solidFill>
                <a:srgbClr val="F68C1E"/>
              </a:solidFill>
              <a:sym typeface="Manrope SemiBold"/>
            </a:endParaRPr>
          </a:p>
        </p:txBody>
      </p:sp>
      <p:sp>
        <p:nvSpPr>
          <p:cNvPr id="8" name="Subtitle 3">
            <a:extLst>
              <a:ext uri="{FF2B5EF4-FFF2-40B4-BE49-F238E27FC236}">
                <a16:creationId xmlns:a16="http://schemas.microsoft.com/office/drawing/2014/main" id="{E65B85CC-0720-77BD-9867-2F2486F9FD8B}"/>
              </a:ext>
            </a:extLst>
          </p:cNvPr>
          <p:cNvSpPr txBox="1">
            <a:spLocks/>
          </p:cNvSpPr>
          <p:nvPr/>
        </p:nvSpPr>
        <p:spPr>
          <a:xfrm>
            <a:off x="4572000" y="256350"/>
            <a:ext cx="4260300" cy="5109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Arial"/>
              <a:buNone/>
              <a:defRPr sz="1200" b="1" i="0" u="none" strike="noStrike" cap="none">
                <a:solidFill>
                  <a:schemeClr val="bg1"/>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pPr algn="r"/>
            <a:endParaRPr lang="en-US" sz="800" b="0" dirty="0">
              <a:solidFill>
                <a:schemeClr val="accent1"/>
              </a:solidFill>
            </a:endParaRPr>
          </a:p>
        </p:txBody>
      </p:sp>
    </p:spTree>
    <p:extLst>
      <p:ext uri="{BB962C8B-B14F-4D97-AF65-F5344CB8AC3E}">
        <p14:creationId xmlns:p14="http://schemas.microsoft.com/office/powerpoint/2010/main" val="199025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5FE3175-4569-EC02-22C9-29923EAB910D}"/>
              </a:ext>
            </a:extLst>
          </p:cNvPr>
          <p:cNvGraphicFramePr>
            <a:graphicFrameLocks noGrp="1"/>
          </p:cNvGraphicFramePr>
          <p:nvPr>
            <p:extLst>
              <p:ext uri="{D42A27DB-BD31-4B8C-83A1-F6EECF244321}">
                <p14:modId xmlns:p14="http://schemas.microsoft.com/office/powerpoint/2010/main" val="4078427792"/>
              </p:ext>
            </p:extLst>
          </p:nvPr>
        </p:nvGraphicFramePr>
        <p:xfrm>
          <a:off x="3789407" y="402952"/>
          <a:ext cx="5115696" cy="4097285"/>
        </p:xfrm>
        <a:graphic>
          <a:graphicData uri="http://schemas.openxmlformats.org/drawingml/2006/table">
            <a:tbl>
              <a:tblPr firstRow="1" bandRow="1">
                <a:tableStyleId>{5A111915-BE36-4E01-A7E5-04B1672EAD32}</a:tableStyleId>
              </a:tblPr>
              <a:tblGrid>
                <a:gridCol w="704519">
                  <a:extLst>
                    <a:ext uri="{9D8B030D-6E8A-4147-A177-3AD203B41FA5}">
                      <a16:colId xmlns:a16="http://schemas.microsoft.com/office/drawing/2014/main" val="2415452593"/>
                    </a:ext>
                  </a:extLst>
                </a:gridCol>
                <a:gridCol w="2046457">
                  <a:extLst>
                    <a:ext uri="{9D8B030D-6E8A-4147-A177-3AD203B41FA5}">
                      <a16:colId xmlns:a16="http://schemas.microsoft.com/office/drawing/2014/main" val="4152516373"/>
                    </a:ext>
                  </a:extLst>
                </a:gridCol>
                <a:gridCol w="2364720">
                  <a:extLst>
                    <a:ext uri="{9D8B030D-6E8A-4147-A177-3AD203B41FA5}">
                      <a16:colId xmlns:a16="http://schemas.microsoft.com/office/drawing/2014/main" val="2304583226"/>
                    </a:ext>
                  </a:extLst>
                </a:gridCol>
              </a:tblGrid>
              <a:tr h="315570">
                <a:tc>
                  <a:txBody>
                    <a:bodyPr/>
                    <a:lstStyle/>
                    <a:p>
                      <a:pPr algn="ctr"/>
                      <a:r>
                        <a:rPr lang="en-US" sz="800" dirty="0"/>
                        <a:t>Category</a:t>
                      </a:r>
                    </a:p>
                  </a:txBody>
                  <a:tcPr marL="68580" marR="68580" marT="34290" marB="34290" anchor="ctr"/>
                </a:tc>
                <a:tc>
                  <a:txBody>
                    <a:bodyPr/>
                    <a:lstStyle/>
                    <a:p>
                      <a:pPr algn="ctr"/>
                      <a:r>
                        <a:rPr lang="en-US" sz="800" dirty="0"/>
                        <a:t>Intent Signals</a:t>
                      </a:r>
                    </a:p>
                  </a:txBody>
                  <a:tcPr marL="68580" marR="68580" marT="34290" marB="34290" anchor="ctr"/>
                </a:tc>
                <a:tc>
                  <a:txBody>
                    <a:bodyPr/>
                    <a:lstStyle/>
                    <a:p>
                      <a:pPr algn="ctr"/>
                      <a:r>
                        <a:rPr lang="en-US" sz="800" dirty="0"/>
                        <a:t>Preferences &amp; Psychographics</a:t>
                      </a:r>
                    </a:p>
                  </a:txBody>
                  <a:tcPr marL="68580" marR="68580" marT="34290" marB="34290" anchor="ctr"/>
                </a:tc>
                <a:extLst>
                  <a:ext uri="{0D108BD9-81ED-4DB2-BD59-A6C34878D82A}">
                    <a16:rowId xmlns:a16="http://schemas.microsoft.com/office/drawing/2014/main" val="4130477046"/>
                  </a:ext>
                </a:extLst>
              </a:tr>
              <a:tr h="910734">
                <a:tc>
                  <a:txBody>
                    <a:bodyPr/>
                    <a:lstStyle/>
                    <a:p>
                      <a:pPr algn="ctr"/>
                      <a:r>
                        <a:rPr lang="en-US" sz="800" b="1" dirty="0">
                          <a:solidFill>
                            <a:schemeClr val="tx1"/>
                          </a:solidFill>
                        </a:rPr>
                        <a:t>Financial Services </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171450" indent="-171450">
                        <a:buClr>
                          <a:schemeClr val="accent1"/>
                        </a:buClr>
                        <a:buFont typeface="Arial"/>
                        <a:buChar char="•"/>
                      </a:pPr>
                      <a:r>
                        <a:rPr lang="en-US" sz="800" b="0" kern="1200" dirty="0">
                          <a:solidFill>
                            <a:schemeClr val="tx1"/>
                          </a:solidFill>
                          <a:effectLst/>
                        </a:rPr>
                        <a:t>Financial Services &amp; Insurance &gt; Banking &gt; Usage &gt; </a:t>
                      </a:r>
                      <a:r>
                        <a:rPr lang="en-US" sz="800" b="1" kern="1200" dirty="0">
                          <a:solidFill>
                            <a:schemeClr val="tx1"/>
                          </a:solidFill>
                          <a:effectLst/>
                        </a:rPr>
                        <a:t>When Opening New Bank Account</a:t>
                      </a:r>
                    </a:p>
                    <a:p>
                      <a:pPr marL="171450" marR="0" indent="-171450" algn="l" defTabSz="914400" rtl="0" eaLnBrk="1" fontAlgn="auto" latinLnBrk="0" hangingPunct="1">
                        <a:lnSpc>
                          <a:spcPct val="100000"/>
                        </a:lnSpc>
                        <a:spcBef>
                          <a:spcPts val="0"/>
                        </a:spcBef>
                        <a:spcAft>
                          <a:spcPts val="0"/>
                        </a:spcAft>
                        <a:buClr>
                          <a:schemeClr val="accent1"/>
                        </a:buClr>
                        <a:buSzTx/>
                        <a:buFont typeface="Arial"/>
                        <a:buChar char="•"/>
                        <a:tabLst/>
                        <a:defRPr/>
                      </a:pPr>
                      <a:r>
                        <a:rPr lang="en-US" sz="800" b="0" dirty="0">
                          <a:solidFill>
                            <a:schemeClr val="tx1"/>
                          </a:solidFill>
                        </a:rPr>
                        <a:t>Financial Services &amp; Insurance &gt; Banking &gt; Usage &gt; </a:t>
                      </a:r>
                      <a:r>
                        <a:rPr lang="en-US" sz="800" b="1" dirty="0">
                          <a:solidFill>
                            <a:schemeClr val="tx1"/>
                          </a:solidFill>
                        </a:rPr>
                        <a:t>Likelihood of Switching to a New Bank</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171450" indent="-171450">
                        <a:buClr>
                          <a:schemeClr val="accent1"/>
                        </a:buClr>
                        <a:buFont typeface="Arial"/>
                        <a:buChar char="•"/>
                      </a:pPr>
                      <a:r>
                        <a:rPr lang="en-US" sz="800" b="0" kern="1200" dirty="0">
                          <a:solidFill>
                            <a:schemeClr val="tx1"/>
                          </a:solidFill>
                          <a:effectLst/>
                        </a:rPr>
                        <a:t>Financial Services &amp; Insurance &gt; Purchase Drivers &gt; Product Attributes &gt; </a:t>
                      </a:r>
                      <a:r>
                        <a:rPr lang="en-US" sz="800" b="1" kern="1200" dirty="0">
                          <a:solidFill>
                            <a:schemeClr val="tx1"/>
                          </a:solidFill>
                          <a:effectLst/>
                        </a:rPr>
                        <a:t>Factors When Selecting Financial Product</a:t>
                      </a:r>
                    </a:p>
                    <a:p>
                      <a:pPr marL="171450" marR="0" indent="-171450" algn="l" defTabSz="914400" rtl="0" eaLnBrk="1" fontAlgn="auto" latinLnBrk="0" hangingPunct="1">
                        <a:lnSpc>
                          <a:spcPct val="100000"/>
                        </a:lnSpc>
                        <a:spcBef>
                          <a:spcPts val="0"/>
                        </a:spcBef>
                        <a:spcAft>
                          <a:spcPts val="0"/>
                        </a:spcAft>
                        <a:buClr>
                          <a:schemeClr val="accent1"/>
                        </a:buClr>
                        <a:buSzTx/>
                        <a:buFont typeface="Arial"/>
                        <a:buChar char="•"/>
                        <a:tabLst/>
                        <a:defRPr/>
                      </a:pPr>
                      <a:r>
                        <a:rPr lang="en-US" sz="800" dirty="0">
                          <a:solidFill>
                            <a:schemeClr val="tx1"/>
                          </a:solidFill>
                        </a:rPr>
                        <a:t>Financial Services &amp; Insurance &gt; Banking &gt; Usage &gt; </a:t>
                      </a:r>
                      <a:r>
                        <a:rPr lang="en-US" sz="800" b="1" dirty="0">
                          <a:solidFill>
                            <a:schemeClr val="tx1"/>
                          </a:solidFill>
                        </a:rPr>
                        <a:t>Selection Considerations</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910734">
                <a:tc>
                  <a:txBody>
                    <a:bodyPr/>
                    <a:lstStyle/>
                    <a:p>
                      <a:pPr algn="ctr"/>
                      <a:r>
                        <a:rPr lang="en-US" sz="800" b="1" dirty="0">
                          <a:solidFill>
                            <a:schemeClr val="tx1"/>
                          </a:solidFill>
                        </a:rPr>
                        <a:t>Automotive</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Next Auto &gt; </a:t>
                      </a:r>
                      <a:r>
                        <a:rPr lang="en-US" sz="800" b="1" u="none" strike="noStrike" noProof="0" dirty="0">
                          <a:solidFill>
                            <a:schemeClr val="tx1"/>
                          </a:solidFill>
                        </a:rPr>
                        <a:t>New Vehicle Purchase/ Lease Next 6 Mos.</a:t>
                      </a: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Next Auto &gt; </a:t>
                      </a:r>
                      <a:r>
                        <a:rPr lang="en-US" sz="800" b="1" u="none" strike="noStrike" noProof="0" dirty="0">
                          <a:solidFill>
                            <a:schemeClr val="tx1"/>
                          </a:solidFill>
                        </a:rPr>
                        <a:t>Timeframe for Next Auto</a:t>
                      </a:r>
                      <a:endParaRPr lang="en-US" sz="800" b="1" i="0" u="none" strike="noStrike" noProof="0" dirty="0">
                        <a:solidFill>
                          <a:schemeClr val="tx1"/>
                        </a:solidFill>
                        <a:latin typeface="Montserrat"/>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Car Owner Psychographics &gt; </a:t>
                      </a:r>
                      <a:r>
                        <a:rPr lang="en-US" sz="800" b="1" u="none" strike="noStrike" noProof="0" dirty="0">
                          <a:solidFill>
                            <a:schemeClr val="tx1"/>
                          </a:solidFill>
                        </a:rPr>
                        <a:t>Car Owner Psychographics</a:t>
                      </a:r>
                      <a:endParaRPr lang="en-US" sz="800" b="0" u="none" strike="noStrike" noProof="0" dirty="0">
                        <a:solidFill>
                          <a:schemeClr val="tx1"/>
                        </a:solidFill>
                      </a:endParaRP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Next Auto &gt; </a:t>
                      </a:r>
                      <a:r>
                        <a:rPr lang="en-US" sz="800" b="1" u="none" strike="noStrike" noProof="0" dirty="0">
                          <a:solidFill>
                            <a:schemeClr val="tx1"/>
                          </a:solidFill>
                        </a:rPr>
                        <a:t>Top 3 Features When Buying New Vehicle</a:t>
                      </a:r>
                      <a:endParaRPr lang="en-US" sz="800" b="1" i="0" u="none" strike="noStrike" noProof="0" dirty="0">
                        <a:solidFill>
                          <a:schemeClr val="tx1"/>
                        </a:solidFill>
                        <a:latin typeface="Montserrat"/>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1049513">
                <a:tc>
                  <a:txBody>
                    <a:bodyPr/>
                    <a:lstStyle/>
                    <a:p>
                      <a:pPr algn="ctr"/>
                      <a:r>
                        <a:rPr lang="en-US" sz="800" b="1" dirty="0">
                          <a:solidFill>
                            <a:schemeClr val="tx1"/>
                          </a:solidFill>
                        </a:rPr>
                        <a:t>Travel</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Travel &amp; Hospitality &gt; General Behaviors &gt; Leisure Travel / Vacation &gt; </a:t>
                      </a:r>
                      <a:r>
                        <a:rPr lang="en-US" sz="800" b="1" u="none" strike="noStrike" noProof="0" dirty="0">
                          <a:solidFill>
                            <a:schemeClr val="tx1"/>
                          </a:solidFill>
                        </a:rPr>
                        <a:t>Adult Only Travel (Next 2 Years)</a:t>
                      </a:r>
                      <a:endParaRPr lang="en-US" sz="800" b="1" dirty="0">
                        <a:solidFill>
                          <a:schemeClr val="tx1"/>
                        </a:solidFill>
                      </a:endParaRP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Travel &amp; Hospitality &gt; Hotels &gt; Business Travel &gt; </a:t>
                      </a:r>
                      <a:r>
                        <a:rPr lang="en-US" sz="800" b="1" u="none" strike="noStrike" noProof="0" dirty="0">
                          <a:solidFill>
                            <a:schemeClr val="tx1"/>
                          </a:solidFill>
                        </a:rPr>
                        <a:t>Business Trips in Next 12 Months</a:t>
                      </a:r>
                      <a:endParaRPr lang="en-US" sz="800" b="1" i="0" u="none" strike="noStrike" noProof="0" dirty="0">
                        <a:solidFill>
                          <a:schemeClr val="tx1"/>
                        </a:solidFill>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Travel &amp; Hospitality &gt; Travel: Purchase Drivers &gt; Travel Psychographics &gt; </a:t>
                      </a:r>
                      <a:r>
                        <a:rPr lang="en-US" sz="800" b="1" u="none" strike="noStrike" noProof="0" dirty="0">
                          <a:solidFill>
                            <a:schemeClr val="tx1"/>
                          </a:solidFill>
                        </a:rPr>
                        <a:t>Reasons For Avoiding A Hotel Or Airline</a:t>
                      </a:r>
                      <a:endParaRPr lang="en-US" sz="800" b="0" u="none" strike="noStrike" noProof="0" dirty="0">
                        <a:solidFill>
                          <a:schemeClr val="tx1"/>
                        </a:solidFill>
                      </a:endParaRPr>
                    </a:p>
                    <a:p>
                      <a:pPr marL="171450" marR="0" lvl="0" indent="-171450" algn="l">
                        <a:lnSpc>
                          <a:spcPct val="100000"/>
                        </a:lnSpc>
                        <a:spcBef>
                          <a:spcPts val="0"/>
                        </a:spcBef>
                        <a:spcAft>
                          <a:spcPts val="0"/>
                        </a:spcAft>
                        <a:buClr>
                          <a:schemeClr val="accent1"/>
                        </a:buClr>
                        <a:buSzTx/>
                        <a:buFont typeface="Arial,Sans-Serif" panose="020B0604020202020204" pitchFamily="34" charset="0"/>
                        <a:buChar char="•"/>
                      </a:pPr>
                      <a:r>
                        <a:rPr lang="en-US" sz="800" b="0" u="none" strike="noStrike" noProof="0" dirty="0">
                          <a:solidFill>
                            <a:schemeClr val="tx1"/>
                          </a:solidFill>
                        </a:rPr>
                        <a:t>Travel &amp; Hospitality &gt; Cruises &gt; Cruises &gt; </a:t>
                      </a:r>
                      <a:r>
                        <a:rPr lang="en-US" sz="800" b="1" u="none" strike="noStrike" noProof="0" dirty="0">
                          <a:solidFill>
                            <a:schemeClr val="tx1"/>
                          </a:solidFill>
                        </a:rPr>
                        <a:t>Most Important When Selecting a Cruise</a:t>
                      </a:r>
                      <a:endParaRPr lang="en-US" sz="800" b="0" u="none" strike="noStrike" noProof="0" dirty="0">
                        <a:solidFill>
                          <a:schemeClr val="tx1"/>
                        </a:solidFill>
                      </a:endParaRPr>
                    </a:p>
                    <a:p>
                      <a:pPr marL="285750" marR="0" lvl="0" indent="-285750" algn="l" defTabSz="914400">
                        <a:lnSpc>
                          <a:spcPct val="100000"/>
                        </a:lnSpc>
                        <a:spcBef>
                          <a:spcPts val="0"/>
                        </a:spcBef>
                        <a:spcAft>
                          <a:spcPts val="0"/>
                        </a:spcAft>
                        <a:buClr>
                          <a:schemeClr val="accent1"/>
                        </a:buClr>
                        <a:buSzTx/>
                        <a:buFont typeface="Arial" panose="020B0604020202020204" pitchFamily="34" charset="0"/>
                        <a:buChar char="•"/>
                        <a:tabLst/>
                        <a:defRPr/>
                      </a:pPr>
                      <a:endParaRPr lang="en-US" sz="800" b="1" dirty="0">
                        <a:solidFill>
                          <a:schemeClr val="tx1"/>
                        </a:solidFill>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59181223"/>
                  </a:ext>
                </a:extLst>
              </a:tr>
              <a:tr h="910734">
                <a:tc>
                  <a:txBody>
                    <a:bodyPr/>
                    <a:lstStyle/>
                    <a:p>
                      <a:pPr algn="ctr"/>
                      <a:r>
                        <a:rPr lang="en-US" sz="800" b="1" dirty="0">
                          <a:solidFill>
                            <a:schemeClr val="tx1"/>
                          </a:solidFill>
                        </a:rPr>
                        <a:t>Retail</a:t>
                      </a:r>
                    </a:p>
                  </a:txBody>
                  <a:tcPr marL="68580" marR="68580" marT="34290" marB="3429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dirty="0">
                          <a:solidFill>
                            <a:schemeClr val="tx1"/>
                          </a:solidFill>
                        </a:rPr>
                        <a:t>Retail &gt; Past &amp; Future Purchases &gt; Future Purchases &gt; </a:t>
                      </a:r>
                      <a:r>
                        <a:rPr lang="en-US" sz="800" b="1" dirty="0">
                          <a:solidFill>
                            <a:schemeClr val="tx1"/>
                          </a:solidFill>
                        </a:rPr>
                        <a:t>Future Purchase Category</a:t>
                      </a: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Retail &gt; Past &amp; Future Purchases &gt; Future Purchases &gt; </a:t>
                      </a:r>
                      <a:r>
                        <a:rPr lang="en-US" sz="800" b="1" u="none" strike="noStrike" noProof="0" dirty="0">
                          <a:solidFill>
                            <a:schemeClr val="tx1"/>
                          </a:solidFill>
                        </a:rPr>
                        <a:t>Furniture - Home Office</a:t>
                      </a:r>
                      <a:endParaRPr lang="en-US" sz="800" b="1" u="none" dirty="0">
                        <a:solidFill>
                          <a:schemeClr val="tx1"/>
                        </a:solidFill>
                      </a:endParaRPr>
                    </a:p>
                  </a:txBody>
                  <a:tcPr marL="68580" marR="68580" marT="34290" marB="3429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tc>
                  <a:txBody>
                    <a:bodyPr/>
                    <a:lstStyle/>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Retail &gt; Purchase Drivers &gt; Retail Purchase Drivers &gt; </a:t>
                      </a:r>
                      <a:r>
                        <a:rPr lang="en-US" sz="800" b="1" u="none" strike="noStrike" noProof="0" dirty="0">
                          <a:solidFill>
                            <a:schemeClr val="tx1"/>
                          </a:solidFill>
                        </a:rPr>
                        <a:t>Retail Selection Traits</a:t>
                      </a:r>
                      <a:endParaRPr lang="en-US" sz="800" b="0" u="none" strike="noStrike" noProof="0" dirty="0">
                        <a:solidFill>
                          <a:srgbClr val="000000"/>
                        </a:solidFill>
                      </a:endParaRP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Home &amp; Family &gt; Purchase Drivers &gt; Purchase Drivers &gt; </a:t>
                      </a:r>
                      <a:r>
                        <a:rPr lang="en-US" sz="800" b="1" u="none" strike="noStrike" noProof="0" dirty="0">
                          <a:solidFill>
                            <a:schemeClr val="tx1"/>
                          </a:solidFill>
                        </a:rPr>
                        <a:t>Product Attributes: Furniture</a:t>
                      </a:r>
                      <a:endParaRPr lang="en-US" sz="800" b="1" i="0" u="none" strike="noStrike" noProof="0" dirty="0">
                        <a:solidFill>
                          <a:schemeClr val="tx1"/>
                        </a:solidFill>
                        <a:latin typeface="Montserrat"/>
                      </a:endParaRPr>
                    </a:p>
                  </a:txBody>
                  <a:tcPr marL="68580" marR="68580" marT="34290" marB="34290" anchor="ct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
        <p:nvSpPr>
          <p:cNvPr id="10" name="Title 1">
            <a:extLst>
              <a:ext uri="{FF2B5EF4-FFF2-40B4-BE49-F238E27FC236}">
                <a16:creationId xmlns:a16="http://schemas.microsoft.com/office/drawing/2014/main" id="{A521B389-F9F7-79EE-C443-260E6C15D46C}"/>
              </a:ext>
            </a:extLst>
          </p:cNvPr>
          <p:cNvSpPr txBox="1">
            <a:spLocks/>
          </p:cNvSpPr>
          <p:nvPr/>
        </p:nvSpPr>
        <p:spPr>
          <a:xfrm>
            <a:off x="238897" y="1545450"/>
            <a:ext cx="2756768"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data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conversion campaigns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1E242E"/>
              </a:solidFill>
              <a:effectLst/>
              <a:uLnTx/>
              <a:uFillTx/>
              <a:latin typeface="Arial"/>
              <a:ea typeface="Roboto"/>
              <a:cs typeface="Arial"/>
              <a:sym typeface="Arial"/>
            </a:endParaRPr>
          </a:p>
          <a:p>
            <a:r>
              <a:rPr lang="en-US" sz="1200" dirty="0">
                <a:latin typeface="+mn-lt"/>
                <a:ea typeface="Roboto"/>
              </a:rPr>
              <a:t>Pair intent signals with preferences &amp; psychographics to drive consumers to take a specific action</a:t>
            </a:r>
            <a:endParaRPr lang="en-US" sz="1200" dirty="0">
              <a:latin typeface="+mn-lt"/>
            </a:endParaRPr>
          </a:p>
          <a:p>
            <a:pPr>
              <a:lnSpc>
                <a:spcPts val="2800"/>
              </a:lnSpc>
            </a:pPr>
            <a:endParaRPr lang="en-US" sz="2800" b="1" dirty="0">
              <a:gradFill>
                <a:gsLst>
                  <a:gs pos="74000">
                    <a:schemeClr val="accent1"/>
                  </a:gs>
                  <a:gs pos="100000">
                    <a:schemeClr val="accent2"/>
                  </a:gs>
                </a:gsLst>
                <a:lin ang="8099331" scaled="0"/>
              </a:gradFill>
            </a:endParaRPr>
          </a:p>
        </p:txBody>
      </p:sp>
    </p:spTree>
    <p:extLst>
      <p:ext uri="{BB962C8B-B14F-4D97-AF65-F5344CB8AC3E}">
        <p14:creationId xmlns:p14="http://schemas.microsoft.com/office/powerpoint/2010/main" val="3212929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939D-04C0-D337-4742-D1D66AEC4B08}"/>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EC8D485D-7C14-BCBD-85DD-C66E0DB74A05}"/>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lnSpc>
                <a:spcPct val="110000"/>
              </a:lnSpc>
              <a:buNone/>
            </a:pPr>
            <a:r>
              <a:rPr lang="en-US" b="1" dirty="0">
                <a:solidFill>
                  <a:schemeClr val="accent5"/>
                </a:solidFill>
                <a:latin typeface="+mn-lt"/>
                <a:ea typeface="Roboto"/>
              </a:rPr>
              <a:t>Onboard and activate your 1</a:t>
            </a:r>
            <a:r>
              <a:rPr lang="en-US" b="1" baseline="30000" dirty="0">
                <a:solidFill>
                  <a:schemeClr val="accent5"/>
                </a:solidFill>
                <a:latin typeface="+mn-lt"/>
                <a:ea typeface="Roboto"/>
              </a:rPr>
              <a:t>st</a:t>
            </a:r>
            <a:r>
              <a:rPr lang="en-US" b="1" dirty="0">
                <a:solidFill>
                  <a:schemeClr val="accent5"/>
                </a:solidFill>
                <a:latin typeface="+mn-lt"/>
                <a:ea typeface="Roboto"/>
              </a:rPr>
              <a:t> party CRM file via lookalike modeling or retargeting</a:t>
            </a:r>
          </a:p>
        </p:txBody>
      </p:sp>
      <p:sp>
        <p:nvSpPr>
          <p:cNvPr id="5" name="Title 1">
            <a:extLst>
              <a:ext uri="{FF2B5EF4-FFF2-40B4-BE49-F238E27FC236}">
                <a16:creationId xmlns:a16="http://schemas.microsoft.com/office/drawing/2014/main" id="{0DC02E98-B32D-CBF0-04A3-0EBE7A1749FA}"/>
              </a:ext>
            </a:extLst>
          </p:cNvPr>
          <p:cNvSpPr>
            <a:spLocks noGrp="1"/>
          </p:cNvSpPr>
          <p:nvPr>
            <p:ph type="title"/>
          </p:nvPr>
        </p:nvSpPr>
        <p:spPr>
          <a:xfrm>
            <a:off x="344349" y="228625"/>
            <a:ext cx="8104325" cy="445143"/>
          </a:xfrm>
        </p:spPr>
        <p:txBody>
          <a:bodyPr>
            <a:noAutofit/>
          </a:bodyPr>
          <a:lstStyle/>
          <a:p>
            <a:pPr>
              <a:lnSpc>
                <a:spcPts val="2800"/>
              </a:lnSpc>
            </a:pPr>
            <a:r>
              <a:rPr lang="en-US" dirty="0"/>
              <a:t>1</a:t>
            </a:r>
            <a:r>
              <a:rPr lang="en-US" baseline="30000" dirty="0"/>
              <a:t>st</a:t>
            </a:r>
            <a:r>
              <a:rPr lang="en-US" dirty="0"/>
              <a:t> Party </a:t>
            </a:r>
            <a:r>
              <a:rPr lang="en-US" dirty="0">
                <a:gradFill>
                  <a:gsLst>
                    <a:gs pos="71000">
                      <a:srgbClr val="F68C1E"/>
                    </a:gs>
                    <a:gs pos="100000">
                      <a:srgbClr val="F84525"/>
                    </a:gs>
                  </a:gsLst>
                  <a:lin ang="2698631" scaled="0"/>
                </a:gradFill>
              </a:rPr>
              <a:t>CRM Data</a:t>
            </a:r>
          </a:p>
        </p:txBody>
      </p:sp>
      <p:sp>
        <p:nvSpPr>
          <p:cNvPr id="2" name="Text Placeholder 3">
            <a:extLst>
              <a:ext uri="{FF2B5EF4-FFF2-40B4-BE49-F238E27FC236}">
                <a16:creationId xmlns:a16="http://schemas.microsoft.com/office/drawing/2014/main" id="{BE7A2DBA-F82B-9D65-6801-4E3ED169783F}"/>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is 1</a:t>
            </a:r>
            <a:r>
              <a:rPr lang="en-US" b="1" baseline="30000" dirty="0">
                <a:solidFill>
                  <a:schemeClr val="tx1"/>
                </a:solidFill>
              </a:rPr>
              <a:t>st</a:t>
            </a:r>
            <a:r>
              <a:rPr lang="en-US" b="1" dirty="0">
                <a:solidFill>
                  <a:schemeClr val="tx1"/>
                </a:solidFill>
              </a:rPr>
              <a:t> Party CRM Data?</a:t>
            </a:r>
          </a:p>
          <a:p>
            <a:pPr marL="171450" indent="-171450">
              <a:buClr>
                <a:srgbClr val="F68C1E"/>
              </a:buClr>
              <a:buFont typeface="Arial" panose="020B0604020202020204" pitchFamily="34" charset="0"/>
              <a:buChar char="•"/>
              <a:defRPr/>
            </a:pPr>
            <a:r>
              <a:rPr lang="en-US" dirty="0">
                <a:solidFill>
                  <a:schemeClr val="tx1"/>
                </a:solidFill>
              </a:rPr>
              <a:t>Onboard your customer list and subsegments to gain deep insights into your CRM data with thousands of attributes</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Why is it important?</a:t>
            </a:r>
          </a:p>
          <a:p>
            <a:pPr marL="171450" indent="-171450">
              <a:buClr>
                <a:srgbClr val="F68C1E"/>
              </a:buClr>
              <a:buFont typeface="Arial" panose="020B0604020202020204" pitchFamily="34" charset="0"/>
              <a:buChar char="•"/>
              <a:defRPr/>
            </a:pPr>
            <a:r>
              <a:rPr lang="en-US" dirty="0">
                <a:solidFill>
                  <a:schemeClr val="tx1"/>
                </a:solidFill>
              </a:rPr>
              <a:t>Understand your current customer base deeply</a:t>
            </a:r>
          </a:p>
          <a:p>
            <a:pPr marL="171450" indent="-171450">
              <a:buClr>
                <a:srgbClr val="F68C1E"/>
              </a:buClr>
              <a:buFont typeface="Arial" panose="020B0604020202020204" pitchFamily="34" charset="0"/>
              <a:buChar char="•"/>
              <a:defRPr/>
            </a:pPr>
            <a:r>
              <a:rPr lang="en-US" dirty="0">
                <a:solidFill>
                  <a:schemeClr val="tx1"/>
                </a:solidFill>
              </a:rPr>
              <a:t>Learn about your best customers &amp; find more like them</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7F26BA09-67E5-98FC-0629-A4F87A453AB4}"/>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Activate your audiences across channels to find more people who look like your best customers</a:t>
            </a:r>
          </a:p>
          <a:p>
            <a:pPr marL="171450" indent="-171450">
              <a:buClr>
                <a:srgbClr val="F68C1E"/>
              </a:buClr>
              <a:buFont typeface="Arial" panose="020B0604020202020204" pitchFamily="34" charset="0"/>
              <a:buChar char="•"/>
              <a:defRPr/>
            </a:pPr>
            <a:r>
              <a:rPr lang="en-US" dirty="0">
                <a:solidFill>
                  <a:schemeClr val="tx1"/>
                </a:solidFill>
              </a:rPr>
              <a:t>Expand audience with similar online behaviors to boost reach</a:t>
            </a:r>
          </a:p>
          <a:p>
            <a:pPr>
              <a:buClr>
                <a:srgbClr val="F68C1E"/>
              </a:buClr>
              <a:defRPr/>
            </a:pPr>
            <a:endParaRPr lang="en-US" dirty="0">
              <a:solidFill>
                <a:schemeClr val="tx1"/>
              </a:solidFill>
            </a:endParaRPr>
          </a:p>
          <a:p>
            <a:pPr>
              <a:buClr>
                <a:srgbClr val="F68C1E"/>
              </a:buClr>
              <a:defRPr/>
            </a:pPr>
            <a:r>
              <a:rPr lang="en-US" sz="1200" b="1" dirty="0">
                <a:solidFill>
                  <a:schemeClr val="accent3"/>
                </a:solidFill>
              </a:rPr>
              <a:t>Conversion campaigns</a:t>
            </a:r>
          </a:p>
          <a:p>
            <a:pPr marL="171450" indent="-171450">
              <a:buClr>
                <a:srgbClr val="F68C1E"/>
              </a:buClr>
              <a:buFont typeface="Arial" panose="020B0604020202020204" pitchFamily="34" charset="0"/>
              <a:buChar char="•"/>
              <a:defRPr/>
            </a:pPr>
            <a:r>
              <a:rPr lang="en-US" dirty="0">
                <a:solidFill>
                  <a:schemeClr val="tx1"/>
                </a:solidFill>
              </a:rPr>
              <a:t>Reach a high value audience that has interacted with your brand </a:t>
            </a:r>
          </a:p>
          <a:p>
            <a:pPr marL="171450" indent="-171450">
              <a:buClr>
                <a:srgbClr val="F68C1E"/>
              </a:buClr>
              <a:buFont typeface="Arial" panose="020B0604020202020204" pitchFamily="34" charset="0"/>
              <a:buChar char="•"/>
              <a:defRPr/>
            </a:pPr>
            <a:r>
              <a:rPr lang="en-US" dirty="0">
                <a:solidFill>
                  <a:schemeClr val="tx1"/>
                </a:solidFill>
              </a:rPr>
              <a:t>Segment audiences based on their engagement levels and tailor your messaging accordingly</a:t>
            </a:r>
          </a:p>
          <a:p>
            <a:endParaRPr lang="en-US" dirty="0">
              <a:solidFill>
                <a:srgbClr val="FCF8F3"/>
              </a:solidFill>
            </a:endParaRPr>
          </a:p>
        </p:txBody>
      </p:sp>
    </p:spTree>
    <p:extLst>
      <p:ext uri="{BB962C8B-B14F-4D97-AF65-F5344CB8AC3E}">
        <p14:creationId xmlns:p14="http://schemas.microsoft.com/office/powerpoint/2010/main" val="308269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D50B-5B3F-F68E-56D2-0598A7A6F5E5}"/>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AD0A0EA9-255B-3655-9ADE-11EA0066C794}"/>
              </a:ext>
            </a:extLst>
          </p:cNvPr>
          <p:cNvSpPr txBox="1">
            <a:spLocks/>
          </p:cNvSpPr>
          <p:nvPr/>
        </p:nvSpPr>
        <p:spPr>
          <a:xfrm>
            <a:off x="215947" y="673768"/>
            <a:ext cx="7511145"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lnSpc>
                <a:spcPct val="110000"/>
              </a:lnSpc>
              <a:buNone/>
            </a:pPr>
            <a:r>
              <a:rPr lang="en-US" b="1" dirty="0">
                <a:solidFill>
                  <a:schemeClr val="accent5"/>
                </a:solidFill>
                <a:latin typeface="+mn-lt"/>
                <a:ea typeface="Roboto"/>
              </a:rPr>
              <a:t>A Resonate Tag applies a deep understanding to consumers who engage with your digital assets</a:t>
            </a:r>
          </a:p>
        </p:txBody>
      </p:sp>
      <p:sp>
        <p:nvSpPr>
          <p:cNvPr id="5" name="Title 1">
            <a:extLst>
              <a:ext uri="{FF2B5EF4-FFF2-40B4-BE49-F238E27FC236}">
                <a16:creationId xmlns:a16="http://schemas.microsoft.com/office/drawing/2014/main" id="{A8E22DD0-E34F-D973-EEE6-1339C5F872DE}"/>
              </a:ext>
            </a:extLst>
          </p:cNvPr>
          <p:cNvSpPr>
            <a:spLocks noGrp="1"/>
          </p:cNvSpPr>
          <p:nvPr>
            <p:ph type="title"/>
          </p:nvPr>
        </p:nvSpPr>
        <p:spPr>
          <a:xfrm>
            <a:off x="344349" y="228625"/>
            <a:ext cx="8104325" cy="445143"/>
          </a:xfrm>
        </p:spPr>
        <p:txBody>
          <a:bodyPr>
            <a:noAutofit/>
          </a:bodyPr>
          <a:lstStyle/>
          <a:p>
            <a:pPr>
              <a:lnSpc>
                <a:spcPts val="2800"/>
              </a:lnSpc>
            </a:pPr>
            <a:r>
              <a:rPr lang="en-US" dirty="0"/>
              <a:t>1</a:t>
            </a:r>
            <a:r>
              <a:rPr lang="en-US" baseline="30000" dirty="0"/>
              <a:t>st</a:t>
            </a:r>
            <a:r>
              <a:rPr lang="en-US" dirty="0"/>
              <a:t> Party </a:t>
            </a:r>
            <a:r>
              <a:rPr lang="en-US" dirty="0">
                <a:gradFill>
                  <a:gsLst>
                    <a:gs pos="71000">
                      <a:srgbClr val="F68C1E"/>
                    </a:gs>
                    <a:gs pos="100000">
                      <a:srgbClr val="F84525"/>
                    </a:gs>
                  </a:gsLst>
                  <a:lin ang="2698631" scaled="0"/>
                </a:gradFill>
              </a:rPr>
              <a:t>Tag Data</a:t>
            </a:r>
          </a:p>
        </p:txBody>
      </p:sp>
      <p:sp>
        <p:nvSpPr>
          <p:cNvPr id="2" name="Text Placeholder 3">
            <a:extLst>
              <a:ext uri="{FF2B5EF4-FFF2-40B4-BE49-F238E27FC236}">
                <a16:creationId xmlns:a16="http://schemas.microsoft.com/office/drawing/2014/main" id="{FF4D2C45-2435-7A50-2F25-9CC850C834D9}"/>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is a Tag?</a:t>
            </a:r>
          </a:p>
          <a:p>
            <a:pPr marL="171450" indent="-171450">
              <a:buClr>
                <a:srgbClr val="F68C1E"/>
              </a:buClr>
              <a:buFont typeface="Arial" panose="020B0604020202020204" pitchFamily="34" charset="0"/>
              <a:buChar char="•"/>
              <a:defRPr/>
            </a:pPr>
            <a:r>
              <a:rPr lang="en-US" dirty="0">
                <a:solidFill>
                  <a:schemeClr val="tx1"/>
                </a:solidFill>
              </a:rPr>
              <a:t>A Tag, sometimes called a pixel or beacon, collects data from digital properties, such as websites and digital ads </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How does it work?</a:t>
            </a:r>
          </a:p>
          <a:p>
            <a:pPr marL="171450" indent="-171450">
              <a:buClr>
                <a:srgbClr val="F68C1E"/>
              </a:buClr>
              <a:buFont typeface="Arial" panose="020B0604020202020204" pitchFamily="34" charset="0"/>
              <a:buChar char="•"/>
              <a:defRPr/>
            </a:pPr>
            <a:r>
              <a:rPr lang="en-US" dirty="0">
                <a:solidFill>
                  <a:schemeClr val="tx1"/>
                </a:solidFill>
              </a:rPr>
              <a:t>The Resonate Tag collects anonymous web traffic via a tracking pixel to support deep insights, performance, and analysis of your audiences</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22DE8EB3-B02D-7B04-C5F7-D36EF785F68E}"/>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Fine tune audiences &amp; discover different segments based on engagement with ads or sites</a:t>
            </a: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p>
          <a:p>
            <a:pPr marL="171450" indent="-171450">
              <a:buClr>
                <a:srgbClr val="F68C1E"/>
              </a:buClr>
              <a:buFont typeface="Arial" panose="020B0604020202020204" pitchFamily="34" charset="0"/>
              <a:buChar char="•"/>
              <a:defRPr/>
            </a:pPr>
            <a:r>
              <a:rPr lang="en-US" dirty="0">
                <a:solidFill>
                  <a:schemeClr val="tx1"/>
                </a:solidFill>
              </a:rPr>
              <a:t>Increase performance across the conversion funnel by tagging as many touchpoints as possible on a client’s website or in their media campaign</a:t>
            </a:r>
          </a:p>
          <a:p>
            <a:pPr marL="171450" indent="-171450">
              <a:buClr>
                <a:srgbClr val="F68C1E"/>
              </a:buClr>
              <a:buFont typeface="Arial" panose="020B0604020202020204" pitchFamily="34" charset="0"/>
              <a:buChar char="•"/>
              <a:defRPr/>
            </a:pPr>
            <a:r>
              <a:rPr lang="en-US" dirty="0">
                <a:solidFill>
                  <a:schemeClr val="tx1"/>
                </a:solidFill>
              </a:rPr>
              <a:t>Create retargeting audiences &amp; look-a-like audiences </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3201610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A2444E-B951-0769-B823-BE5C27B7C886}"/>
              </a:ext>
            </a:extLst>
          </p:cNvPr>
          <p:cNvPicPr>
            <a:picLocks noChangeAspect="1"/>
          </p:cNvPicPr>
          <p:nvPr/>
        </p:nvPicPr>
        <p:blipFill>
          <a:blip r:embed="rId2"/>
          <a:stretch>
            <a:fillRect/>
          </a:stretch>
        </p:blipFill>
        <p:spPr>
          <a:xfrm rot="16200000" flipH="1" flipV="1">
            <a:off x="-1043424" y="996580"/>
            <a:ext cx="4487599" cy="2494438"/>
          </a:xfrm>
          <a:prstGeom prst="rect">
            <a:avLst/>
          </a:prstGeom>
        </p:spPr>
      </p:pic>
      <p:pic>
        <p:nvPicPr>
          <p:cNvPr id="29" name="Picture 28" descr="A close up of a fire&#10;&#10;Description automatically generated">
            <a:extLst>
              <a:ext uri="{FF2B5EF4-FFF2-40B4-BE49-F238E27FC236}">
                <a16:creationId xmlns:a16="http://schemas.microsoft.com/office/drawing/2014/main" id="{5F252585-B47B-847D-7EFD-8531AB9A7E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925" y="3662874"/>
            <a:ext cx="3067456" cy="1482607"/>
          </a:xfrm>
          <a:prstGeom prst="rect">
            <a:avLst/>
          </a:prstGeom>
        </p:spPr>
      </p:pic>
      <p:sp>
        <p:nvSpPr>
          <p:cNvPr id="4" name="Rounded Rectangle 3">
            <a:extLst>
              <a:ext uri="{FF2B5EF4-FFF2-40B4-BE49-F238E27FC236}">
                <a16:creationId xmlns:a16="http://schemas.microsoft.com/office/drawing/2014/main" id="{7FB5E766-03D9-DDDF-F3CC-9321BF690768}"/>
              </a:ext>
            </a:extLst>
          </p:cNvPr>
          <p:cNvSpPr/>
          <p:nvPr/>
        </p:nvSpPr>
        <p:spPr>
          <a:xfrm>
            <a:off x="622408" y="2019629"/>
            <a:ext cx="1977916" cy="1527196"/>
          </a:xfrm>
          <a:prstGeom prst="roundRect">
            <a:avLst>
              <a:gd name="adj" fmla="val 0"/>
            </a:avLst>
          </a:prstGeom>
          <a:noFill/>
          <a:ln w="12700">
            <a:gradFill flip="none" rotWithShape="1">
              <a:gsLst>
                <a:gs pos="23000">
                  <a:srgbClr val="F68C1E"/>
                </a:gs>
                <a:gs pos="100000">
                  <a:srgbClr val="F8452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
            <a:r>
              <a:rPr lang="en-US" sz="1000" dirty="0">
                <a:solidFill>
                  <a:srgbClr val="1E252E"/>
                </a:solidFill>
              </a:rPr>
              <a:t>Retargeting and lookalike activation does not require adding Resonate Elements.</a:t>
            </a:r>
          </a:p>
          <a:p>
            <a:pPr marL="45720"/>
            <a:endParaRPr lang="en-US" sz="1000" dirty="0">
              <a:solidFill>
                <a:srgbClr val="1E252E"/>
              </a:solidFill>
            </a:endParaRPr>
          </a:p>
          <a:p>
            <a:pPr marL="45720"/>
            <a:r>
              <a:rPr lang="en-US" sz="1000" dirty="0">
                <a:solidFill>
                  <a:srgbClr val="1E252E"/>
                </a:solidFill>
              </a:rPr>
              <a:t>Adding Resonate Elements is optional if client wants to retarget or build a LAL model based on a small subset of their file using Resonate data.</a:t>
            </a:r>
          </a:p>
        </p:txBody>
      </p:sp>
      <p:grpSp>
        <p:nvGrpSpPr>
          <p:cNvPr id="5" name="Group 4">
            <a:extLst>
              <a:ext uri="{FF2B5EF4-FFF2-40B4-BE49-F238E27FC236}">
                <a16:creationId xmlns:a16="http://schemas.microsoft.com/office/drawing/2014/main" id="{1C0CE554-B7CD-F011-061F-BBFD99CDE658}"/>
              </a:ext>
            </a:extLst>
          </p:cNvPr>
          <p:cNvGrpSpPr/>
          <p:nvPr/>
        </p:nvGrpSpPr>
        <p:grpSpPr>
          <a:xfrm rot="16200000">
            <a:off x="2052039" y="2398130"/>
            <a:ext cx="2443821" cy="294126"/>
            <a:chOff x="3824078" y="3179508"/>
            <a:chExt cx="4647045" cy="117980"/>
          </a:xfrm>
        </p:grpSpPr>
        <p:cxnSp>
          <p:nvCxnSpPr>
            <p:cNvPr id="6" name="Straight Connector 5">
              <a:extLst>
                <a:ext uri="{FF2B5EF4-FFF2-40B4-BE49-F238E27FC236}">
                  <a16:creationId xmlns:a16="http://schemas.microsoft.com/office/drawing/2014/main" id="{6FC9908C-2002-5EEA-2C94-33528B407C33}"/>
                </a:ext>
              </a:extLst>
            </p:cNvPr>
            <p:cNvCxnSpPr>
              <a:cxnSpLocks/>
            </p:cNvCxnSpPr>
            <p:nvPr/>
          </p:nvCxnSpPr>
          <p:spPr>
            <a:xfrm>
              <a:off x="3824078" y="3179508"/>
              <a:ext cx="46470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1D106B-4E9F-9E25-B67B-BA0E92DD8D5F}"/>
                </a:ext>
              </a:extLst>
            </p:cNvPr>
            <p:cNvCxnSpPr>
              <a:cxnSpLocks/>
            </p:cNvCxnSpPr>
            <p:nvPr/>
          </p:nvCxnSpPr>
          <p:spPr>
            <a:xfrm rot="5400000">
              <a:off x="3765089" y="3238499"/>
              <a:ext cx="117979" cy="0"/>
            </a:xfrm>
            <a:prstGeom prst="line">
              <a:avLst/>
            </a:prstGeom>
            <a:ln w="12700">
              <a:tailEnd type="none" w="sm" len="sm"/>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DB5EF2-D73E-AD23-E618-DB5F51B08F3D}"/>
                </a:ext>
              </a:extLst>
            </p:cNvPr>
            <p:cNvCxnSpPr>
              <a:cxnSpLocks/>
            </p:cNvCxnSpPr>
            <p:nvPr/>
          </p:nvCxnSpPr>
          <p:spPr>
            <a:xfrm rot="5400000">
              <a:off x="8412133" y="3238499"/>
              <a:ext cx="117979" cy="0"/>
            </a:xfrm>
            <a:prstGeom prst="line">
              <a:avLst/>
            </a:prstGeom>
            <a:ln w="12700">
              <a:tailEnd type="none" w="sm" len="sm"/>
            </a:ln>
          </p:spPr>
          <p:style>
            <a:lnRef idx="1">
              <a:schemeClr val="accent1"/>
            </a:lnRef>
            <a:fillRef idx="0">
              <a:schemeClr val="accent1"/>
            </a:fillRef>
            <a:effectRef idx="0">
              <a:schemeClr val="accent1"/>
            </a:effectRef>
            <a:fontRef idx="minor">
              <a:schemeClr val="tx1"/>
            </a:fontRef>
          </p:style>
        </p:cxnSp>
      </p:grpSp>
      <p:pic>
        <p:nvPicPr>
          <p:cNvPr id="9" name="Picture 8" descr="A white rectangular object with a black stripe&#10;&#10;Description automatically generated">
            <a:extLst>
              <a:ext uri="{FF2B5EF4-FFF2-40B4-BE49-F238E27FC236}">
                <a16:creationId xmlns:a16="http://schemas.microsoft.com/office/drawing/2014/main" id="{9305C74A-457F-49BC-AA03-A02BDE8B94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6284" y="1070919"/>
            <a:ext cx="5423977" cy="1138823"/>
          </a:xfrm>
          <a:prstGeom prst="rect">
            <a:avLst/>
          </a:prstGeom>
          <a:ln>
            <a:noFill/>
          </a:ln>
          <a:effectLst>
            <a:outerShdw blurRad="292100" dist="139700" dir="2700000" sx="98000" sy="98000" algn="tl" rotWithShape="0">
              <a:srgbClr val="333333">
                <a:alpha val="65000"/>
              </a:srgbClr>
            </a:outerShdw>
          </a:effectLst>
        </p:spPr>
      </p:pic>
      <p:pic>
        <p:nvPicPr>
          <p:cNvPr id="10" name="Picture 9" descr="A screenshot of a computer&#10;&#10;Description automatically generated">
            <a:extLst>
              <a:ext uri="{FF2B5EF4-FFF2-40B4-BE49-F238E27FC236}">
                <a16:creationId xmlns:a16="http://schemas.microsoft.com/office/drawing/2014/main" id="{1FBB94FB-C164-8ED2-458B-4D820F79C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6285" y="2155978"/>
            <a:ext cx="5423981" cy="2055180"/>
          </a:xfrm>
          <a:prstGeom prst="rect">
            <a:avLst/>
          </a:prstGeom>
          <a:ln>
            <a:noFill/>
          </a:ln>
          <a:effectLst>
            <a:outerShdw blurRad="292100" dist="139700" dir="2700000" sx="98000" sy="98000" algn="tl" rotWithShape="0">
              <a:srgbClr val="333333">
                <a:alpha val="65000"/>
              </a:srgbClr>
            </a:outerShdw>
          </a:effectLst>
        </p:spPr>
      </p:pic>
      <p:cxnSp>
        <p:nvCxnSpPr>
          <p:cNvPr id="11" name="Straight Connector 10">
            <a:extLst>
              <a:ext uri="{FF2B5EF4-FFF2-40B4-BE49-F238E27FC236}">
                <a16:creationId xmlns:a16="http://schemas.microsoft.com/office/drawing/2014/main" id="{CE5F3CA4-24CD-699F-7633-4617926BE7E1}"/>
              </a:ext>
            </a:extLst>
          </p:cNvPr>
          <p:cNvCxnSpPr>
            <a:cxnSpLocks/>
          </p:cNvCxnSpPr>
          <p:nvPr/>
        </p:nvCxnSpPr>
        <p:spPr>
          <a:xfrm>
            <a:off x="2608067" y="2783227"/>
            <a:ext cx="518819" cy="0"/>
          </a:xfrm>
          <a:prstGeom prst="line">
            <a:avLst/>
          </a:prstGeom>
          <a:ln w="12700">
            <a:tailEnd type="oval" w="sm" len="sm"/>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B9D9960E-883D-0A25-990C-EB2BAADFE55D}"/>
              </a:ext>
            </a:extLst>
          </p:cNvPr>
          <p:cNvSpPr>
            <a:spLocks noGrp="1"/>
          </p:cNvSpPr>
          <p:nvPr>
            <p:ph type="title"/>
          </p:nvPr>
        </p:nvSpPr>
        <p:spPr>
          <a:xfrm>
            <a:off x="344349" y="228625"/>
            <a:ext cx="8104325" cy="445143"/>
          </a:xfrm>
        </p:spPr>
        <p:txBody>
          <a:bodyPr>
            <a:noAutofit/>
          </a:bodyPr>
          <a:lstStyle/>
          <a:p>
            <a:pPr>
              <a:lnSpc>
                <a:spcPts val="2800"/>
              </a:lnSpc>
            </a:pPr>
            <a:r>
              <a:rPr lang="en-US" dirty="0"/>
              <a:t>Best practice </a:t>
            </a:r>
            <a:r>
              <a:rPr lang="en-US" dirty="0">
                <a:gradFill>
                  <a:gsLst>
                    <a:gs pos="71000">
                      <a:srgbClr val="F68C1E"/>
                    </a:gs>
                    <a:gs pos="100000">
                      <a:srgbClr val="F84525"/>
                    </a:gs>
                  </a:gsLst>
                  <a:lin ang="2698631" scaled="0"/>
                </a:gradFill>
              </a:rPr>
              <a:t>for 1</a:t>
            </a:r>
            <a:r>
              <a:rPr lang="en-US" baseline="30000" dirty="0">
                <a:gradFill>
                  <a:gsLst>
                    <a:gs pos="71000">
                      <a:srgbClr val="F68C1E"/>
                    </a:gs>
                    <a:gs pos="100000">
                      <a:srgbClr val="F84525"/>
                    </a:gs>
                  </a:gsLst>
                  <a:lin ang="2698631" scaled="0"/>
                </a:gradFill>
              </a:rPr>
              <a:t>st</a:t>
            </a:r>
            <a:r>
              <a:rPr lang="en-US" dirty="0">
                <a:gradFill>
                  <a:gsLst>
                    <a:gs pos="71000">
                      <a:srgbClr val="F68C1E"/>
                    </a:gs>
                    <a:gs pos="100000">
                      <a:srgbClr val="F84525"/>
                    </a:gs>
                  </a:gsLst>
                  <a:lin ang="2698631" scaled="0"/>
                </a:gradFill>
              </a:rPr>
              <a:t> party activation </a:t>
            </a:r>
          </a:p>
        </p:txBody>
      </p:sp>
    </p:spTree>
    <p:extLst>
      <p:ext uri="{BB962C8B-B14F-4D97-AF65-F5344CB8AC3E}">
        <p14:creationId xmlns:p14="http://schemas.microsoft.com/office/powerpoint/2010/main" val="724938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8D766-DAED-91C2-1E58-E7D818D704BD}"/>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92E3B40B-D3F8-1759-C8A7-7A20A3395159}"/>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lnSpc>
                <a:spcPct val="110000"/>
              </a:lnSpc>
              <a:buNone/>
            </a:pPr>
            <a:r>
              <a:rPr lang="en-US" b="1" dirty="0">
                <a:solidFill>
                  <a:schemeClr val="accent5"/>
                </a:solidFill>
                <a:latin typeface="+mn-lt"/>
                <a:ea typeface="Roboto"/>
              </a:rPr>
              <a:t>Use these strategies for audience building in Ignite to understand which data sources can and cannot be used in your definition for your activation goal</a:t>
            </a:r>
          </a:p>
        </p:txBody>
      </p:sp>
      <p:sp>
        <p:nvSpPr>
          <p:cNvPr id="5" name="Title 1">
            <a:extLst>
              <a:ext uri="{FF2B5EF4-FFF2-40B4-BE49-F238E27FC236}">
                <a16:creationId xmlns:a16="http://schemas.microsoft.com/office/drawing/2014/main" id="{70ECD984-E9CD-4858-8838-1B3BA85BBE29}"/>
              </a:ext>
            </a:extLst>
          </p:cNvPr>
          <p:cNvSpPr>
            <a:spLocks noGrp="1"/>
          </p:cNvSpPr>
          <p:nvPr>
            <p:ph type="title"/>
          </p:nvPr>
        </p:nvSpPr>
        <p:spPr>
          <a:xfrm>
            <a:off x="344349" y="228625"/>
            <a:ext cx="8104325" cy="445143"/>
          </a:xfrm>
        </p:spPr>
        <p:txBody>
          <a:bodyPr>
            <a:noAutofit/>
          </a:bodyPr>
          <a:lstStyle/>
          <a:p>
            <a:pPr>
              <a:lnSpc>
                <a:spcPts val="2800"/>
              </a:lnSpc>
            </a:pPr>
            <a:r>
              <a:rPr lang="en-US" dirty="0"/>
              <a:t>Best practice for </a:t>
            </a:r>
            <a:r>
              <a:rPr lang="en-US" dirty="0">
                <a:gradFill>
                  <a:gsLst>
                    <a:gs pos="71000">
                      <a:srgbClr val="F68C1E"/>
                    </a:gs>
                    <a:gs pos="100000">
                      <a:srgbClr val="F84525"/>
                    </a:gs>
                  </a:gsLst>
                  <a:lin ang="2698631" scaled="0"/>
                </a:gradFill>
              </a:rPr>
              <a:t>1</a:t>
            </a:r>
            <a:r>
              <a:rPr lang="en-US" baseline="30000" dirty="0">
                <a:gradFill>
                  <a:gsLst>
                    <a:gs pos="71000">
                      <a:srgbClr val="F68C1E"/>
                    </a:gs>
                    <a:gs pos="100000">
                      <a:srgbClr val="F84525"/>
                    </a:gs>
                  </a:gsLst>
                  <a:lin ang="2698631" scaled="0"/>
                </a:gradFill>
              </a:rPr>
              <a:t>st</a:t>
            </a:r>
            <a:r>
              <a:rPr lang="en-US" dirty="0">
                <a:gradFill>
                  <a:gsLst>
                    <a:gs pos="71000">
                      <a:srgbClr val="F68C1E"/>
                    </a:gs>
                    <a:gs pos="100000">
                      <a:srgbClr val="F84525"/>
                    </a:gs>
                  </a:gsLst>
                  <a:lin ang="2698631" scaled="0"/>
                </a:gradFill>
              </a:rPr>
              <a:t> party activation</a:t>
            </a:r>
          </a:p>
        </p:txBody>
      </p:sp>
      <p:sp>
        <p:nvSpPr>
          <p:cNvPr id="2" name="Text Placeholder 3">
            <a:extLst>
              <a:ext uri="{FF2B5EF4-FFF2-40B4-BE49-F238E27FC236}">
                <a16:creationId xmlns:a16="http://schemas.microsoft.com/office/drawing/2014/main" id="{742ADE52-AD75-FE90-D5DB-320D31081F54}"/>
              </a:ext>
            </a:extLst>
          </p:cNvPr>
          <p:cNvSpPr txBox="1">
            <a:spLocks/>
          </p:cNvSpPr>
          <p:nvPr/>
        </p:nvSpPr>
        <p:spPr>
          <a:xfrm>
            <a:off x="344349" y="1435359"/>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1000"/>
              </a:lnSpc>
              <a:spcBef>
                <a:spcPts val="0"/>
              </a:spcBef>
              <a:spcAft>
                <a:spcPts val="600"/>
              </a:spcAft>
              <a:buClr>
                <a:srgbClr val="000000"/>
              </a:buClr>
              <a:buSzTx/>
              <a:buFont typeface="Arial" panose="020B0604020202020204" pitchFamily="34" charset="0"/>
              <a:buNone/>
              <a:tabLst/>
              <a:defRPr/>
            </a:pPr>
            <a:r>
              <a:rPr kumimoji="0" lang="en-US" sz="1400" b="1" i="0" u="none" strike="noStrike" kern="0" cap="none" spc="0" normalizeH="0" baseline="0" noProof="0" dirty="0">
                <a:ln>
                  <a:noFill/>
                </a:ln>
                <a:solidFill>
                  <a:srgbClr val="141414"/>
                </a:solidFill>
                <a:effectLst/>
                <a:uLnTx/>
                <a:uFillTx/>
                <a:latin typeface="Arial"/>
                <a:cs typeface="Arial"/>
                <a:sym typeface="Arial"/>
              </a:rPr>
              <a:t>Look-Alike Targeting</a:t>
            </a:r>
          </a:p>
          <a:p>
            <a:pPr marL="0" marR="0" lvl="0" indent="0" algn="l" defTabSz="914400" rtl="0" eaLnBrk="1" fontAlgn="auto" latinLnBrk="0" hangingPunct="1">
              <a:lnSpc>
                <a:spcPct val="100000"/>
              </a:lnSpc>
              <a:spcBef>
                <a:spcPts val="0"/>
              </a:spcBef>
              <a:spcAft>
                <a:spcPts val="0"/>
              </a:spcAft>
              <a:buClr>
                <a:srgbClr val="F68C1E"/>
              </a:buClr>
              <a:buSzTx/>
              <a:buFont typeface="Arial"/>
              <a:buNone/>
              <a:tabLst/>
              <a:defRPr/>
            </a:pPr>
            <a:r>
              <a:rPr kumimoji="0" lang="en-US" sz="1200" b="1" i="0" u="none" strike="noStrike" kern="0" cap="none" spc="0" normalizeH="0" baseline="0" noProof="0" dirty="0">
                <a:ln>
                  <a:noFill/>
                </a:ln>
                <a:solidFill>
                  <a:srgbClr val="1B75BB"/>
                </a:solidFill>
                <a:effectLst/>
                <a:uLnTx/>
                <a:uFillTx/>
                <a:latin typeface="Arial"/>
                <a:cs typeface="Arial"/>
                <a:sym typeface="Arial"/>
              </a:rPr>
              <a:t>Acceptable Audiences </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CRM File + Resonate Elements (RE)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Tag Only</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Engaged Audience Only</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CRM File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1100" b="0" i="0" u="none" strike="noStrike" kern="0" cap="none" spc="0" normalizeH="0" baseline="0" noProof="0" dirty="0">
              <a:ln>
                <a:noFill/>
              </a:ln>
              <a:solidFill>
                <a:srgbClr val="141414"/>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68C1E"/>
              </a:buClr>
              <a:buSzTx/>
              <a:buFont typeface="Arial"/>
              <a:buNone/>
              <a:tabLst/>
              <a:defRPr/>
            </a:pPr>
            <a:endParaRPr kumimoji="0" lang="en-US" sz="1400" b="0" i="0" u="none" strike="noStrike" kern="0" cap="none" spc="0" normalizeH="0" baseline="0" noProof="0" dirty="0">
              <a:ln>
                <a:noFill/>
              </a:ln>
              <a:solidFill>
                <a:srgbClr val="141414"/>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68C1E"/>
              </a:buClr>
              <a:buSzTx/>
              <a:buFont typeface="Arial"/>
              <a:buNone/>
              <a:tabLst/>
              <a:defRPr/>
            </a:pPr>
            <a:r>
              <a:rPr kumimoji="0" lang="en-US" sz="1200" b="1" i="0" u="none" strike="noStrike" kern="0" cap="none" spc="0" normalizeH="0" baseline="0" noProof="0" dirty="0">
                <a:ln>
                  <a:noFill/>
                </a:ln>
                <a:solidFill>
                  <a:schemeClr val="accent2"/>
                </a:solidFill>
                <a:effectLst/>
                <a:uLnTx/>
                <a:uFillTx/>
                <a:latin typeface="Arial"/>
                <a:cs typeface="Arial"/>
                <a:sym typeface="Arial"/>
              </a:rPr>
              <a:t>Not Acceptable Audiences</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Tag + Resonate Elements (RE)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Engaged Audience + Resonate Elements (RE)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Resonate Elements (RE) Only</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1100" b="0" i="0" u="none" strike="noStrike" kern="0" cap="none" spc="0" normalizeH="0" baseline="0" noProof="0" dirty="0">
              <a:ln>
                <a:noFill/>
              </a:ln>
              <a:solidFill>
                <a:srgbClr val="141414"/>
              </a:solidFill>
              <a:effectLst/>
              <a:uLnTx/>
              <a:uFillTx/>
              <a:latin typeface="Arial"/>
              <a:cs typeface="Arial"/>
              <a:sym typeface="Aria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433E4969-38AF-730A-22BF-B6E3245C248F}"/>
              </a:ext>
            </a:extLst>
          </p:cNvPr>
          <p:cNvSpPr txBox="1">
            <a:spLocks/>
          </p:cNvSpPr>
          <p:nvPr/>
        </p:nvSpPr>
        <p:spPr>
          <a:xfrm>
            <a:off x="4684544" y="1442479"/>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Suppression Targeting</a:t>
            </a:r>
          </a:p>
          <a:p>
            <a:pPr>
              <a:buClr>
                <a:srgbClr val="F68C1E"/>
              </a:buClr>
              <a:defRPr/>
            </a:pPr>
            <a:r>
              <a:rPr lang="en-US" sz="1200" b="1" dirty="0">
                <a:solidFill>
                  <a:schemeClr val="accent3"/>
                </a:solidFill>
              </a:rPr>
              <a:t>Acceptable Audiences </a:t>
            </a:r>
          </a:p>
          <a:p>
            <a:pPr marL="171450" indent="-171450">
              <a:buClr>
                <a:srgbClr val="F68C1E"/>
              </a:buClr>
              <a:buFont typeface="Arial" panose="020B0604020202020204" pitchFamily="34" charset="0"/>
              <a:buChar char="•"/>
              <a:defRPr/>
            </a:pPr>
            <a:r>
              <a:rPr lang="en-US" sz="1100" dirty="0">
                <a:solidFill>
                  <a:schemeClr val="tx1"/>
                </a:solidFill>
              </a:rPr>
              <a:t>CRM File (include) + CRM File (exclude) </a:t>
            </a:r>
          </a:p>
          <a:p>
            <a:pPr marL="171450" indent="-171450">
              <a:buClr>
                <a:srgbClr val="F68C1E"/>
              </a:buClr>
              <a:buFont typeface="Arial" panose="020B0604020202020204" pitchFamily="34" charset="0"/>
              <a:buChar char="•"/>
              <a:defRPr/>
            </a:pPr>
            <a:r>
              <a:rPr lang="en-US" sz="1100" dirty="0">
                <a:solidFill>
                  <a:schemeClr val="tx1"/>
                </a:solidFill>
              </a:rPr>
              <a:t>CRM File (include) + RE (exclude) </a:t>
            </a:r>
          </a:p>
          <a:p>
            <a:pPr marL="171450" indent="-171450">
              <a:buClr>
                <a:srgbClr val="F68C1E"/>
              </a:buClr>
              <a:buFont typeface="Arial" panose="020B0604020202020204" pitchFamily="34" charset="0"/>
              <a:buChar char="•"/>
              <a:defRPr/>
            </a:pPr>
            <a:r>
              <a:rPr lang="en-US" sz="1100" dirty="0">
                <a:solidFill>
                  <a:schemeClr val="tx1"/>
                </a:solidFill>
              </a:rPr>
              <a:t>CRM File (include) + CRM File (exclude) + RE (exclude)</a:t>
            </a:r>
          </a:p>
          <a:p>
            <a:pPr marL="171450" indent="-171450">
              <a:buClr>
                <a:srgbClr val="F68C1E"/>
              </a:buClr>
              <a:buFont typeface="Arial" panose="020B0604020202020204" pitchFamily="34" charset="0"/>
              <a:buChar char="•"/>
              <a:defRPr/>
            </a:pPr>
            <a:r>
              <a:rPr lang="en-US" sz="1100" dirty="0">
                <a:solidFill>
                  <a:schemeClr val="tx1"/>
                </a:solidFill>
              </a:rPr>
              <a:t>CRM File (include) + Tag (exclude)</a:t>
            </a:r>
          </a:p>
          <a:p>
            <a:pPr marL="171450" indent="-171450">
              <a:buClr>
                <a:srgbClr val="F68C1E"/>
              </a:buClr>
              <a:buFont typeface="Arial" panose="020B0604020202020204" pitchFamily="34" charset="0"/>
              <a:buChar char="•"/>
              <a:defRPr/>
            </a:pPr>
            <a:r>
              <a:rPr lang="en-US" sz="1100" dirty="0">
                <a:solidFill>
                  <a:schemeClr val="tx1"/>
                </a:solidFill>
              </a:rPr>
              <a:t>Tag (include) + Attribute (exclude)</a:t>
            </a:r>
          </a:p>
          <a:p>
            <a:pPr marL="171450" indent="-171450">
              <a:buClr>
                <a:srgbClr val="F68C1E"/>
              </a:buClr>
              <a:buFont typeface="Arial" panose="020B0604020202020204" pitchFamily="34" charset="0"/>
              <a:buChar char="•"/>
              <a:defRPr/>
            </a:pPr>
            <a:r>
              <a:rPr lang="en-US" sz="1100" dirty="0">
                <a:solidFill>
                  <a:schemeClr val="tx1"/>
                </a:solidFill>
              </a:rPr>
              <a:t>Tag (include) + Tag (exclude) + Attribute (exclude</a:t>
            </a:r>
          </a:p>
          <a:p>
            <a:pPr>
              <a:buClr>
                <a:srgbClr val="F68C1E"/>
              </a:buClr>
              <a:defRPr/>
            </a:pPr>
            <a:endParaRPr lang="en-US" dirty="0">
              <a:solidFill>
                <a:schemeClr val="tx1"/>
              </a:solidFill>
            </a:endParaRPr>
          </a:p>
          <a:p>
            <a:pPr>
              <a:buClr>
                <a:srgbClr val="F68C1E"/>
              </a:buClr>
              <a:defRPr/>
            </a:pPr>
            <a:r>
              <a:rPr lang="en-US" sz="1200" b="1" dirty="0">
                <a:solidFill>
                  <a:schemeClr val="accent2"/>
                </a:solidFill>
              </a:rPr>
              <a:t>Not Acceptable Audiences</a:t>
            </a:r>
          </a:p>
          <a:p>
            <a:pPr marL="171450" indent="-171450">
              <a:buClr>
                <a:srgbClr val="F68C1E"/>
              </a:buClr>
              <a:buFont typeface="Arial" panose="020B0604020202020204" pitchFamily="34" charset="0"/>
              <a:buChar char="•"/>
              <a:defRPr/>
            </a:pPr>
            <a:r>
              <a:rPr lang="en-US" sz="1100" dirty="0">
                <a:solidFill>
                  <a:schemeClr val="tx1"/>
                </a:solidFill>
              </a:rPr>
              <a:t>CRM File Alone (exclude)</a:t>
            </a:r>
          </a:p>
          <a:p>
            <a:pPr marL="171450" indent="-171450">
              <a:buClr>
                <a:srgbClr val="F68C1E"/>
              </a:buClr>
              <a:buFont typeface="Arial" panose="020B0604020202020204" pitchFamily="34" charset="0"/>
              <a:buChar char="•"/>
              <a:defRPr/>
            </a:pPr>
            <a:r>
              <a:rPr lang="en-US" sz="1100" dirty="0">
                <a:solidFill>
                  <a:schemeClr val="tx1"/>
                </a:solidFill>
              </a:rPr>
              <a:t>CRM File (exclude) + RE (include)</a:t>
            </a:r>
          </a:p>
          <a:p>
            <a:pPr marL="171450" indent="-171450">
              <a:buClr>
                <a:srgbClr val="F68C1E"/>
              </a:buClr>
              <a:buFont typeface="Arial" panose="020B0604020202020204" pitchFamily="34" charset="0"/>
              <a:buChar char="•"/>
              <a:defRPr/>
            </a:pPr>
            <a:r>
              <a:rPr lang="en-US" sz="1100" dirty="0">
                <a:solidFill>
                  <a:schemeClr val="tx1"/>
                </a:solidFill>
              </a:rPr>
              <a:t>CRM File (exclude) + CRM File (exclude) + RE (include)</a:t>
            </a:r>
          </a:p>
          <a:p>
            <a:pPr marL="171450" indent="-171450">
              <a:buClr>
                <a:srgbClr val="F68C1E"/>
              </a:buClr>
              <a:buFont typeface="Arial" panose="020B0604020202020204" pitchFamily="34" charset="0"/>
              <a:buChar char="•"/>
              <a:defRPr/>
            </a:pPr>
            <a:r>
              <a:rPr lang="en-US" sz="1100" dirty="0">
                <a:solidFill>
                  <a:schemeClr val="tx1"/>
                </a:solidFill>
              </a:rPr>
              <a:t>Tag (exclude) + RE (include)</a:t>
            </a:r>
          </a:p>
          <a:p>
            <a:pPr marL="171450" indent="-171450">
              <a:buClr>
                <a:srgbClr val="F68C1E"/>
              </a:buClr>
              <a:buFont typeface="Arial" panose="020B0604020202020204" pitchFamily="34" charset="0"/>
              <a:buChar char="•"/>
              <a:defRPr/>
            </a:pPr>
            <a:r>
              <a:rPr lang="en-US" sz="1100" dirty="0">
                <a:solidFill>
                  <a:schemeClr val="tx1"/>
                </a:solidFill>
              </a:rPr>
              <a:t>Tag (exclude) + Tag (exclude) + RE (include)</a:t>
            </a:r>
          </a:p>
          <a:p>
            <a:pPr marL="171450" indent="-171450">
              <a:buClr>
                <a:srgbClr val="F68C1E"/>
              </a:buClr>
              <a:buFont typeface="Arial" panose="020B0604020202020204" pitchFamily="34" charset="0"/>
              <a:buChar char="•"/>
              <a:defRPr/>
            </a:pPr>
            <a:r>
              <a:rPr lang="en-US" sz="1100" dirty="0">
                <a:solidFill>
                  <a:schemeClr val="tx1"/>
                </a:solidFill>
              </a:rPr>
              <a:t>CRM File / Tag (exclude) + CRM File / Tag (exclude) </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186333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B8609-7C15-D178-243F-67AC27AA04FC}"/>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98514566-5988-F981-F3D5-2269BD601B74}"/>
              </a:ext>
            </a:extLst>
          </p:cNvPr>
          <p:cNvSpPr txBox="1">
            <a:spLocks/>
          </p:cNvSpPr>
          <p:nvPr/>
        </p:nvSpPr>
        <p:spPr>
          <a:xfrm>
            <a:off x="215947" y="673768"/>
            <a:ext cx="7511145"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Retarget consumers who are interacting with your brand to drive engagement</a:t>
            </a:r>
          </a:p>
        </p:txBody>
      </p:sp>
      <p:sp>
        <p:nvSpPr>
          <p:cNvPr id="5" name="Title 1">
            <a:extLst>
              <a:ext uri="{FF2B5EF4-FFF2-40B4-BE49-F238E27FC236}">
                <a16:creationId xmlns:a16="http://schemas.microsoft.com/office/drawing/2014/main" id="{9DB5D9DB-09CA-D485-B0B0-6ACD2660E500}"/>
              </a:ext>
            </a:extLst>
          </p:cNvPr>
          <p:cNvSpPr>
            <a:spLocks noGrp="1"/>
          </p:cNvSpPr>
          <p:nvPr>
            <p:ph type="title"/>
          </p:nvPr>
        </p:nvSpPr>
        <p:spPr>
          <a:xfrm>
            <a:off x="344349" y="228625"/>
            <a:ext cx="8104325" cy="445143"/>
          </a:xfrm>
        </p:spPr>
        <p:txBody>
          <a:bodyPr>
            <a:noAutofit/>
          </a:bodyPr>
          <a:lstStyle/>
          <a:p>
            <a:pPr>
              <a:lnSpc>
                <a:spcPts val="2800"/>
              </a:lnSpc>
            </a:pPr>
            <a:r>
              <a:rPr lang="en-US" dirty="0"/>
              <a:t>Retargeting </a:t>
            </a:r>
            <a:r>
              <a:rPr lang="en-US" dirty="0">
                <a:gradFill>
                  <a:gsLst>
                    <a:gs pos="71000">
                      <a:srgbClr val="F68C1E"/>
                    </a:gs>
                    <a:gs pos="100000">
                      <a:srgbClr val="F84525"/>
                    </a:gs>
                  </a:gsLst>
                  <a:lin ang="2698631" scaled="0"/>
                </a:gradFill>
              </a:rPr>
              <a:t>Audiences</a:t>
            </a:r>
          </a:p>
        </p:txBody>
      </p:sp>
      <p:sp>
        <p:nvSpPr>
          <p:cNvPr id="2" name="Text Placeholder 3">
            <a:extLst>
              <a:ext uri="{FF2B5EF4-FFF2-40B4-BE49-F238E27FC236}">
                <a16:creationId xmlns:a16="http://schemas.microsoft.com/office/drawing/2014/main" id="{7F98BC80-6746-C597-A099-9CCB54DC1A8A}"/>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is retargeting?</a:t>
            </a:r>
          </a:p>
          <a:p>
            <a:pPr marL="171450" indent="-171450">
              <a:buClr>
                <a:srgbClr val="F68C1E"/>
              </a:buClr>
              <a:buFont typeface="Arial" panose="020B0604020202020204" pitchFamily="34" charset="0"/>
              <a:buChar char="•"/>
              <a:defRPr/>
            </a:pPr>
            <a:r>
              <a:rPr lang="en-US" sz="1200" dirty="0">
                <a:solidFill>
                  <a:schemeClr val="tx1"/>
                </a:solidFill>
              </a:rPr>
              <a:t>Use pixels to track and tag users who have been to certain pages of a website or engaged with media for additional targeting </a:t>
            </a: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Why is this important?</a:t>
            </a:r>
          </a:p>
          <a:p>
            <a:pPr marL="171450" indent="-171450">
              <a:buClr>
                <a:srgbClr val="F68C1E"/>
              </a:buClr>
              <a:buFont typeface="Arial" panose="020B0604020202020204" pitchFamily="34" charset="0"/>
              <a:buChar char="•"/>
              <a:defRPr/>
            </a:pPr>
            <a:r>
              <a:rPr lang="en-US" sz="1200" dirty="0">
                <a:solidFill>
                  <a:schemeClr val="tx1"/>
                </a:solidFill>
              </a:rPr>
              <a:t>These consumers are part of an “in-market” audience, showing an interest in your message, brand, product, etc.  Therefore, these consumers are much more likely to convert than consumers being exposed to the message/offering for the very first time.  </a:t>
            </a:r>
          </a:p>
          <a:p>
            <a:pPr marL="171450" indent="-171450">
              <a:buClr>
                <a:srgbClr val="F68C1E"/>
              </a:buClr>
              <a:buFont typeface="Arial" panose="020B0604020202020204" pitchFamily="34" charset="0"/>
              <a:buChar char="•"/>
              <a:defRPr/>
            </a:pPr>
            <a:r>
              <a:rPr lang="en-US" sz="1200" dirty="0">
                <a:solidFill>
                  <a:schemeClr val="tx1"/>
                </a:solidFill>
              </a:rPr>
              <a:t>You can activate an audience that combines Tags and Resonate Elements. This allows for more precise segments, audience reach, and smarter media spend. Take advantage of this capability and elevate your engagement and make your tag retargeting strategy more sophisticated! </a:t>
            </a: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DC42AC58-1503-B683-17E9-E349AF09E5CE}"/>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Helps build frequency by allowing you to message the same audience multiple times </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endParaRPr lang="en-US" dirty="0">
              <a:solidFill>
                <a:schemeClr val="tx1"/>
              </a:solidFill>
            </a:endParaRPr>
          </a:p>
          <a:p>
            <a:pPr marL="171450" indent="-171450">
              <a:buClr>
                <a:srgbClr val="F68C1E"/>
              </a:buClr>
              <a:buFont typeface="Arial" panose="020B0604020202020204" pitchFamily="34" charset="0"/>
              <a:buChar char="•"/>
              <a:defRPr/>
            </a:pPr>
            <a:r>
              <a:rPr lang="en-US" dirty="0">
                <a:solidFill>
                  <a:schemeClr val="tx1"/>
                </a:solidFill>
              </a:rPr>
              <a:t>Further segment audiences based on engagement and message them differently </a:t>
            </a:r>
          </a:p>
          <a:p>
            <a:pPr marL="171450" indent="-171450">
              <a:buClr>
                <a:srgbClr val="F68C1E"/>
              </a:buClr>
              <a:buFont typeface="Arial" panose="020B0604020202020204" pitchFamily="34" charset="0"/>
              <a:buChar char="•"/>
              <a:defRPr/>
            </a:pPr>
            <a:r>
              <a:rPr lang="en-US" dirty="0">
                <a:solidFill>
                  <a:schemeClr val="tx1"/>
                </a:solidFill>
              </a:rPr>
              <a:t>Use higher frequencies to drive conversions</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103650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B1065-BAEB-87EB-11B1-66D58EDDE157}"/>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68D50517-29FF-3A5E-0E02-E3A193B8AD8A}"/>
              </a:ext>
            </a:extLst>
          </p:cNvPr>
          <p:cNvSpPr txBox="1">
            <a:spLocks/>
          </p:cNvSpPr>
          <p:nvPr/>
        </p:nvSpPr>
        <p:spPr>
          <a:xfrm>
            <a:off x="215948" y="673768"/>
            <a:ext cx="7188030"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Identify consumers that are behaviorally similar to the survey respondents in a defined audience or a tag</a:t>
            </a:r>
          </a:p>
        </p:txBody>
      </p:sp>
      <p:sp>
        <p:nvSpPr>
          <p:cNvPr id="5" name="Title 1">
            <a:extLst>
              <a:ext uri="{FF2B5EF4-FFF2-40B4-BE49-F238E27FC236}">
                <a16:creationId xmlns:a16="http://schemas.microsoft.com/office/drawing/2014/main" id="{4CE95CA1-8615-7BE2-260A-D70A599D5DAD}"/>
              </a:ext>
            </a:extLst>
          </p:cNvPr>
          <p:cNvSpPr>
            <a:spLocks noGrp="1"/>
          </p:cNvSpPr>
          <p:nvPr>
            <p:ph type="title"/>
          </p:nvPr>
        </p:nvSpPr>
        <p:spPr>
          <a:xfrm>
            <a:off x="344349" y="228625"/>
            <a:ext cx="8104325" cy="445143"/>
          </a:xfrm>
        </p:spPr>
        <p:txBody>
          <a:bodyPr>
            <a:noAutofit/>
          </a:bodyPr>
          <a:lstStyle/>
          <a:p>
            <a:pPr>
              <a:lnSpc>
                <a:spcPts val="2800"/>
              </a:lnSpc>
            </a:pPr>
            <a:r>
              <a:rPr lang="en-US" dirty="0"/>
              <a:t>Look-Alike </a:t>
            </a:r>
            <a:r>
              <a:rPr lang="en-US" dirty="0">
                <a:gradFill>
                  <a:gsLst>
                    <a:gs pos="71000">
                      <a:srgbClr val="F68C1E"/>
                    </a:gs>
                    <a:gs pos="100000">
                      <a:srgbClr val="F84525"/>
                    </a:gs>
                  </a:gsLst>
                  <a:lin ang="2698631" scaled="0"/>
                </a:gradFill>
              </a:rPr>
              <a:t>Models</a:t>
            </a:r>
          </a:p>
        </p:txBody>
      </p:sp>
      <p:sp>
        <p:nvSpPr>
          <p:cNvPr id="2" name="Text Placeholder 3">
            <a:extLst>
              <a:ext uri="{FF2B5EF4-FFF2-40B4-BE49-F238E27FC236}">
                <a16:creationId xmlns:a16="http://schemas.microsoft.com/office/drawing/2014/main" id="{E41DF105-E601-4974-C24C-7C1F97206590}"/>
              </a:ext>
            </a:extLst>
          </p:cNvPr>
          <p:cNvSpPr txBox="1">
            <a:spLocks/>
          </p:cNvSpPr>
          <p:nvPr/>
        </p:nvSpPr>
        <p:spPr>
          <a:xfrm>
            <a:off x="344349"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are lookalike audiences?</a:t>
            </a:r>
          </a:p>
          <a:p>
            <a:pPr marL="171450" indent="-171450">
              <a:buClr>
                <a:srgbClr val="F68C1E"/>
              </a:buClr>
              <a:buFont typeface="Arial" panose="020B0604020202020204" pitchFamily="34" charset="0"/>
              <a:buChar char="•"/>
              <a:defRPr/>
            </a:pPr>
            <a:r>
              <a:rPr lang="en-US" sz="1200" dirty="0" err="1">
                <a:solidFill>
                  <a:schemeClr val="tx1"/>
                </a:solidFill>
              </a:rPr>
              <a:t>rAI</a:t>
            </a:r>
            <a:r>
              <a:rPr lang="en-US" sz="1200" dirty="0">
                <a:solidFill>
                  <a:schemeClr val="tx1"/>
                </a:solidFill>
              </a:rPr>
              <a:t> scales 1st-party data sets with Custom Lookalike Modeling (LAM) to discover valuable audiences with similar traits to existing customers, resulting in an overall improved campaign performance</a:t>
            </a: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How are these audiences created?</a:t>
            </a:r>
          </a:p>
          <a:p>
            <a:pPr marL="171450" indent="-171450">
              <a:buClr>
                <a:srgbClr val="F68C1E"/>
              </a:buClr>
              <a:buFont typeface="Arial" panose="020B0604020202020204" pitchFamily="34" charset="0"/>
              <a:buChar char="•"/>
              <a:defRPr/>
            </a:pPr>
            <a:r>
              <a:rPr lang="en-US" sz="1200" dirty="0">
                <a:solidFill>
                  <a:schemeClr val="tx1"/>
                </a:solidFill>
              </a:rPr>
              <a:t>Build your audiences leveraging a variety of 1st party data, Custom or Standard Engaged Audiences or Custom Flash Models</a:t>
            </a:r>
          </a:p>
          <a:p>
            <a:pPr marL="171450" indent="-171450">
              <a:buClr>
                <a:srgbClr val="F68C1E"/>
              </a:buClr>
              <a:buFont typeface="Arial" panose="020B0604020202020204" pitchFamily="34" charset="0"/>
              <a:buChar char="•"/>
              <a:defRPr/>
            </a:pPr>
            <a:r>
              <a:rPr lang="en-US" sz="1200" dirty="0">
                <a:solidFill>
                  <a:schemeClr val="tx1"/>
                </a:solidFill>
              </a:rPr>
              <a:t>Customize your LAM on the spot with the ability to loosen the scoring criteria </a:t>
            </a:r>
          </a:p>
          <a:p>
            <a:pPr marL="171450" indent="-171450">
              <a:buClr>
                <a:srgbClr val="F68C1E"/>
              </a:buClr>
              <a:buFont typeface="Arial" panose="020B0604020202020204" pitchFamily="34" charset="0"/>
              <a:buChar char="•"/>
              <a:defRPr/>
            </a:pPr>
            <a:r>
              <a:rPr lang="en-US" sz="1200" dirty="0">
                <a:solidFill>
                  <a:schemeClr val="tx1"/>
                </a:solidFill>
              </a:rPr>
              <a:t>Balance scale and accuracy before launch with new Precision Analysis Charts</a:t>
            </a:r>
          </a:p>
          <a:p>
            <a:pPr marL="171450" indent="-171450">
              <a:buClr>
                <a:srgbClr val="F68C1E"/>
              </a:buClr>
              <a:buFont typeface="Arial" panose="020B0604020202020204" pitchFamily="34" charset="0"/>
              <a:buChar char="•"/>
              <a:defRPr/>
            </a:pPr>
            <a:r>
              <a:rPr lang="en-US" sz="1200" dirty="0">
                <a:solidFill>
                  <a:schemeClr val="tx1"/>
                </a:solidFill>
              </a:rPr>
              <a:t>Immediately activate to find more more high-value prospects</a:t>
            </a: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308EC10E-44EA-8678-745D-E25A78E2944D}"/>
              </a:ext>
            </a:extLst>
          </p:cNvPr>
          <p:cNvSpPr txBox="1">
            <a:spLocks/>
          </p:cNvSpPr>
          <p:nvPr/>
        </p:nvSpPr>
        <p:spPr>
          <a:xfrm>
            <a:off x="4714712"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sz="1200" dirty="0">
                <a:solidFill>
                  <a:schemeClr val="tx1"/>
                </a:solidFill>
              </a:rPr>
              <a:t>Use a larger LAM (e.g., 30%), to capture a wider population with similar behaviors, maximizing campaign reach and boosting brand visibility</a:t>
            </a: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endParaRPr lang="en-US" dirty="0">
              <a:solidFill>
                <a:schemeClr val="tx1"/>
              </a:solidFill>
            </a:endParaRPr>
          </a:p>
          <a:p>
            <a:pPr marL="171450" indent="-171450">
              <a:buClr>
                <a:srgbClr val="F68C1E"/>
              </a:buClr>
              <a:buFont typeface="Arial" panose="020B0604020202020204" pitchFamily="34" charset="0"/>
              <a:buChar char="•"/>
              <a:defRPr/>
            </a:pPr>
            <a:r>
              <a:rPr lang="en-US" sz="1200" dirty="0">
                <a:solidFill>
                  <a:schemeClr val="tx1"/>
                </a:solidFill>
              </a:rPr>
              <a:t>Set a lower match rate on your LAM (e.g., 5%) to focus on the top 5% of users who are most similar to your original audience. These users have a higher likelihood of engaging with your campaign and converting</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120549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A05FF796-1C63-832A-D213-C12B328C81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6161408A-C76A-2603-56A2-CEFAA917401B}"/>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Valdosta State University needed a way to find more like their current best student segments.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Through a site tag placed on key strategic web pages, they obtained a better understanding of their students, and were then able to utilize Resonate attributes and lookalike modeling to target similar individuals with new and improved acquisition creative &amp; messaging</a:t>
            </a:r>
            <a:r>
              <a:rPr kumimoji="0" lang="en-US" sz="1500" b="0" i="0" u="none" strike="noStrike" kern="1000" cap="none" spc="45" normalizeH="0" baseline="0" noProof="0" dirty="0">
                <a:ln>
                  <a:noFill/>
                </a:ln>
                <a:solidFill>
                  <a:srgbClr val="FFFFFF"/>
                </a:solidFill>
                <a:effectLst/>
                <a:uLnTx/>
                <a:uFillTx/>
                <a:latin typeface="Bw Modelica Light"/>
              </a:rPr>
              <a:t>.</a:t>
            </a:r>
          </a:p>
        </p:txBody>
      </p:sp>
      <p:sp>
        <p:nvSpPr>
          <p:cNvPr id="9" name="TextBox 8">
            <a:extLst>
              <a:ext uri="{FF2B5EF4-FFF2-40B4-BE49-F238E27FC236}">
                <a16:creationId xmlns:a16="http://schemas.microsoft.com/office/drawing/2014/main" id="{B0D6A202-C3E6-540A-F27E-3C7620795BF6}"/>
              </a:ext>
            </a:extLst>
          </p:cNvPr>
          <p:cNvSpPr txBox="1"/>
          <p:nvPr/>
        </p:nvSpPr>
        <p:spPr>
          <a:xfrm>
            <a:off x="5036705" y="766061"/>
            <a:ext cx="3579312" cy="923330"/>
          </a:xfrm>
          <a:prstGeom prst="rect">
            <a:avLst/>
          </a:prstGeom>
          <a:noFill/>
        </p:spPr>
        <p:txBody>
          <a:bodyPr wrap="square" rtlCol="0">
            <a:spAutoFit/>
          </a:bodyPr>
          <a:lstStyle/>
          <a:p>
            <a:pPr algn="ctr" defTabSz="685800">
              <a:buClrTx/>
            </a:pPr>
            <a:r>
              <a:rPr lang="en-US" sz="405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59% </a:t>
            </a:r>
          </a:p>
          <a:p>
            <a:pPr algn="ctr" defTabSz="685800">
              <a:buClrTx/>
            </a:pPr>
            <a:r>
              <a:rPr lang="en-US" sz="1350" kern="1200" dirty="0">
                <a:solidFill>
                  <a:srgbClr val="FFFFFF"/>
                </a:solidFill>
                <a:latin typeface="Arial" panose="020B0604020202020204" pitchFamily="34" charset="0"/>
                <a:ea typeface="+mn-ea"/>
                <a:cs typeface="Arial" panose="020B0604020202020204" pitchFamily="34" charset="0"/>
              </a:rPr>
              <a:t>Increase YoY Increase In Applicants</a:t>
            </a:r>
          </a:p>
        </p:txBody>
      </p:sp>
      <p:sp>
        <p:nvSpPr>
          <p:cNvPr id="10" name="TextBox 9">
            <a:extLst>
              <a:ext uri="{FF2B5EF4-FFF2-40B4-BE49-F238E27FC236}">
                <a16:creationId xmlns:a16="http://schemas.microsoft.com/office/drawing/2014/main" id="{6A18A58C-948E-D31D-DE90-132EE4B03667}"/>
              </a:ext>
            </a:extLst>
          </p:cNvPr>
          <p:cNvSpPr txBox="1"/>
          <p:nvPr/>
        </p:nvSpPr>
        <p:spPr>
          <a:xfrm>
            <a:off x="5036705" y="1998309"/>
            <a:ext cx="3579312" cy="923330"/>
          </a:xfrm>
          <a:prstGeom prst="rect">
            <a:avLst/>
          </a:prstGeom>
          <a:noFill/>
        </p:spPr>
        <p:txBody>
          <a:bodyPr wrap="square" rtlCol="0">
            <a:spAutoFit/>
          </a:bodyPr>
          <a:lstStyle/>
          <a:p>
            <a:pPr algn="ctr" defTabSz="685800">
              <a:buClrTx/>
            </a:pPr>
            <a:r>
              <a:rPr lang="en-US" sz="405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22% </a:t>
            </a:r>
          </a:p>
          <a:p>
            <a:pPr algn="ctr" defTabSz="685800">
              <a:buClrTx/>
            </a:pPr>
            <a:r>
              <a:rPr lang="en-US" sz="1350" kern="1200" dirty="0">
                <a:solidFill>
                  <a:srgbClr val="FFFFFF"/>
                </a:solidFill>
                <a:latin typeface="Arial" panose="020B0604020202020204" pitchFamily="34" charset="0"/>
                <a:ea typeface="+mn-ea"/>
                <a:cs typeface="Arial" panose="020B0604020202020204" pitchFamily="34" charset="0"/>
              </a:rPr>
              <a:t>Increase YoY Increase In Admittance</a:t>
            </a:r>
          </a:p>
        </p:txBody>
      </p:sp>
      <p:sp>
        <p:nvSpPr>
          <p:cNvPr id="11" name="TextBox 10">
            <a:extLst>
              <a:ext uri="{FF2B5EF4-FFF2-40B4-BE49-F238E27FC236}">
                <a16:creationId xmlns:a16="http://schemas.microsoft.com/office/drawing/2014/main" id="{F71D40BD-7D2F-0E0B-14CE-151B5AFACA0B}"/>
              </a:ext>
            </a:extLst>
          </p:cNvPr>
          <p:cNvSpPr txBox="1"/>
          <p:nvPr/>
        </p:nvSpPr>
        <p:spPr>
          <a:xfrm>
            <a:off x="5036705" y="3230557"/>
            <a:ext cx="3579312" cy="923330"/>
          </a:xfrm>
          <a:prstGeom prst="rect">
            <a:avLst/>
          </a:prstGeom>
          <a:noFill/>
        </p:spPr>
        <p:txBody>
          <a:bodyPr wrap="square" rtlCol="0">
            <a:spAutoFit/>
          </a:bodyPr>
          <a:lstStyle/>
          <a:p>
            <a:pPr algn="ctr" defTabSz="685800">
              <a:buClrTx/>
            </a:pPr>
            <a:r>
              <a:rPr lang="en-US" sz="405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66% </a:t>
            </a:r>
          </a:p>
          <a:p>
            <a:pPr algn="ctr" defTabSz="685800">
              <a:buClrTx/>
            </a:pPr>
            <a:r>
              <a:rPr lang="en-US" sz="1350" kern="1200" dirty="0">
                <a:solidFill>
                  <a:srgbClr val="FFFFFF"/>
                </a:solidFill>
                <a:latin typeface="Arial" panose="020B0604020202020204" pitchFamily="34" charset="0"/>
                <a:ea typeface="+mn-ea"/>
                <a:cs typeface="Arial" panose="020B0604020202020204" pitchFamily="34" charset="0"/>
              </a:rPr>
              <a:t>Increase In Twitter Followers</a:t>
            </a:r>
          </a:p>
        </p:txBody>
      </p:sp>
      <p:sp>
        <p:nvSpPr>
          <p:cNvPr id="12" name="TextBox 11">
            <a:extLst>
              <a:ext uri="{FF2B5EF4-FFF2-40B4-BE49-F238E27FC236}">
                <a16:creationId xmlns:a16="http://schemas.microsoft.com/office/drawing/2014/main" id="{C4D58EC1-346C-A614-1ADC-FCE11466975B}"/>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1787266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8E8D8-CF9E-06D8-10AD-4F9F8B9A533E}"/>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0C12C2E2-3BAC-C49D-3A2B-D53E261A2174}"/>
              </a:ext>
            </a:extLst>
          </p:cNvPr>
          <p:cNvSpPr txBox="1">
            <a:spLocks/>
          </p:cNvSpPr>
          <p:nvPr/>
        </p:nvSpPr>
        <p:spPr>
          <a:xfrm>
            <a:off x="215947" y="673768"/>
            <a:ext cx="7511145"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Reach audience based on topics they are consuming</a:t>
            </a:r>
          </a:p>
        </p:txBody>
      </p:sp>
      <p:sp>
        <p:nvSpPr>
          <p:cNvPr id="5" name="Title 1">
            <a:extLst>
              <a:ext uri="{FF2B5EF4-FFF2-40B4-BE49-F238E27FC236}">
                <a16:creationId xmlns:a16="http://schemas.microsoft.com/office/drawing/2014/main" id="{6BEEE176-78E4-9789-18EF-80AFD5640A7A}"/>
              </a:ext>
            </a:extLst>
          </p:cNvPr>
          <p:cNvSpPr>
            <a:spLocks noGrp="1"/>
          </p:cNvSpPr>
          <p:nvPr>
            <p:ph type="title"/>
          </p:nvPr>
        </p:nvSpPr>
        <p:spPr>
          <a:xfrm>
            <a:off x="344349" y="228625"/>
            <a:ext cx="8104325" cy="445143"/>
          </a:xfrm>
        </p:spPr>
        <p:txBody>
          <a:bodyPr>
            <a:noAutofit/>
          </a:bodyPr>
          <a:lstStyle/>
          <a:p>
            <a:pPr>
              <a:lnSpc>
                <a:spcPts val="2800"/>
              </a:lnSpc>
            </a:pPr>
            <a:r>
              <a:rPr lang="en-US" dirty="0"/>
              <a:t>Engaged </a:t>
            </a:r>
            <a:r>
              <a:rPr lang="en-US" dirty="0">
                <a:gradFill>
                  <a:gsLst>
                    <a:gs pos="71000">
                      <a:srgbClr val="F68C1E"/>
                    </a:gs>
                    <a:gs pos="100000">
                      <a:srgbClr val="F84525"/>
                    </a:gs>
                  </a:gsLst>
                  <a:lin ang="2698631" scaled="0"/>
                </a:gradFill>
              </a:rPr>
              <a:t>Audiences</a:t>
            </a:r>
          </a:p>
        </p:txBody>
      </p:sp>
      <p:sp>
        <p:nvSpPr>
          <p:cNvPr id="2" name="Text Placeholder 3">
            <a:extLst>
              <a:ext uri="{FF2B5EF4-FFF2-40B4-BE49-F238E27FC236}">
                <a16:creationId xmlns:a16="http://schemas.microsoft.com/office/drawing/2014/main" id="{7E432F44-041C-F335-F38B-495B3DAC2885}"/>
              </a:ext>
            </a:extLst>
          </p:cNvPr>
          <p:cNvSpPr txBox="1">
            <a:spLocks/>
          </p:cNvSpPr>
          <p:nvPr/>
        </p:nvSpPr>
        <p:spPr>
          <a:xfrm>
            <a:off x="344349"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are Engaged Audiences?</a:t>
            </a:r>
          </a:p>
          <a:p>
            <a:pPr marL="171450" indent="-171450">
              <a:buClr>
                <a:srgbClr val="F68C1E"/>
              </a:buClr>
              <a:buFont typeface="Arial" panose="020B0604020202020204" pitchFamily="34" charset="0"/>
              <a:buChar char="•"/>
              <a:defRPr/>
            </a:pPr>
            <a:r>
              <a:rPr lang="en-US" sz="1100" dirty="0">
                <a:solidFill>
                  <a:schemeClr val="tx1"/>
                </a:solidFill>
              </a:rPr>
              <a:t>Using Natural Language Processing (NLP) and by dissecting keywords and specific URLs that come from ad supported sites, we look for consumers engaging with your business topics online so that you can better understand and reach those consumers.</a:t>
            </a:r>
            <a:endParaRPr lang="en-US" sz="1200" dirty="0">
              <a:solidFill>
                <a:schemeClr val="tx1"/>
              </a:solidFill>
            </a:endParaRPr>
          </a:p>
          <a:p>
            <a:pPr>
              <a:buClr>
                <a:srgbClr val="F68C1E"/>
              </a:buCl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How are these audiences created?</a:t>
            </a:r>
          </a:p>
          <a:p>
            <a:pPr marL="171450" indent="-171450">
              <a:buClr>
                <a:srgbClr val="F68C1E"/>
              </a:buClr>
              <a:buFont typeface="Arial" panose="020B0604020202020204" pitchFamily="34" charset="0"/>
              <a:buChar char="•"/>
              <a:defRPr/>
            </a:pPr>
            <a:r>
              <a:rPr lang="en-US" sz="1100" dirty="0">
                <a:solidFill>
                  <a:schemeClr val="tx1"/>
                </a:solidFill>
              </a:rPr>
              <a:t>We observe 30,000 topics through our behavioral data stream that helps inform our predictive models. </a:t>
            </a:r>
          </a:p>
          <a:p>
            <a:pPr marL="171450" indent="-171450">
              <a:buClr>
                <a:srgbClr val="F68C1E"/>
              </a:buClr>
              <a:buFont typeface="Arial" panose="020B0604020202020204" pitchFamily="34" charset="0"/>
              <a:buChar char="•"/>
              <a:defRPr/>
            </a:pPr>
            <a:r>
              <a:rPr lang="en-US" sz="1100" dirty="0">
                <a:solidFill>
                  <a:schemeClr val="tx1"/>
                </a:solidFill>
              </a:rPr>
              <a:t>We've extracted 500+ topics that people are consuming online from this data feed using our Natural Language Processing (NLP) tool. </a:t>
            </a:r>
          </a:p>
          <a:p>
            <a:pPr>
              <a:lnSpc>
                <a:spcPts val="1000"/>
              </a:lnSpc>
              <a:spcAft>
                <a:spcPts val="600"/>
              </a:spcAft>
              <a:buFont typeface="Arial" panose="020B0604020202020204" pitchFamily="34" charset="0"/>
              <a:buNone/>
              <a:defRPr/>
            </a:pPr>
            <a:endParaRPr lang="en-US" sz="1200" b="1" dirty="0">
              <a:solidFill>
                <a:schemeClr val="tx1"/>
              </a:solidFill>
            </a:endParaRPr>
          </a:p>
          <a:p>
            <a:pPr>
              <a:lnSpc>
                <a:spcPts val="1000"/>
              </a:lnSpc>
              <a:spcAft>
                <a:spcPts val="600"/>
              </a:spcAft>
              <a:buFont typeface="Arial" panose="020B0604020202020204" pitchFamily="34" charset="0"/>
              <a:buNone/>
              <a:defRPr/>
            </a:pPr>
            <a:r>
              <a:rPr lang="en-US" sz="1200" b="1" dirty="0">
                <a:solidFill>
                  <a:schemeClr val="tx1"/>
                </a:solidFill>
              </a:rPr>
              <a:t>What is a Custom Engaged Audience?</a:t>
            </a:r>
          </a:p>
          <a:p>
            <a:pPr marL="171450" indent="-171450">
              <a:buClr>
                <a:srgbClr val="F68C1E"/>
              </a:buClr>
              <a:buFont typeface="Arial" panose="020B0604020202020204" pitchFamily="34" charset="0"/>
              <a:buChar char="•"/>
              <a:defRPr/>
            </a:pPr>
            <a:r>
              <a:rPr lang="en-US" sz="1100" dirty="0">
                <a:solidFill>
                  <a:schemeClr val="tx1"/>
                </a:solidFill>
              </a:rPr>
              <a:t>Custom Engaged Audiences are the custom version of our Standard Engaged Audiences. They are built by pulling keywords from singular </a:t>
            </a:r>
            <a:r>
              <a:rPr lang="en-US" sz="1100" dirty="0" err="1">
                <a:solidFill>
                  <a:schemeClr val="tx1"/>
                </a:solidFill>
              </a:rPr>
              <a:t>urls</a:t>
            </a:r>
            <a:r>
              <a:rPr lang="en-US" sz="1100" dirty="0">
                <a:solidFill>
                  <a:schemeClr val="tx1"/>
                </a:solidFill>
              </a:rPr>
              <a:t> on ad supported sites. </a:t>
            </a: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A5148284-5F86-C6C6-2C6F-03E7DC7AE59D}"/>
              </a:ext>
            </a:extLst>
          </p:cNvPr>
          <p:cNvSpPr txBox="1">
            <a:spLocks/>
          </p:cNvSpPr>
          <p:nvPr/>
        </p:nvSpPr>
        <p:spPr>
          <a:xfrm>
            <a:off x="4714712"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sz="1200" dirty="0">
                <a:solidFill>
                  <a:schemeClr val="tx1"/>
                </a:solidFill>
              </a:rPr>
              <a:t>Layer on behavioral data to increase audience precision</a:t>
            </a:r>
          </a:p>
          <a:p>
            <a:pPr marL="171450" indent="-171450">
              <a:buClr>
                <a:srgbClr val="F68C1E"/>
              </a:buClr>
              <a:buFont typeface="Arial" panose="020B0604020202020204" pitchFamily="34" charset="0"/>
              <a:buChar char="•"/>
              <a:defRPr/>
            </a:pPr>
            <a:r>
              <a:rPr lang="en-US" sz="1200" dirty="0">
                <a:solidFill>
                  <a:schemeClr val="tx1"/>
                </a:solidFill>
              </a:rPr>
              <a:t>Increase scale &amp; reach</a:t>
            </a: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endParaRPr lang="en-US" dirty="0">
              <a:solidFill>
                <a:schemeClr val="tx1"/>
              </a:solidFill>
            </a:endParaRPr>
          </a:p>
          <a:p>
            <a:pPr marL="171450" indent="-171450">
              <a:buClr>
                <a:srgbClr val="F68C1E"/>
              </a:buClr>
              <a:buFont typeface="Arial" panose="020B0604020202020204" pitchFamily="34" charset="0"/>
              <a:buChar char="•"/>
              <a:defRPr/>
            </a:pPr>
            <a:r>
              <a:rPr lang="en-US" sz="1200" dirty="0">
                <a:solidFill>
                  <a:schemeClr val="tx1"/>
                </a:solidFill>
              </a:rPr>
              <a:t>To message audiences who have recently researched a topic or product</a:t>
            </a:r>
          </a:p>
          <a:p>
            <a:pPr marL="171450" indent="-171450">
              <a:buClr>
                <a:srgbClr val="F68C1E"/>
              </a:buClr>
              <a:buFont typeface="Arial" panose="020B0604020202020204" pitchFamily="34" charset="0"/>
              <a:buChar char="•"/>
              <a:defRPr/>
            </a:pPr>
            <a:r>
              <a:rPr lang="en-US" sz="1200" dirty="0">
                <a:solidFill>
                  <a:schemeClr val="tx1"/>
                </a:solidFill>
              </a:rPr>
              <a:t>Reach a high value audience while they are in market to buy</a:t>
            </a:r>
          </a:p>
          <a:p>
            <a:pPr marL="171450" indent="-171450">
              <a:buClr>
                <a:srgbClr val="F68C1E"/>
              </a:buClr>
              <a:buFont typeface="Arial" panose="020B0604020202020204" pitchFamily="34" charset="0"/>
              <a:buChar char="•"/>
              <a:defRPr/>
            </a:pPr>
            <a:endParaRPr lang="en-US" sz="1200"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2534703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6C838-C2FD-4208-90DB-CFA1509BA3D2}"/>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10CAFF62-5F5B-DF72-47D1-D114AA477A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90CEE39C-953D-9597-37C5-4779B701C1F9}"/>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A boutique media agency’s goal was to help convert their healthcare client’s PPO customers to their HMO plan.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err="1">
                <a:ln>
                  <a:noFill/>
                </a:ln>
                <a:solidFill>
                  <a:srgbClr val="FFFFFF"/>
                </a:solidFill>
                <a:effectLst/>
                <a:uLnTx/>
                <a:uFillTx/>
                <a:latin typeface="Arial" panose="020B0604020202020204" pitchFamily="34" charset="0"/>
                <a:cs typeface="Arial" panose="020B0604020202020204" pitchFamily="34" charset="0"/>
              </a:rPr>
              <a:t>Resonate’s</a:t>
            </a: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 proprietary, AI-driven data and Custom Engaged Audiences helped to target consumers who are in-market now, including people who buy their own insurance in a private marketplace and were looking to switch plans. This resulted in a 49% overachievement of their acquisition target and 44% lower-than-projected CPA. </a:t>
            </a:r>
          </a:p>
        </p:txBody>
      </p:sp>
      <p:sp>
        <p:nvSpPr>
          <p:cNvPr id="9" name="TextBox 8">
            <a:extLst>
              <a:ext uri="{FF2B5EF4-FFF2-40B4-BE49-F238E27FC236}">
                <a16:creationId xmlns:a16="http://schemas.microsoft.com/office/drawing/2014/main" id="{0D3DE2B2-914C-1288-4996-E777794A45DD}"/>
              </a:ext>
            </a:extLst>
          </p:cNvPr>
          <p:cNvSpPr txBox="1"/>
          <p:nvPr/>
        </p:nvSpPr>
        <p:spPr>
          <a:xfrm>
            <a:off x="5129838" y="1782061"/>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49% </a:t>
            </a:r>
          </a:p>
          <a:p>
            <a:pPr algn="ctr"/>
            <a:r>
              <a:rPr lang="en-US" dirty="0">
                <a:solidFill>
                  <a:schemeClr val="bg1"/>
                </a:solidFill>
              </a:rPr>
              <a:t>Overachievement Of Acquisition Target Driven by Resonate Data Over Other 3</a:t>
            </a:r>
            <a:r>
              <a:rPr lang="en-US" baseline="30000" dirty="0">
                <a:solidFill>
                  <a:schemeClr val="bg1"/>
                </a:solidFill>
              </a:rPr>
              <a:t>rd</a:t>
            </a:r>
            <a:r>
              <a:rPr lang="en-US" dirty="0">
                <a:solidFill>
                  <a:schemeClr val="bg1"/>
                </a:solidFill>
              </a:rPr>
              <a:t> Party Data Providers </a:t>
            </a:r>
          </a:p>
        </p:txBody>
      </p:sp>
      <p:sp>
        <p:nvSpPr>
          <p:cNvPr id="12" name="TextBox 11">
            <a:extLst>
              <a:ext uri="{FF2B5EF4-FFF2-40B4-BE49-F238E27FC236}">
                <a16:creationId xmlns:a16="http://schemas.microsoft.com/office/drawing/2014/main" id="{30E17030-0AE1-EC27-125B-F2E470E8FFF9}"/>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410362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00CB-D700-4E78-C3D8-5B5E12AED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E9B20-0FF3-FEF8-FDCF-0EC7622C5274}"/>
              </a:ext>
            </a:extLst>
          </p:cNvPr>
          <p:cNvSpPr>
            <a:spLocks noGrp="1"/>
          </p:cNvSpPr>
          <p:nvPr>
            <p:ph type="title"/>
          </p:nvPr>
        </p:nvSpPr>
        <p:spPr>
          <a:xfrm>
            <a:off x="367813" y="993423"/>
            <a:ext cx="6276199" cy="1476805"/>
          </a:xfrm>
        </p:spPr>
        <p:txBody>
          <a:bodyPr/>
          <a:lstStyle/>
          <a:p>
            <a:r>
              <a:rPr lang="en-US" dirty="0"/>
              <a:t>Ignite Audience </a:t>
            </a:r>
            <a:r>
              <a:rPr lang="en-US" kern="1200" dirty="0">
                <a:gradFill>
                  <a:gsLst>
                    <a:gs pos="0">
                      <a:srgbClr val="F68C1E"/>
                    </a:gs>
                    <a:gs pos="100000">
                      <a:srgbClr val="F84525"/>
                    </a:gs>
                  </a:gsLst>
                  <a:lin ang="0" scaled="1"/>
                </a:gradFill>
                <a:ea typeface="League Spartan" charset="0"/>
              </a:rPr>
              <a:t>Activation</a:t>
            </a:r>
            <a:r>
              <a:rPr lang="en-US" dirty="0"/>
              <a:t> </a:t>
            </a:r>
          </a:p>
        </p:txBody>
      </p:sp>
      <p:sp>
        <p:nvSpPr>
          <p:cNvPr id="17" name="Text Placeholder 1">
            <a:extLst>
              <a:ext uri="{FF2B5EF4-FFF2-40B4-BE49-F238E27FC236}">
                <a16:creationId xmlns:a16="http://schemas.microsoft.com/office/drawing/2014/main" id="{0922384C-CB0C-36EB-8C65-C56839A95DBA}"/>
              </a:ext>
            </a:extLst>
          </p:cNvPr>
          <p:cNvSpPr txBox="1">
            <a:spLocks/>
          </p:cNvSpPr>
          <p:nvPr/>
        </p:nvSpPr>
        <p:spPr>
          <a:xfrm>
            <a:off x="3095604" y="4389852"/>
            <a:ext cx="3785436" cy="118655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41414"/>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lt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lt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lt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lt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lt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lt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lt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endParaRPr lang="en-US" sz="1400"/>
          </a:p>
        </p:txBody>
      </p:sp>
      <p:sp>
        <p:nvSpPr>
          <p:cNvPr id="19" name="TextBox 18">
            <a:extLst>
              <a:ext uri="{FF2B5EF4-FFF2-40B4-BE49-F238E27FC236}">
                <a16:creationId xmlns:a16="http://schemas.microsoft.com/office/drawing/2014/main" id="{B2252A32-D5B3-9AAA-D0DA-02D1EE34D7A5}"/>
              </a:ext>
            </a:extLst>
          </p:cNvPr>
          <p:cNvSpPr txBox="1"/>
          <p:nvPr/>
        </p:nvSpPr>
        <p:spPr>
          <a:xfrm>
            <a:off x="367813" y="1872276"/>
            <a:ext cx="6012293" cy="523220"/>
          </a:xfrm>
          <a:prstGeom prst="rect">
            <a:avLst/>
          </a:prstGeom>
          <a:noFill/>
        </p:spPr>
        <p:txBody>
          <a:bodyPr wrap="square">
            <a:spAutoFit/>
          </a:bodyPr>
          <a:lstStyle/>
          <a:p>
            <a:pPr lvl="0">
              <a:buClr>
                <a:srgbClr val="FFFFFF"/>
              </a:buClr>
              <a:defRPr/>
            </a:pPr>
            <a:r>
              <a:rPr lang="en-US" b="1" dirty="0">
                <a:solidFill>
                  <a:schemeClr val="accent5"/>
                </a:solidFill>
              </a:rPr>
              <a:t>Create and launch your own audiences with Ignite—multi-attribute and ready to activate across all channels.</a:t>
            </a:r>
          </a:p>
        </p:txBody>
      </p:sp>
      <p:pic>
        <p:nvPicPr>
          <p:cNvPr id="33" name="Picture 32" descr="A blue and orange smoke&#10;&#10;Description automatically generated">
            <a:extLst>
              <a:ext uri="{FF2B5EF4-FFF2-40B4-BE49-F238E27FC236}">
                <a16:creationId xmlns:a16="http://schemas.microsoft.com/office/drawing/2014/main" id="{FE18FE4A-E61E-5CC3-662A-7A1810F136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4902134" y="901633"/>
            <a:ext cx="5179219" cy="3304512"/>
          </a:xfrm>
          <a:prstGeom prst="rect">
            <a:avLst/>
          </a:prstGeom>
        </p:spPr>
      </p:pic>
      <p:sp>
        <p:nvSpPr>
          <p:cNvPr id="4" name="TextBox 3">
            <a:extLst>
              <a:ext uri="{FF2B5EF4-FFF2-40B4-BE49-F238E27FC236}">
                <a16:creationId xmlns:a16="http://schemas.microsoft.com/office/drawing/2014/main" id="{2D0665D6-2B6D-F101-59E0-2D26FA04831E}"/>
              </a:ext>
            </a:extLst>
          </p:cNvPr>
          <p:cNvSpPr txBox="1"/>
          <p:nvPr/>
        </p:nvSpPr>
        <p:spPr>
          <a:xfrm>
            <a:off x="754609" y="2640939"/>
            <a:ext cx="6346617" cy="2185214"/>
          </a:xfrm>
          <a:prstGeom prst="rect">
            <a:avLst/>
          </a:prstGeom>
          <a:noFill/>
        </p:spPr>
        <p:txBody>
          <a:bodyPr wrap="square">
            <a:spAutoFit/>
          </a:bodyPr>
          <a:lstStyle/>
          <a:p>
            <a:pPr>
              <a:buNone/>
            </a:pPr>
            <a:r>
              <a:rPr lang="en-US" sz="1200" b="1" dirty="0"/>
              <a:t>Unlock Day 1 value: </a:t>
            </a:r>
            <a:r>
              <a:rPr lang="en-US" sz="1200" dirty="0"/>
              <a:t>Create audiences instantly using Resonate data, with the option to add custom and 1P data in one platform</a:t>
            </a:r>
          </a:p>
          <a:p>
            <a:pPr>
              <a:buNone/>
            </a:pPr>
            <a:endParaRPr lang="en-US" sz="1200" dirty="0"/>
          </a:p>
          <a:p>
            <a:pPr>
              <a:buNone/>
            </a:pPr>
            <a:r>
              <a:rPr lang="en-US" sz="1200" b="1" dirty="0"/>
              <a:t>Leverage deep intelligence: </a:t>
            </a:r>
            <a:r>
              <a:rPr lang="en-US" sz="1200" dirty="0"/>
              <a:t>Use 15K+ attributes to gain powerful audience insights that sharpen targeting and maximize relevance</a:t>
            </a:r>
          </a:p>
          <a:p>
            <a:pPr>
              <a:buNone/>
            </a:pPr>
            <a:endParaRPr lang="en-US" sz="1200" dirty="0"/>
          </a:p>
          <a:p>
            <a:pPr>
              <a:buNone/>
            </a:pPr>
            <a:r>
              <a:rPr lang="en-US" sz="1200" b="1" dirty="0"/>
              <a:t>Reengage or expand: </a:t>
            </a:r>
            <a:r>
              <a:rPr lang="en-US" sz="1200" dirty="0"/>
              <a:t>Retarget prospects with better understand</a:t>
            </a:r>
            <a:r>
              <a:rPr lang="en-US" sz="1200" b="1" dirty="0"/>
              <a:t> </a:t>
            </a:r>
            <a:r>
              <a:rPr lang="en-US" sz="1200" dirty="0"/>
              <a:t>or identify net-new customers with Look-Alike modeling</a:t>
            </a:r>
          </a:p>
          <a:p>
            <a:pPr>
              <a:buNone/>
            </a:pPr>
            <a:endParaRPr lang="en-US" sz="1200" dirty="0"/>
          </a:p>
          <a:p>
            <a:pPr>
              <a:buNone/>
            </a:pPr>
            <a:r>
              <a:rPr lang="en-US" sz="1200" b="1" dirty="0"/>
              <a:t>Hyper-personalize: </a:t>
            </a:r>
            <a:r>
              <a:rPr lang="en-US" sz="1200" dirty="0"/>
              <a:t>Drive higher ROAS with improved personalized strategy across every channel</a:t>
            </a:r>
          </a:p>
        </p:txBody>
      </p:sp>
      <p:pic>
        <p:nvPicPr>
          <p:cNvPr id="6" name="Graphic 5" descr="Puzzle with solid fill">
            <a:extLst>
              <a:ext uri="{FF2B5EF4-FFF2-40B4-BE49-F238E27FC236}">
                <a16:creationId xmlns:a16="http://schemas.microsoft.com/office/drawing/2014/main" id="{C41EA0C5-CAD9-ED31-32C6-D62FE6A2B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13" y="2673272"/>
            <a:ext cx="417106" cy="417106"/>
          </a:xfrm>
          <a:prstGeom prst="rect">
            <a:avLst/>
          </a:prstGeom>
        </p:spPr>
      </p:pic>
      <p:pic>
        <p:nvPicPr>
          <p:cNvPr id="8" name="Graphic 7" descr="Upward trend with solid fill">
            <a:extLst>
              <a:ext uri="{FF2B5EF4-FFF2-40B4-BE49-F238E27FC236}">
                <a16:creationId xmlns:a16="http://schemas.microsoft.com/office/drawing/2014/main" id="{2406C024-A2A2-D4F5-3EE0-032064AB64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2854" y="4206198"/>
            <a:ext cx="496541" cy="496541"/>
          </a:xfrm>
          <a:prstGeom prst="rect">
            <a:avLst/>
          </a:prstGeom>
        </p:spPr>
      </p:pic>
      <p:pic>
        <p:nvPicPr>
          <p:cNvPr id="10" name="Graphic 9" descr="Lightbulb with solid fill">
            <a:extLst>
              <a:ext uri="{FF2B5EF4-FFF2-40B4-BE49-F238E27FC236}">
                <a16:creationId xmlns:a16="http://schemas.microsoft.com/office/drawing/2014/main" id="{022A89CF-AB2B-50C0-4759-7AADF7D0E4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405" y="3197533"/>
            <a:ext cx="417106" cy="417106"/>
          </a:xfrm>
          <a:prstGeom prst="rect">
            <a:avLst/>
          </a:prstGeom>
        </p:spPr>
      </p:pic>
      <p:pic>
        <p:nvPicPr>
          <p:cNvPr id="11" name="Graphic 10" descr="Cycle with people with solid fill">
            <a:extLst>
              <a:ext uri="{FF2B5EF4-FFF2-40B4-BE49-F238E27FC236}">
                <a16:creationId xmlns:a16="http://schemas.microsoft.com/office/drawing/2014/main" id="{FE0E173B-3B90-2715-17AC-8E19A99761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446" y="3688526"/>
            <a:ext cx="523220" cy="523220"/>
          </a:xfrm>
          <a:prstGeom prst="rect">
            <a:avLst/>
          </a:prstGeom>
        </p:spPr>
      </p:pic>
      <p:pic>
        <p:nvPicPr>
          <p:cNvPr id="3" name="Picture 2" descr="A close up of a liquid&#10;&#10;Description automatically generated">
            <a:extLst>
              <a:ext uri="{FF2B5EF4-FFF2-40B4-BE49-F238E27FC236}">
                <a16:creationId xmlns:a16="http://schemas.microsoft.com/office/drawing/2014/main" id="{B4C098A0-6EB4-B0D7-508D-A911B3369CA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10800000">
            <a:off x="0" y="-15766"/>
            <a:ext cx="3355848" cy="1226075"/>
          </a:xfrm>
          <a:prstGeom prst="rect">
            <a:avLst/>
          </a:prstGeom>
        </p:spPr>
      </p:pic>
    </p:spTree>
    <p:extLst>
      <p:ext uri="{BB962C8B-B14F-4D97-AF65-F5344CB8AC3E}">
        <p14:creationId xmlns:p14="http://schemas.microsoft.com/office/powerpoint/2010/main" val="1222060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57A7A7A1-B7F2-9DD5-66ED-5D32BDB447E3}"/>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7D5ECE09-4759-CBA1-1DA5-208B21900307}"/>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Social media activation</a:t>
            </a:r>
          </a:p>
        </p:txBody>
      </p:sp>
    </p:spTree>
    <p:extLst>
      <p:ext uri="{BB962C8B-B14F-4D97-AF65-F5344CB8AC3E}">
        <p14:creationId xmlns:p14="http://schemas.microsoft.com/office/powerpoint/2010/main" val="413136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59A4-EBAD-140D-511D-37DD2614B93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078206-87BC-BE8F-C9B8-17B2B487B449}"/>
              </a:ext>
            </a:extLst>
          </p:cNvPr>
          <p:cNvSpPr>
            <a:spLocks noGrp="1"/>
          </p:cNvSpPr>
          <p:nvPr>
            <p:ph type="title"/>
          </p:nvPr>
        </p:nvSpPr>
        <p:spPr>
          <a:xfrm>
            <a:off x="344349" y="228625"/>
            <a:ext cx="8104325" cy="445143"/>
          </a:xfrm>
        </p:spPr>
        <p:txBody>
          <a:bodyPr>
            <a:noAutofit/>
          </a:bodyPr>
          <a:lstStyle/>
          <a:p>
            <a:pPr>
              <a:lnSpc>
                <a:spcPts val="2800"/>
              </a:lnSpc>
            </a:pPr>
            <a:r>
              <a:rPr lang="en-US" dirty="0"/>
              <a:t>Why </a:t>
            </a:r>
            <a:r>
              <a:rPr lang="en-US" dirty="0" err="1"/>
              <a:t>Resonate’s</a:t>
            </a:r>
            <a:r>
              <a:rPr lang="en-US" dirty="0"/>
              <a:t> </a:t>
            </a:r>
            <a:r>
              <a:rPr lang="en-US" dirty="0">
                <a:gradFill>
                  <a:gsLst>
                    <a:gs pos="71000">
                      <a:srgbClr val="F68C1E"/>
                    </a:gs>
                    <a:gs pos="100000">
                      <a:srgbClr val="F84525"/>
                    </a:gs>
                  </a:gsLst>
                  <a:lin ang="2698631" scaled="0"/>
                </a:gradFill>
              </a:rPr>
              <a:t>audiences?</a:t>
            </a:r>
          </a:p>
        </p:txBody>
      </p:sp>
      <p:sp>
        <p:nvSpPr>
          <p:cNvPr id="2" name="Text Placeholder 3">
            <a:extLst>
              <a:ext uri="{FF2B5EF4-FFF2-40B4-BE49-F238E27FC236}">
                <a16:creationId xmlns:a16="http://schemas.microsoft.com/office/drawing/2014/main" id="{1836C022-608B-F6D8-1F69-5F15F9F0EAAD}"/>
              </a:ext>
            </a:extLst>
          </p:cNvPr>
          <p:cNvSpPr txBox="1">
            <a:spLocks/>
          </p:cNvSpPr>
          <p:nvPr/>
        </p:nvSpPr>
        <p:spPr>
          <a:xfrm>
            <a:off x="344349" y="9633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F68C1E"/>
              </a:buClr>
              <a:buFont typeface="Arial" panose="020B0604020202020204" pitchFamily="34" charset="0"/>
              <a:buChar char="•"/>
              <a:defRPr/>
            </a:pPr>
            <a:r>
              <a:rPr lang="en-US" dirty="0">
                <a:solidFill>
                  <a:schemeClr val="tx1"/>
                </a:solidFill>
              </a:rPr>
              <a:t>Target the same audiences used in the planning stages</a:t>
            </a:r>
          </a:p>
          <a:p>
            <a:pPr marL="171450" indent="-171450">
              <a:buClr>
                <a:srgbClr val="F68C1E"/>
              </a:buClr>
              <a:buFont typeface="Arial" panose="020B0604020202020204" pitchFamily="34" charset="0"/>
              <a:buChar char="•"/>
              <a:defRPr/>
            </a:pPr>
            <a:r>
              <a:rPr lang="en-US" dirty="0">
                <a:solidFill>
                  <a:schemeClr val="tx1"/>
                </a:solidFill>
              </a:rPr>
              <a:t>Reach the same audiences across multiple platforms without having to build proxies in each platform</a:t>
            </a:r>
          </a:p>
          <a:p>
            <a:pPr marL="171450" indent="-171450">
              <a:buClr>
                <a:srgbClr val="F68C1E"/>
              </a:buClr>
              <a:buFont typeface="Arial" panose="020B0604020202020204" pitchFamily="34" charset="0"/>
              <a:buChar char="•"/>
              <a:defRPr/>
            </a:pPr>
            <a:r>
              <a:rPr lang="en-US" dirty="0">
                <a:solidFill>
                  <a:schemeClr val="tx1"/>
                </a:solidFill>
              </a:rPr>
              <a:t>Include your 1st party CRM and tagging data for more tactical targeting</a:t>
            </a:r>
          </a:p>
          <a:p>
            <a:pPr marL="171450" indent="-171450">
              <a:buClr>
                <a:srgbClr val="F68C1E"/>
              </a:buClr>
              <a:buFont typeface="Arial" panose="020B0604020202020204" pitchFamily="34" charset="0"/>
              <a:buChar char="•"/>
              <a:defRPr/>
            </a:pPr>
            <a:r>
              <a:rPr lang="en-US" dirty="0">
                <a:solidFill>
                  <a:schemeClr val="tx1"/>
                </a:solidFill>
              </a:rPr>
              <a:t>Using different types of data:</a:t>
            </a:r>
          </a:p>
          <a:p>
            <a:pPr marL="171450" lvl="6" indent="-171450">
              <a:buClr>
                <a:srgbClr val="F68C1E"/>
              </a:buClr>
              <a:buFont typeface="Arial" panose="020B0604020202020204" pitchFamily="34" charset="0"/>
              <a:buChar char="•"/>
              <a:defRPr/>
            </a:pPr>
            <a:r>
              <a:rPr lang="en-US" dirty="0">
                <a:solidFill>
                  <a:schemeClr val="tx1"/>
                </a:solidFill>
              </a:rPr>
              <a:t>Facebook is using post consumption and engagement data from their platforms and social widgets to assume interest data. We are modelling off of directly answered survey responses</a:t>
            </a:r>
          </a:p>
          <a:p>
            <a:pPr marL="171450" indent="-171450">
              <a:buClr>
                <a:srgbClr val="F68C1E"/>
              </a:buClr>
              <a:buFont typeface="Arial" panose="020B0604020202020204" pitchFamily="34" charset="0"/>
              <a:buChar char="•"/>
              <a:defRPr/>
            </a:pPr>
            <a:r>
              <a:rPr lang="en-US" dirty="0">
                <a:solidFill>
                  <a:schemeClr val="tx1"/>
                </a:solidFill>
              </a:rPr>
              <a:t>Augment gaps in social platform targeting:</a:t>
            </a:r>
          </a:p>
          <a:p>
            <a:pPr marL="171450" lvl="1" indent="-171450">
              <a:buClr>
                <a:srgbClr val="F68C1E"/>
              </a:buClr>
              <a:buFont typeface="Arial" panose="020B0604020202020204" pitchFamily="34" charset="0"/>
              <a:buChar char="•"/>
              <a:defRPr/>
            </a:pPr>
            <a:r>
              <a:rPr lang="en-US" dirty="0">
                <a:solidFill>
                  <a:schemeClr val="tx1"/>
                </a:solidFill>
              </a:rPr>
              <a:t>Example: HHI, Race/Ethnicity are no longer available in Meta.</a:t>
            </a:r>
          </a:p>
          <a:p>
            <a:pPr marL="171450" indent="-171450">
              <a:buClr>
                <a:srgbClr val="F68C1E"/>
              </a:buClr>
              <a:buFont typeface="Arial" panose="020B0604020202020204" pitchFamily="34" charset="0"/>
              <a:buChar char="•"/>
              <a:defRPr/>
            </a:pPr>
            <a:endParaRPr lang="en-US" sz="1100" dirty="0">
              <a:solidFill>
                <a:schemeClr val="tx1"/>
              </a:solidFill>
            </a:endParaRPr>
          </a:p>
          <a:p>
            <a:pPr>
              <a:buClr>
                <a:srgbClr val="F68C1E"/>
              </a:buClr>
              <a:defRPr/>
            </a:pPr>
            <a:endParaRPr lang="en-US" sz="1100" dirty="0">
              <a:solidFill>
                <a:schemeClr val="tx1"/>
              </a:solidFill>
            </a:endParaRPr>
          </a:p>
        </p:txBody>
      </p:sp>
      <p:pic>
        <p:nvPicPr>
          <p:cNvPr id="6" name="Picture 5">
            <a:extLst>
              <a:ext uri="{FF2B5EF4-FFF2-40B4-BE49-F238E27FC236}">
                <a16:creationId xmlns:a16="http://schemas.microsoft.com/office/drawing/2014/main" id="{2D4E89D5-68D4-44DB-E7B8-BF07C0F05D05}"/>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014582" y="997336"/>
            <a:ext cx="2391813" cy="3454210"/>
          </a:xfrm>
          <a:prstGeom prst="rect">
            <a:avLst/>
          </a:prstGeom>
        </p:spPr>
      </p:pic>
      <p:pic>
        <p:nvPicPr>
          <p:cNvPr id="8" name="Picture 7">
            <a:extLst>
              <a:ext uri="{FF2B5EF4-FFF2-40B4-BE49-F238E27FC236}">
                <a16:creationId xmlns:a16="http://schemas.microsoft.com/office/drawing/2014/main" id="{28AD7885-4C5D-C09F-C838-B3327CB1DFE9}"/>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8250" y="997336"/>
            <a:ext cx="946457" cy="3354531"/>
          </a:xfrm>
          <a:prstGeom prst="rect">
            <a:avLst/>
          </a:prstGeom>
        </p:spPr>
      </p:pic>
      <p:sp>
        <p:nvSpPr>
          <p:cNvPr id="10" name="Rounded Rectangle 9">
            <a:extLst>
              <a:ext uri="{FF2B5EF4-FFF2-40B4-BE49-F238E27FC236}">
                <a16:creationId xmlns:a16="http://schemas.microsoft.com/office/drawing/2014/main" id="{21DB0F46-B367-1305-AA75-5E75F841CCB2}"/>
              </a:ext>
            </a:extLst>
          </p:cNvPr>
          <p:cNvSpPr/>
          <p:nvPr/>
        </p:nvSpPr>
        <p:spPr>
          <a:xfrm>
            <a:off x="5133157" y="48894"/>
            <a:ext cx="3158091" cy="5351093"/>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mj-lt"/>
                <a:ea typeface="+mn-ea"/>
                <a:cs typeface="+mn-cs"/>
              </a:rPr>
              <a:t>Not all social platforms offer the same traits or depths of targeting!</a:t>
            </a:r>
          </a:p>
        </p:txBody>
      </p:sp>
      <p:sp>
        <p:nvSpPr>
          <p:cNvPr id="11" name="Rounded Rectangle 10">
            <a:extLst>
              <a:ext uri="{FF2B5EF4-FFF2-40B4-BE49-F238E27FC236}">
                <a16:creationId xmlns:a16="http://schemas.microsoft.com/office/drawing/2014/main" id="{FA158F67-0BC4-E23E-F946-C2F0AB21F382}"/>
              </a:ext>
            </a:extLst>
          </p:cNvPr>
          <p:cNvSpPr/>
          <p:nvPr/>
        </p:nvSpPr>
        <p:spPr>
          <a:xfrm>
            <a:off x="4946350" y="997335"/>
            <a:ext cx="3588357" cy="3354531"/>
          </a:xfrm>
          <a:prstGeom prst="roundRect">
            <a:avLst>
              <a:gd name="adj" fmla="val 4434"/>
            </a:avLst>
          </a:pr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AAD0225-3514-86C5-7147-DDD2684186FE}"/>
              </a:ext>
            </a:extLst>
          </p:cNvPr>
          <p:cNvGrpSpPr/>
          <p:nvPr/>
        </p:nvGrpSpPr>
        <p:grpSpPr>
          <a:xfrm>
            <a:off x="6440786" y="897655"/>
            <a:ext cx="524767" cy="160328"/>
            <a:chOff x="1581660" y="871273"/>
            <a:chExt cx="844550" cy="258029"/>
          </a:xfrm>
        </p:grpSpPr>
        <p:sp>
          <p:nvSpPr>
            <p:cNvPr id="13" name="Rectangle 12">
              <a:extLst>
                <a:ext uri="{FF2B5EF4-FFF2-40B4-BE49-F238E27FC236}">
                  <a16:creationId xmlns:a16="http://schemas.microsoft.com/office/drawing/2014/main" id="{8171A535-0C89-486A-732A-52AFBAA15BE0}"/>
                </a:ext>
              </a:extLst>
            </p:cNvPr>
            <p:cNvSpPr/>
            <p:nvPr/>
          </p:nvSpPr>
          <p:spPr>
            <a:xfrm>
              <a:off x="1581660" y="871273"/>
              <a:ext cx="844550" cy="21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15BD2A-FD99-B47E-A1A8-475F32F83B6A}"/>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615277" y="955424"/>
              <a:ext cx="777316" cy="173878"/>
            </a:xfrm>
            <a:prstGeom prst="rect">
              <a:avLst/>
            </a:prstGeom>
          </p:spPr>
        </p:pic>
      </p:grpSp>
    </p:spTree>
    <p:extLst>
      <p:ext uri="{BB962C8B-B14F-4D97-AF65-F5344CB8AC3E}">
        <p14:creationId xmlns:p14="http://schemas.microsoft.com/office/powerpoint/2010/main" val="3823263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91E66-2660-7B56-B064-944BB7AAD934}"/>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0557D0F1-DC1A-A28E-F9AD-75D0779463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7789330A-8F60-2EAD-D76C-A96D8CFB82FC}"/>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Resonate re-created a fitness and exercise brand’s personas with Resonate Health and Lifestyle Data (age group, exercise routines, lifestyle descriptions, reasons for exercise, injuries, and health management) and delivered the audiences to social media. </a:t>
            </a:r>
          </a:p>
          <a:p>
            <a:r>
              <a:rPr lang="en-US" sz="1600" dirty="0"/>
              <a:t>Resonate audiences outperformed the fitness brand’s Facebook audiences for their evergreen prospecting campaign, resulting in over 50% higher ROAS. </a:t>
            </a:r>
          </a:p>
        </p:txBody>
      </p:sp>
      <p:sp>
        <p:nvSpPr>
          <p:cNvPr id="9" name="TextBox 8">
            <a:extLst>
              <a:ext uri="{FF2B5EF4-FFF2-40B4-BE49-F238E27FC236}">
                <a16:creationId xmlns:a16="http://schemas.microsoft.com/office/drawing/2014/main" id="{5A8FAF7E-DB9F-9C2E-5307-C65629D61F65}"/>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50% </a:t>
            </a:r>
          </a:p>
          <a:p>
            <a:pPr algn="ctr"/>
            <a:r>
              <a:rPr lang="en-US" dirty="0">
                <a:solidFill>
                  <a:schemeClr val="bg1"/>
                </a:solidFill>
              </a:rPr>
              <a:t>Increase In ROAS Driven By Resonate Data Over Standard Facebook Audience</a:t>
            </a:r>
          </a:p>
        </p:txBody>
      </p:sp>
      <p:sp>
        <p:nvSpPr>
          <p:cNvPr id="12" name="TextBox 11">
            <a:extLst>
              <a:ext uri="{FF2B5EF4-FFF2-40B4-BE49-F238E27FC236}">
                <a16:creationId xmlns:a16="http://schemas.microsoft.com/office/drawing/2014/main" id="{225018D9-71D4-6DF1-5896-4908B15DEF9D}"/>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143482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33BF-5662-5AA3-8F3B-67243366F06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076DC6E-B1D1-51FA-CA4F-84D8B7ECA821}"/>
              </a:ext>
            </a:extLst>
          </p:cNvPr>
          <p:cNvSpPr>
            <a:spLocks noGrp="1"/>
          </p:cNvSpPr>
          <p:nvPr>
            <p:ph type="title"/>
          </p:nvPr>
        </p:nvSpPr>
        <p:spPr>
          <a:xfrm>
            <a:off x="344349" y="228625"/>
            <a:ext cx="8283184" cy="445143"/>
          </a:xfrm>
        </p:spPr>
        <p:txBody>
          <a:bodyPr>
            <a:noAutofit/>
          </a:bodyPr>
          <a:lstStyle/>
          <a:p>
            <a:pPr>
              <a:lnSpc>
                <a:spcPts val="2800"/>
              </a:lnSpc>
            </a:pPr>
            <a:r>
              <a:rPr lang="en-US" dirty="0"/>
              <a:t>Social media activation </a:t>
            </a:r>
            <a:r>
              <a:rPr lang="en-US" dirty="0">
                <a:gradFill>
                  <a:gsLst>
                    <a:gs pos="71000">
                      <a:srgbClr val="F68C1E"/>
                    </a:gs>
                    <a:gs pos="100000">
                      <a:srgbClr val="F84525"/>
                    </a:gs>
                  </a:gsLst>
                  <a:lin ang="2698631" scaled="0"/>
                </a:gradFill>
              </a:rPr>
              <a:t>best practices &amp; pitfalls</a:t>
            </a:r>
          </a:p>
        </p:txBody>
      </p:sp>
      <p:sp>
        <p:nvSpPr>
          <p:cNvPr id="2" name="Text Placeholder 3">
            <a:extLst>
              <a:ext uri="{FF2B5EF4-FFF2-40B4-BE49-F238E27FC236}">
                <a16:creationId xmlns:a16="http://schemas.microsoft.com/office/drawing/2014/main" id="{3E4537B6-D0EB-033D-2089-A2AD629D265C}"/>
              </a:ext>
            </a:extLst>
          </p:cNvPr>
          <p:cNvSpPr txBox="1">
            <a:spLocks/>
          </p:cNvSpPr>
          <p:nvPr/>
        </p:nvSpPr>
        <p:spPr>
          <a:xfrm>
            <a:off x="344349"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Best Practices</a:t>
            </a:r>
          </a:p>
          <a:p>
            <a:pPr marL="171450" indent="-171450">
              <a:buClr>
                <a:srgbClr val="F68C1E"/>
              </a:buClr>
              <a:buFont typeface="Arial" panose="020B0604020202020204" pitchFamily="34" charset="0"/>
              <a:buChar char="•"/>
              <a:defRPr/>
            </a:pPr>
            <a:r>
              <a:rPr lang="en-US" dirty="0">
                <a:solidFill>
                  <a:schemeClr val="tx1"/>
                </a:solidFill>
              </a:rPr>
              <a:t>Aim for audience sizes between 2% and 15% of the projected adult population.</a:t>
            </a:r>
          </a:p>
          <a:p>
            <a:pPr marL="171450" indent="-171450">
              <a:buClr>
                <a:srgbClr val="F68C1E"/>
              </a:buClr>
              <a:buFont typeface="Arial" panose="020B0604020202020204" pitchFamily="34" charset="0"/>
              <a:buChar char="•"/>
              <a:defRPr/>
            </a:pPr>
            <a:r>
              <a:rPr lang="en-US" dirty="0">
                <a:solidFill>
                  <a:schemeClr val="tx1"/>
                </a:solidFill>
              </a:rPr>
              <a:t>Use multiple audiences </a:t>
            </a:r>
            <a:r>
              <a:rPr lang="en-US" dirty="0">
                <a:solidFill>
                  <a:schemeClr val="accent3"/>
                </a:solidFill>
              </a:rPr>
              <a:t>based on different data types</a:t>
            </a:r>
            <a:r>
              <a:rPr lang="en-US" dirty="0">
                <a:solidFill>
                  <a:schemeClr val="tx1"/>
                </a:solidFill>
              </a:rPr>
              <a:t> across separate strategies and optimize toward higher performing audiences.</a:t>
            </a:r>
          </a:p>
          <a:p>
            <a:pPr marL="171450" indent="-171450">
              <a:buClr>
                <a:srgbClr val="F68C1E"/>
              </a:buClr>
              <a:buFont typeface="Arial" panose="020B0604020202020204" pitchFamily="34" charset="0"/>
              <a:buChar char="•"/>
              <a:defRPr/>
            </a:pPr>
            <a:r>
              <a:rPr lang="en-US" dirty="0">
                <a:solidFill>
                  <a:schemeClr val="tx1"/>
                </a:solidFill>
              </a:rPr>
              <a:t>Look-a-like audiences (including Facebook’s) can help expand an audience to those similar to your 1st party data.</a:t>
            </a:r>
          </a:p>
          <a:p>
            <a:pPr marL="171450" indent="-171450">
              <a:buClr>
                <a:srgbClr val="F68C1E"/>
              </a:buClr>
              <a:buFont typeface="Arial" panose="020B0604020202020204" pitchFamily="34" charset="0"/>
              <a:buChar char="•"/>
              <a:defRPr/>
            </a:pPr>
            <a:r>
              <a:rPr lang="en-US" dirty="0">
                <a:solidFill>
                  <a:schemeClr val="tx1"/>
                </a:solidFill>
              </a:rPr>
              <a:t>Retargeting audiences with dynamic creative can provide frequency support for CPC and CPA campaigns.</a:t>
            </a:r>
          </a:p>
          <a:p>
            <a:pPr marL="171450" indent="-171450">
              <a:buClr>
                <a:srgbClr val="F68C1E"/>
              </a:buClr>
              <a:buFont typeface="Arial" panose="020B0604020202020204" pitchFamily="34" charset="0"/>
              <a:buChar char="•"/>
              <a:defRPr/>
            </a:pPr>
            <a:r>
              <a:rPr lang="en-US" dirty="0">
                <a:solidFill>
                  <a:schemeClr val="tx1"/>
                </a:solidFill>
              </a:rPr>
              <a:t>Run campaigns at least 4 weeks for Facebook to develop campaigns learning against for optimization.</a:t>
            </a: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1C1E663D-59AF-057E-10DD-BBAC42760919}"/>
              </a:ext>
            </a:extLst>
          </p:cNvPr>
          <p:cNvSpPr txBox="1">
            <a:spLocks/>
          </p:cNvSpPr>
          <p:nvPr/>
        </p:nvSpPr>
        <p:spPr>
          <a:xfrm>
            <a:off x="4684544"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Pitfalls or important points</a:t>
            </a:r>
          </a:p>
          <a:p>
            <a:pPr marL="171450" indent="-171450">
              <a:buClr>
                <a:srgbClr val="F68C1E"/>
              </a:buClr>
              <a:buFont typeface="Arial" panose="020B0604020202020204" pitchFamily="34" charset="0"/>
              <a:buChar char="•"/>
              <a:defRPr/>
            </a:pPr>
            <a:r>
              <a:rPr lang="en-US" dirty="0">
                <a:solidFill>
                  <a:schemeClr val="tx1"/>
                </a:solidFill>
              </a:rPr>
              <a:t>Our recommended method of Facebook activation is through our Facebook Direct Connection.</a:t>
            </a:r>
          </a:p>
          <a:p>
            <a:pPr marL="171450" indent="-171450">
              <a:buClr>
                <a:srgbClr val="F68C1E"/>
              </a:buClr>
              <a:buFont typeface="Arial" panose="020B0604020202020204" pitchFamily="34" charset="0"/>
              <a:buChar char="•"/>
              <a:defRPr/>
            </a:pPr>
            <a:r>
              <a:rPr lang="en-US" dirty="0">
                <a:solidFill>
                  <a:schemeClr val="tx1"/>
                </a:solidFill>
              </a:rPr>
              <a:t>If using MAIDs, </a:t>
            </a:r>
            <a:r>
              <a:rPr lang="en-US" dirty="0">
                <a:solidFill>
                  <a:schemeClr val="accent3"/>
                </a:solidFill>
              </a:rPr>
              <a:t>frequent updates are key to success.</a:t>
            </a:r>
            <a:r>
              <a:rPr lang="en-US" dirty="0">
                <a:solidFill>
                  <a:schemeClr val="tx1"/>
                </a:solidFill>
              </a:rPr>
              <a:t> At minimum MAIDs should be uploaded monthly.*</a:t>
            </a:r>
          </a:p>
          <a:p>
            <a:pPr marL="171450" indent="-171450">
              <a:buClr>
                <a:srgbClr val="F68C1E"/>
              </a:buClr>
              <a:buFont typeface="Arial" panose="020B0604020202020204" pitchFamily="34" charset="0"/>
              <a:buChar char="•"/>
              <a:defRPr/>
            </a:pPr>
            <a:r>
              <a:rPr lang="en-US" dirty="0">
                <a:solidFill>
                  <a:schemeClr val="tx1"/>
                </a:solidFill>
              </a:rPr>
              <a:t>If using Facebooks Look-a-like audiences, our MAIDs will be used as the seed for the model and all impressions against that audience will count towards any allotment.</a:t>
            </a:r>
          </a:p>
          <a:p>
            <a:pPr marL="171450" indent="-171450">
              <a:buClr>
                <a:srgbClr val="F68C1E"/>
              </a:buClr>
              <a:buFont typeface="Arial" panose="020B0604020202020204" pitchFamily="34" charset="0"/>
              <a:buChar char="•"/>
              <a:defRPr/>
            </a:pPr>
            <a:r>
              <a:rPr lang="en-US" dirty="0">
                <a:solidFill>
                  <a:schemeClr val="tx1"/>
                </a:solidFill>
              </a:rPr>
              <a:t>In terms of media tagging, only off-site clicks can be captured.</a:t>
            </a:r>
          </a:p>
          <a:p>
            <a:pPr marL="171450" indent="-171450">
              <a:buClr>
                <a:srgbClr val="F68C1E"/>
              </a:buClr>
              <a:buFont typeface="Arial" panose="020B0604020202020204" pitchFamily="34" charset="0"/>
              <a:buChar char="•"/>
              <a:defRPr/>
            </a:pPr>
            <a:r>
              <a:rPr lang="en-US" dirty="0">
                <a:solidFill>
                  <a:schemeClr val="tx1"/>
                </a:solidFill>
              </a:rPr>
              <a:t>Use platform geo targeting capabilities.</a:t>
            </a:r>
          </a:p>
          <a:p>
            <a:pPr marL="171450" indent="-171450">
              <a:buClr>
                <a:srgbClr val="F68C1E"/>
              </a:buClr>
              <a:buFont typeface="Arial" panose="020B0604020202020204" pitchFamily="34" charset="0"/>
              <a:buChar char="•"/>
              <a:defRPr/>
            </a:pPr>
            <a:r>
              <a:rPr lang="en-US" dirty="0">
                <a:solidFill>
                  <a:schemeClr val="tx1"/>
                </a:solidFill>
              </a:rPr>
              <a:t>If bound by strict demographic restrictions (i.e. LDA 21+) use social platform demographics to ensure compliance.</a:t>
            </a:r>
          </a:p>
        </p:txBody>
      </p:sp>
      <p:sp>
        <p:nvSpPr>
          <p:cNvPr id="7" name="TextBox 6">
            <a:extLst>
              <a:ext uri="{FF2B5EF4-FFF2-40B4-BE49-F238E27FC236}">
                <a16:creationId xmlns:a16="http://schemas.microsoft.com/office/drawing/2014/main" id="{D60CC003-202F-0934-A95A-0456A4975F90}"/>
              </a:ext>
            </a:extLst>
          </p:cNvPr>
          <p:cNvSpPr txBox="1"/>
          <p:nvPr/>
        </p:nvSpPr>
        <p:spPr>
          <a:xfrm>
            <a:off x="4308301" y="4744416"/>
            <a:ext cx="5020733" cy="230832"/>
          </a:xfrm>
          <a:prstGeom prst="rect">
            <a:avLst/>
          </a:prstGeom>
          <a:noFill/>
        </p:spPr>
        <p:txBody>
          <a:bodyPr wrap="square">
            <a:spAutoFit/>
          </a:bodyPr>
          <a:lstStyle/>
          <a:p>
            <a:pPr marL="171450" indent="-171450">
              <a:buFont typeface="Arial" panose="020B0604020202020204" pitchFamily="34" charset="0"/>
              <a:buChar char="•"/>
            </a:pPr>
            <a:r>
              <a:rPr lang="en-US" sz="900" i="1" dirty="0"/>
              <a:t>Facebook via LIVERAMP and Direct Facebook Connection automatically updates weekly</a:t>
            </a:r>
          </a:p>
        </p:txBody>
      </p:sp>
    </p:spTree>
    <p:extLst>
      <p:ext uri="{BB962C8B-B14F-4D97-AF65-F5344CB8AC3E}">
        <p14:creationId xmlns:p14="http://schemas.microsoft.com/office/powerpoint/2010/main" val="1697527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58A16-6AD7-6FAB-7829-DC83E988F41A}"/>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429C2A97-078D-0946-A4CA-134D7123CE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3715E23A-5F19-D85E-F9A8-0317299B70B8}"/>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An audience-driven media agency partnered with Resonate for media planning insights, direct connections to the digital ecosystem, and a robust data set of intent, preferences, and psychographics. </a:t>
            </a:r>
          </a:p>
          <a:p>
            <a:r>
              <a:rPr lang="en-US" sz="1600" dirty="0" err="1"/>
              <a:t>Resonate’s</a:t>
            </a:r>
            <a:r>
              <a:rPr lang="en-US" sz="1600" dirty="0"/>
              <a:t> proprietary data set helped to personalize against existing creative throughout their client’s funnel, resulting in a 23% decrease in Facebook CPA over a standard Facebook audience for their largest client. </a:t>
            </a:r>
          </a:p>
        </p:txBody>
      </p:sp>
      <p:sp>
        <p:nvSpPr>
          <p:cNvPr id="9" name="TextBox 8">
            <a:extLst>
              <a:ext uri="{FF2B5EF4-FFF2-40B4-BE49-F238E27FC236}">
                <a16:creationId xmlns:a16="http://schemas.microsoft.com/office/drawing/2014/main" id="{3DC2C4AE-4C58-4033-934F-559CECE73768}"/>
              </a:ext>
            </a:extLst>
          </p:cNvPr>
          <p:cNvSpPr txBox="1"/>
          <p:nvPr/>
        </p:nvSpPr>
        <p:spPr>
          <a:xfrm>
            <a:off x="5129838" y="1782061"/>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23% </a:t>
            </a:r>
          </a:p>
          <a:p>
            <a:pPr algn="ctr"/>
            <a:r>
              <a:rPr lang="en-US" dirty="0">
                <a:solidFill>
                  <a:schemeClr val="bg1"/>
                </a:solidFill>
                <a:ea typeface="+mn-lt"/>
                <a:cs typeface="+mn-lt"/>
              </a:rPr>
              <a:t>Decrease In Facebook CPA Driven by Resonate Data over Standard Facebook Audience </a:t>
            </a:r>
          </a:p>
        </p:txBody>
      </p:sp>
      <p:sp>
        <p:nvSpPr>
          <p:cNvPr id="12" name="TextBox 11">
            <a:extLst>
              <a:ext uri="{FF2B5EF4-FFF2-40B4-BE49-F238E27FC236}">
                <a16:creationId xmlns:a16="http://schemas.microsoft.com/office/drawing/2014/main" id="{D17AF221-E146-B87E-742E-619AA7A68F6E}"/>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2294875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9CC2F4D1-3648-9F29-5C53-E1D8E2EB3D73}"/>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4A3BC201-5C5D-2493-6F7B-06A09288B52E}"/>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CTV activation</a:t>
            </a:r>
          </a:p>
        </p:txBody>
      </p:sp>
    </p:spTree>
    <p:extLst>
      <p:ext uri="{BB962C8B-B14F-4D97-AF65-F5344CB8AC3E}">
        <p14:creationId xmlns:p14="http://schemas.microsoft.com/office/powerpoint/2010/main" val="305192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9F3F5-F0DC-ACD9-40D1-7EF005B97CA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8DADBFB-3441-CABB-E04A-BA23E32564D3}"/>
              </a:ext>
            </a:extLst>
          </p:cNvPr>
          <p:cNvSpPr>
            <a:spLocks noGrp="1"/>
          </p:cNvSpPr>
          <p:nvPr>
            <p:ph type="title"/>
          </p:nvPr>
        </p:nvSpPr>
        <p:spPr>
          <a:xfrm>
            <a:off x="344349" y="228625"/>
            <a:ext cx="8283184" cy="445143"/>
          </a:xfrm>
        </p:spPr>
        <p:txBody>
          <a:bodyPr>
            <a:noAutofit/>
          </a:bodyPr>
          <a:lstStyle/>
          <a:p>
            <a:pPr>
              <a:lnSpc>
                <a:spcPts val="2800"/>
              </a:lnSpc>
            </a:pPr>
            <a:r>
              <a:rPr lang="en-US" dirty="0"/>
              <a:t>CTV activation </a:t>
            </a:r>
            <a:r>
              <a:rPr lang="en-US" dirty="0">
                <a:gradFill>
                  <a:gsLst>
                    <a:gs pos="71000">
                      <a:srgbClr val="F68C1E"/>
                    </a:gs>
                    <a:gs pos="100000">
                      <a:srgbClr val="F84525"/>
                    </a:gs>
                  </a:gsLst>
                  <a:lin ang="2698631" scaled="0"/>
                </a:gradFill>
              </a:rPr>
              <a:t>best practices &amp; pitfalls</a:t>
            </a:r>
          </a:p>
        </p:txBody>
      </p:sp>
      <p:sp>
        <p:nvSpPr>
          <p:cNvPr id="2" name="Text Placeholder 3">
            <a:extLst>
              <a:ext uri="{FF2B5EF4-FFF2-40B4-BE49-F238E27FC236}">
                <a16:creationId xmlns:a16="http://schemas.microsoft.com/office/drawing/2014/main" id="{85661EF2-6B72-B719-D67F-F49A989F3CB4}"/>
              </a:ext>
            </a:extLst>
          </p:cNvPr>
          <p:cNvSpPr txBox="1">
            <a:spLocks/>
          </p:cNvSpPr>
          <p:nvPr/>
        </p:nvSpPr>
        <p:spPr>
          <a:xfrm>
            <a:off x="344349"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Best Practices</a:t>
            </a:r>
          </a:p>
          <a:p>
            <a:pPr marL="171450" indent="-171450">
              <a:buClr>
                <a:srgbClr val="F68C1E"/>
              </a:buClr>
              <a:buFont typeface="Arial" panose="020B0604020202020204" pitchFamily="34" charset="0"/>
              <a:buChar char="•"/>
              <a:defRPr/>
            </a:pPr>
            <a:r>
              <a:rPr lang="en-US" dirty="0">
                <a:solidFill>
                  <a:schemeClr val="tx1"/>
                </a:solidFill>
              </a:rPr>
              <a:t>Aim for audience sizes between 2% and 15% of the projected adult population.</a:t>
            </a:r>
          </a:p>
          <a:p>
            <a:pPr marL="171450" indent="-171450">
              <a:buClr>
                <a:srgbClr val="F68C1E"/>
              </a:buClr>
              <a:buFont typeface="Arial" panose="020B0604020202020204" pitchFamily="34" charset="0"/>
              <a:buChar char="•"/>
              <a:defRPr/>
            </a:pPr>
            <a:r>
              <a:rPr lang="en-US" dirty="0">
                <a:solidFill>
                  <a:schemeClr val="tx1"/>
                </a:solidFill>
              </a:rPr>
              <a:t>Use multiple audiences </a:t>
            </a:r>
            <a:r>
              <a:rPr lang="en-US" dirty="0">
                <a:solidFill>
                  <a:schemeClr val="accent3"/>
                </a:solidFill>
              </a:rPr>
              <a:t>based on different data types</a:t>
            </a:r>
            <a:r>
              <a:rPr lang="en-US" dirty="0">
                <a:solidFill>
                  <a:schemeClr val="tx1"/>
                </a:solidFill>
              </a:rPr>
              <a:t> across separate strategies and optimize toward higher performing audiences.</a:t>
            </a:r>
          </a:p>
          <a:p>
            <a:pPr marL="171450" indent="-171450">
              <a:buClr>
                <a:srgbClr val="F68C1E"/>
              </a:buClr>
              <a:buFont typeface="Arial" panose="020B0604020202020204" pitchFamily="34" charset="0"/>
              <a:buChar char="•"/>
              <a:defRPr/>
            </a:pPr>
            <a:r>
              <a:rPr lang="en-US" dirty="0">
                <a:solidFill>
                  <a:schemeClr val="tx1"/>
                </a:solidFill>
              </a:rPr>
              <a:t>Look-a-like audiences can help expand an audience to those similar to your 1st party data.</a:t>
            </a:r>
          </a:p>
          <a:p>
            <a:pPr marL="171450" indent="-171450">
              <a:buClr>
                <a:srgbClr val="F68C1E"/>
              </a:buClr>
              <a:buFont typeface="Arial" panose="020B0604020202020204" pitchFamily="34" charset="0"/>
              <a:buChar char="•"/>
              <a:defRPr/>
            </a:pPr>
            <a:r>
              <a:rPr lang="en-US" dirty="0">
                <a:solidFill>
                  <a:schemeClr val="tx1"/>
                </a:solidFill>
              </a:rPr>
              <a:t>Start with CTV inventory only and expand to OTT if delivery and scale need support.  Most DSPs have CTV inventory packages that should be utilized.</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E1F15467-BC56-E01B-B351-64894586261A}"/>
              </a:ext>
            </a:extLst>
          </p:cNvPr>
          <p:cNvSpPr txBox="1">
            <a:spLocks/>
          </p:cNvSpPr>
          <p:nvPr/>
        </p:nvSpPr>
        <p:spPr>
          <a:xfrm>
            <a:off x="4684544"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Pitfalls or important points</a:t>
            </a:r>
          </a:p>
          <a:p>
            <a:pPr marL="171450" indent="-171450">
              <a:buClr>
                <a:srgbClr val="F68C1E"/>
              </a:buClr>
              <a:buFont typeface="Arial" panose="020B0604020202020204" pitchFamily="34" charset="0"/>
              <a:buChar char="•"/>
              <a:defRPr/>
            </a:pPr>
            <a:r>
              <a:rPr lang="en-US" dirty="0">
                <a:solidFill>
                  <a:schemeClr val="tx1"/>
                </a:solidFill>
              </a:rPr>
              <a:t>Use platform geo targeting capabilities.</a:t>
            </a:r>
          </a:p>
          <a:p>
            <a:pPr marL="171450" indent="-171450">
              <a:buClr>
                <a:srgbClr val="F68C1E"/>
              </a:buClr>
              <a:buFont typeface="Arial" panose="020B0604020202020204" pitchFamily="34" charset="0"/>
              <a:buChar char="•"/>
              <a:defRPr/>
            </a:pPr>
            <a:r>
              <a:rPr lang="en-US" dirty="0">
                <a:solidFill>
                  <a:schemeClr val="tx1"/>
                </a:solidFill>
              </a:rPr>
              <a:t>If bound by strict demographic restrictions (i.e. LDA 21+) use CTV platform demographics to ensure compliance.</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p:txBody>
      </p:sp>
    </p:spTree>
    <p:extLst>
      <p:ext uri="{BB962C8B-B14F-4D97-AF65-F5344CB8AC3E}">
        <p14:creationId xmlns:p14="http://schemas.microsoft.com/office/powerpoint/2010/main" val="4132478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BBE91-4F76-5A8C-1F4D-F278A77BAB07}"/>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413AE93B-FF68-3A72-533F-487F64E260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5DFC0F76-5BF2-827F-C977-C8AE86131EFD}"/>
              </a:ext>
            </a:extLst>
          </p:cNvPr>
          <p:cNvSpPr txBox="1">
            <a:spLocks/>
          </p:cNvSpPr>
          <p:nvPr/>
        </p:nvSpPr>
        <p:spPr>
          <a:xfrm>
            <a:off x="527983" y="627906"/>
            <a:ext cx="4590805"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In rallying voter support for Colorado’s Prop 125, promoting wine sales in grocery stores, a premier political media agency acknowledged the importance of gaining strategic political insights. </a:t>
            </a:r>
          </a:p>
          <a:p>
            <a:r>
              <a:rPr lang="en-US" sz="1600" dirty="0"/>
              <a:t>By leveraging Resonate data, they uncovered insights into the purchasing habits of wine buyers. Armed with this information, they crafted a hyper-targeted audience and orchestrated the development and launch of a digital media campaign that resulted in 97%+ completion rates across CTV assets. Additionally, the proposition was approved. </a:t>
            </a:r>
          </a:p>
        </p:txBody>
      </p:sp>
      <p:sp>
        <p:nvSpPr>
          <p:cNvPr id="9" name="TextBox 8">
            <a:extLst>
              <a:ext uri="{FF2B5EF4-FFF2-40B4-BE49-F238E27FC236}">
                <a16:creationId xmlns:a16="http://schemas.microsoft.com/office/drawing/2014/main" id="{8AF001A0-09D9-FD42-A833-6840FA34599C}"/>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97% </a:t>
            </a:r>
          </a:p>
          <a:p>
            <a:pPr algn="ctr"/>
            <a:r>
              <a:rPr lang="en-US" dirty="0">
                <a:solidFill>
                  <a:schemeClr val="bg1"/>
                </a:solidFill>
              </a:rPr>
              <a:t>Completion Rates Across CTV Assets In First Digital Media Campaign in Market </a:t>
            </a:r>
          </a:p>
        </p:txBody>
      </p:sp>
      <p:sp>
        <p:nvSpPr>
          <p:cNvPr id="12" name="TextBox 11">
            <a:extLst>
              <a:ext uri="{FF2B5EF4-FFF2-40B4-BE49-F238E27FC236}">
                <a16:creationId xmlns:a16="http://schemas.microsoft.com/office/drawing/2014/main" id="{13A05C43-79AA-3124-93B5-8731FC9EE0D6}"/>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3542135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1220"/>
            </a:gs>
            <a:gs pos="100000">
              <a:srgbClr val="3A153B"/>
            </a:gs>
          </a:gsLst>
          <a:lin ang="8100019" scaled="0"/>
        </a:gradFill>
        <a:effectLst/>
      </p:bgPr>
    </p:bg>
    <p:spTree>
      <p:nvGrpSpPr>
        <p:cNvPr id="1" name="Shape 246">
          <a:extLst>
            <a:ext uri="{FF2B5EF4-FFF2-40B4-BE49-F238E27FC236}">
              <a16:creationId xmlns:a16="http://schemas.microsoft.com/office/drawing/2014/main" id="{D83413C7-BAE1-7308-DBDC-4A797F17C252}"/>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CDED210B-5E62-2183-FDF7-74F5196125B0}"/>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Margin tracking best practices</a:t>
            </a:r>
          </a:p>
        </p:txBody>
      </p:sp>
    </p:spTree>
    <p:extLst>
      <p:ext uri="{BB962C8B-B14F-4D97-AF65-F5344CB8AC3E}">
        <p14:creationId xmlns:p14="http://schemas.microsoft.com/office/powerpoint/2010/main" val="276766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9468-271D-A514-353C-65BE17731EE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D9BA17B7-662D-262F-FBC4-9D1B2CC6B224}"/>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Ensure profitability by tracking margins and third-party fees in your DSPs and social platforms</a:t>
            </a:r>
          </a:p>
        </p:txBody>
      </p:sp>
      <p:sp>
        <p:nvSpPr>
          <p:cNvPr id="2" name="Text Placeholder 3">
            <a:extLst>
              <a:ext uri="{FF2B5EF4-FFF2-40B4-BE49-F238E27FC236}">
                <a16:creationId xmlns:a16="http://schemas.microsoft.com/office/drawing/2014/main" id="{5CB755E2-0642-4829-057F-ED29EB3DD385}"/>
              </a:ext>
            </a:extLst>
          </p:cNvPr>
          <p:cNvSpPr txBox="1">
            <a:spLocks/>
          </p:cNvSpPr>
          <p:nvPr/>
        </p:nvSpPr>
        <p:spPr>
          <a:xfrm>
            <a:off x="4812946" y="1328876"/>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Why is this important?</a:t>
            </a:r>
          </a:p>
          <a:p>
            <a:pPr marL="171450" indent="-171450">
              <a:buClr>
                <a:srgbClr val="F68C1E"/>
              </a:buClr>
              <a:buFont typeface="Arial" panose="020B0604020202020204" pitchFamily="34" charset="0"/>
              <a:buChar char="•"/>
              <a:defRPr/>
            </a:pPr>
            <a:r>
              <a:rPr lang="en-US" sz="1200" dirty="0"/>
              <a:t>Leveraging these Margin tracking capabilities within your DSPs and Social platforms can enable you to see total spend against media and data but the tracking is not actually collecting the fees within the DSP. Typically, we’d recommend inputting Resonate costs as a Third-Party fee. This can help you pass on the costs from your Resonate partnership to your individual clients. If you have questions about how to do this, we percentage-based consulting with your specific DSP partners.</a:t>
            </a:r>
          </a:p>
          <a:p>
            <a:pPr marL="171450" indent="-171450">
              <a:buClr>
                <a:srgbClr val="F68C1E"/>
              </a:buClr>
              <a:buFont typeface="Arial" panose="020B0604020202020204" pitchFamily="34" charset="0"/>
              <a:buChar char="•"/>
              <a:defRPr/>
            </a:pPr>
            <a:r>
              <a:rPr lang="en-US" sz="1200" dirty="0"/>
              <a:t>For more details about leveraging CPM, </a:t>
            </a:r>
            <a:r>
              <a:rPr lang="en-US" sz="1200" dirty="0">
                <a:hlinkClick r:id="rId2"/>
              </a:rPr>
              <a:t>please click here</a:t>
            </a:r>
            <a:endParaRPr lang="en-US" sz="1200" dirty="0"/>
          </a:p>
          <a:p>
            <a:pPr marL="171450" indent="-171450">
              <a:buClr>
                <a:srgbClr val="F68C1E"/>
              </a:buClr>
              <a:buFont typeface="Arial" panose="020B0604020202020204" pitchFamily="34" charset="0"/>
              <a:buChar char="•"/>
              <a:defRPr/>
            </a:pPr>
            <a:r>
              <a:rPr lang="en-US" sz="1200" dirty="0"/>
              <a:t>For more details regarding calculating holdout for data, </a:t>
            </a:r>
            <a:r>
              <a:rPr lang="en-US" sz="1200" dirty="0">
                <a:hlinkClick r:id="rId3"/>
              </a:rPr>
              <a:t>please click here</a:t>
            </a:r>
            <a:endParaRPr lang="en-US" sz="1200" dirty="0"/>
          </a:p>
          <a:p>
            <a:pPr marL="171450" indent="-171450">
              <a:buClr>
                <a:srgbClr val="F68C1E"/>
              </a:buClr>
              <a:buFont typeface="Arial" panose="020B0604020202020204" pitchFamily="34" charset="0"/>
              <a:buChar char="•"/>
              <a:defRPr/>
            </a:pPr>
            <a:endParaRPr lang="en-US" sz="1400" dirty="0">
              <a:latin typeface="+mn-lt"/>
            </a:endParaRPr>
          </a:p>
          <a:p>
            <a:pPr>
              <a:buClr>
                <a:srgbClr val="F68C1E"/>
              </a:buClr>
              <a:defRPr/>
            </a:pPr>
            <a:endParaRPr lang="en-US" dirty="0">
              <a:solidFill>
                <a:schemeClr val="tx1"/>
              </a:solidFill>
            </a:endParaRPr>
          </a:p>
          <a:p>
            <a:endParaRPr lang="en-US" dirty="0">
              <a:solidFill>
                <a:srgbClr val="FCF8F3"/>
              </a:solidFill>
            </a:endParaRPr>
          </a:p>
        </p:txBody>
      </p:sp>
      <p:sp>
        <p:nvSpPr>
          <p:cNvPr id="8" name="Title 3">
            <a:extLst>
              <a:ext uri="{FF2B5EF4-FFF2-40B4-BE49-F238E27FC236}">
                <a16:creationId xmlns:a16="http://schemas.microsoft.com/office/drawing/2014/main" id="{418F13AC-3E1A-370C-4191-485C7EC89455}"/>
              </a:ext>
            </a:extLst>
          </p:cNvPr>
          <p:cNvSpPr txBox="1">
            <a:spLocks/>
          </p:cNvSpPr>
          <p:nvPr/>
        </p:nvSpPr>
        <p:spPr>
          <a:xfrm>
            <a:off x="303400" y="118830"/>
            <a:ext cx="8455302" cy="87850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r>
              <a:rPr lang="en-US"/>
              <a:t>Margin tracking: </a:t>
            </a:r>
            <a:r>
              <a:rPr lang="en-US" kern="1200">
                <a:gradFill>
                  <a:gsLst>
                    <a:gs pos="0">
                      <a:srgbClr val="F68C1E"/>
                    </a:gs>
                    <a:gs pos="100000">
                      <a:srgbClr val="F84525"/>
                    </a:gs>
                  </a:gsLst>
                  <a:lin ang="0" scaled="1"/>
                </a:gradFill>
              </a:rPr>
              <a:t>Best practices for data fees</a:t>
            </a:r>
            <a:endParaRPr lang="en-US" kern="1200" dirty="0">
              <a:gradFill>
                <a:gsLst>
                  <a:gs pos="0">
                    <a:srgbClr val="F68C1E"/>
                  </a:gs>
                  <a:gs pos="100000">
                    <a:srgbClr val="F84525"/>
                  </a:gs>
                </a:gsLst>
                <a:lin ang="0" scaled="1"/>
              </a:gradFill>
            </a:endParaRPr>
          </a:p>
        </p:txBody>
      </p:sp>
      <p:sp>
        <p:nvSpPr>
          <p:cNvPr id="10" name="Text Placeholder 3">
            <a:extLst>
              <a:ext uri="{FF2B5EF4-FFF2-40B4-BE49-F238E27FC236}">
                <a16:creationId xmlns:a16="http://schemas.microsoft.com/office/drawing/2014/main" id="{8E4AECD6-BC9D-3D0F-33E5-BC23A70E9934}"/>
              </a:ext>
            </a:extLst>
          </p:cNvPr>
          <p:cNvSpPr txBox="1">
            <a:spLocks/>
          </p:cNvSpPr>
          <p:nvPr/>
        </p:nvSpPr>
        <p:spPr>
          <a:xfrm>
            <a:off x="563423" y="1328876"/>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Best practices:</a:t>
            </a:r>
          </a:p>
          <a:p>
            <a:pPr marL="171450" indent="-171450">
              <a:buClr>
                <a:srgbClr val="F68C1E"/>
              </a:buClr>
              <a:buFont typeface="Arial" panose="020B0604020202020204" pitchFamily="34" charset="0"/>
              <a:buChar char="•"/>
              <a:defRPr/>
            </a:pPr>
            <a:r>
              <a:rPr lang="en-US" sz="1200" b="1" dirty="0">
                <a:solidFill>
                  <a:schemeClr val="accent3"/>
                </a:solidFill>
                <a:latin typeface="+mn-lt"/>
              </a:rPr>
              <a:t>Fixed Margin Settings: </a:t>
            </a:r>
            <a:r>
              <a:rPr lang="en-US" sz="1200" dirty="0">
                <a:latin typeface="+mn-lt"/>
              </a:rPr>
              <a:t>Advertisers can define fixed margins for campaigns, typically by setting a markup percentage above media costs.</a:t>
            </a:r>
          </a:p>
          <a:p>
            <a:pPr marL="171450" indent="-171450">
              <a:buClr>
                <a:srgbClr val="F68C1E"/>
              </a:buClr>
              <a:buFont typeface="Arial" panose="020B0604020202020204" pitchFamily="34" charset="0"/>
              <a:buChar char="•"/>
              <a:defRPr/>
            </a:pPr>
            <a:r>
              <a:rPr lang="en-US" sz="1200" b="1" dirty="0">
                <a:solidFill>
                  <a:schemeClr val="accent3"/>
                </a:solidFill>
                <a:latin typeface="+mn-lt"/>
              </a:rPr>
              <a:t>Dynamic Margin Adjustments: </a:t>
            </a:r>
            <a:r>
              <a:rPr lang="en-US" sz="1200" dirty="0">
                <a:latin typeface="+mn-lt"/>
              </a:rPr>
              <a:t>Margins can be adjusted based on factors such as performance trends and media pricing fluctuations.</a:t>
            </a:r>
          </a:p>
          <a:p>
            <a:pPr marL="171450" indent="-171450">
              <a:buClr>
                <a:srgbClr val="F68C1E"/>
              </a:buClr>
              <a:buFont typeface="Arial" panose="020B0604020202020204" pitchFamily="34" charset="0"/>
              <a:buChar char="•"/>
              <a:defRPr/>
            </a:pPr>
            <a:r>
              <a:rPr lang="en-US" sz="1200" b="1" dirty="0">
                <a:solidFill>
                  <a:schemeClr val="accent3"/>
                </a:solidFill>
                <a:latin typeface="+mn-lt"/>
              </a:rPr>
              <a:t>Third-Party Fee Tracking: </a:t>
            </a:r>
            <a:r>
              <a:rPr lang="en-US" sz="1200" dirty="0">
                <a:latin typeface="+mn-lt"/>
              </a:rPr>
              <a:t>Costs such as data fees (e.g., audience segments), tech fees, or platform fees can be tracked to calculate accurate margins.</a:t>
            </a:r>
          </a:p>
          <a:p>
            <a:pPr marL="171450" indent="-171450">
              <a:buClr>
                <a:srgbClr val="F68C1E"/>
              </a:buClr>
              <a:buFont typeface="Arial" panose="020B0604020202020204" pitchFamily="34" charset="0"/>
              <a:buChar char="•"/>
              <a:defRPr/>
            </a:pPr>
            <a:r>
              <a:rPr lang="en-US" sz="1200" b="1" dirty="0">
                <a:solidFill>
                  <a:schemeClr val="accent3"/>
                </a:solidFill>
                <a:latin typeface="+mn-lt"/>
              </a:rPr>
              <a:t>Transparency Features for DSP &amp; Social Integrations: </a:t>
            </a:r>
            <a:r>
              <a:rPr lang="en-US" sz="1200" dirty="0">
                <a:latin typeface="+mn-lt"/>
              </a:rPr>
              <a:t>The Trade Desk provides reporting tools to see detailed cost breakdowns, helping media buyers maintain profitability and audit spending. Input Resonate costs as third-party fees to pass them to clients</a:t>
            </a:r>
          </a:p>
          <a:p>
            <a:pPr marL="171450" indent="-171450">
              <a:buClr>
                <a:srgbClr val="F68C1E"/>
              </a:buClr>
              <a:buFont typeface="Arial" panose="020B0604020202020204" pitchFamily="34" charset="0"/>
              <a:buChar char="•"/>
              <a:defRPr/>
            </a:pPr>
            <a:endParaRPr lang="en-US" sz="1200" dirty="0">
              <a:latin typeface="+mn-lt"/>
            </a:endParaRPr>
          </a:p>
          <a:p>
            <a:pPr>
              <a:buClr>
                <a:srgbClr val="F68C1E"/>
              </a:buClr>
              <a:defRPr/>
            </a:pPr>
            <a:endParaRPr lang="en-US" sz="1200"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253477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6D8E-A48E-04CA-2BB6-B783BA00FE23}"/>
              </a:ext>
            </a:extLst>
          </p:cNvPr>
          <p:cNvSpPr txBox="1"/>
          <p:nvPr/>
        </p:nvSpPr>
        <p:spPr>
          <a:xfrm>
            <a:off x="943302" y="804989"/>
            <a:ext cx="1880799" cy="1446550"/>
          </a:xfrm>
          <a:prstGeom prst="rect">
            <a:avLst/>
          </a:prstGeom>
          <a:noFill/>
        </p:spPr>
        <p:txBody>
          <a:bodyPr wrap="square" lIns="91440" tIns="45720" rIns="91440" bIns="45720" rtlCol="0" anchor="t">
            <a:spAutoFit/>
          </a:bodyPr>
          <a:lstStyle/>
          <a:p>
            <a:pPr algn="ctr"/>
            <a:r>
              <a:rPr lang="en-US" sz="4400" b="1" dirty="0">
                <a:gradFill>
                  <a:gsLst>
                    <a:gs pos="18000">
                      <a:srgbClr val="F68C1E"/>
                    </a:gs>
                    <a:gs pos="70000">
                      <a:srgbClr val="F84525"/>
                    </a:gs>
                  </a:gsLst>
                  <a:lin ang="2698631" scaled="0"/>
                </a:gradFill>
                <a:latin typeface="Arial" panose="020B0604020202020204" pitchFamily="34" charset="0"/>
                <a:cs typeface="Arial" panose="020B0604020202020204" pitchFamily="34" charset="0"/>
              </a:rPr>
              <a:t>39%</a:t>
            </a:r>
          </a:p>
          <a:p>
            <a:pPr algn="ctr"/>
            <a:r>
              <a:rPr lang="en-US" sz="1000" dirty="0">
                <a:solidFill>
                  <a:schemeClr val="bg1"/>
                </a:solidFill>
                <a:ea typeface="+mn-lt"/>
                <a:cs typeface="+mn-lt"/>
              </a:rPr>
              <a:t>Increase In Conversion Rates Over Their Original 1</a:t>
            </a:r>
            <a:r>
              <a:rPr lang="en-US" sz="1000" baseline="30000" dirty="0">
                <a:solidFill>
                  <a:schemeClr val="bg1"/>
                </a:solidFill>
                <a:ea typeface="+mn-lt"/>
                <a:cs typeface="+mn-lt"/>
              </a:rPr>
              <a:t>st</a:t>
            </a:r>
            <a:r>
              <a:rPr lang="en-US" sz="1000" dirty="0">
                <a:solidFill>
                  <a:schemeClr val="bg1"/>
                </a:solidFill>
                <a:ea typeface="+mn-lt"/>
                <a:cs typeface="+mn-lt"/>
              </a:rPr>
              <a:t> and 3</a:t>
            </a:r>
            <a:r>
              <a:rPr lang="en-US" sz="1000" baseline="30000" dirty="0">
                <a:solidFill>
                  <a:schemeClr val="bg1"/>
                </a:solidFill>
                <a:ea typeface="+mn-lt"/>
                <a:cs typeface="+mn-lt"/>
              </a:rPr>
              <a:t>rd-</a:t>
            </a:r>
            <a:r>
              <a:rPr lang="en-US" sz="1000" dirty="0">
                <a:solidFill>
                  <a:schemeClr val="bg1"/>
                </a:solidFill>
                <a:ea typeface="+mn-lt"/>
                <a:cs typeface="+mn-lt"/>
              </a:rPr>
              <a:t>Party Data Sources</a:t>
            </a:r>
            <a:endParaRPr lang="en-US" sz="1000" dirty="0">
              <a:solidFill>
                <a:schemeClr val="bg1"/>
              </a:solidFill>
            </a:endParaRPr>
          </a:p>
          <a:p>
            <a:pPr algn="ctr"/>
            <a:endParaRPr lang="en-US" dirty="0">
              <a:solidFill>
                <a:schemeClr val="bg1"/>
              </a:solidFill>
            </a:endParaRPr>
          </a:p>
        </p:txBody>
      </p:sp>
      <p:sp>
        <p:nvSpPr>
          <p:cNvPr id="14" name="TextBox 6">
            <a:extLst>
              <a:ext uri="{FF2B5EF4-FFF2-40B4-BE49-F238E27FC236}">
                <a16:creationId xmlns:a16="http://schemas.microsoft.com/office/drawing/2014/main" id="{CB4C5E6B-4C5C-3FF9-01B7-086DBFEBF4DF}"/>
              </a:ext>
            </a:extLst>
          </p:cNvPr>
          <p:cNvSpPr txBox="1"/>
          <p:nvPr/>
        </p:nvSpPr>
        <p:spPr>
          <a:xfrm>
            <a:off x="3437782" y="824225"/>
            <a:ext cx="2268436"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70%</a:t>
            </a:r>
            <a:endParaRPr lang="en-US" sz="4800">
              <a:solidFill>
                <a:schemeClr val="accent3"/>
              </a:solidFill>
            </a:endParaRPr>
          </a:p>
          <a:p>
            <a:pPr algn="ctr"/>
            <a:r>
              <a:rPr lang="en-US" sz="1000">
                <a:solidFill>
                  <a:schemeClr val="bg1"/>
                </a:solidFill>
              </a:rPr>
              <a:t>Brand Awareness Lift In The 1</a:t>
            </a:r>
            <a:r>
              <a:rPr lang="en-US" sz="1000" baseline="30000">
                <a:solidFill>
                  <a:schemeClr val="bg1"/>
                </a:solidFill>
              </a:rPr>
              <a:t>st</a:t>
            </a:r>
            <a:r>
              <a:rPr lang="en-US" sz="1000">
                <a:solidFill>
                  <a:schemeClr val="bg1"/>
                </a:solidFill>
              </a:rPr>
              <a:t> Year Over Other 3</a:t>
            </a:r>
            <a:r>
              <a:rPr lang="en-US" sz="1000" baseline="30000">
                <a:solidFill>
                  <a:schemeClr val="bg1"/>
                </a:solidFill>
              </a:rPr>
              <a:t>rd-</a:t>
            </a:r>
            <a:r>
              <a:rPr lang="en-US" sz="1000">
                <a:solidFill>
                  <a:schemeClr val="bg1"/>
                </a:solidFill>
              </a:rPr>
              <a:t>Party Data Providers</a:t>
            </a:r>
            <a:endParaRPr lang="en-US" sz="1400">
              <a:solidFill>
                <a:schemeClr val="bg1"/>
              </a:solidFill>
            </a:endParaRPr>
          </a:p>
        </p:txBody>
      </p:sp>
      <p:sp>
        <p:nvSpPr>
          <p:cNvPr id="15" name="TextBox 6">
            <a:extLst>
              <a:ext uri="{FF2B5EF4-FFF2-40B4-BE49-F238E27FC236}">
                <a16:creationId xmlns:a16="http://schemas.microsoft.com/office/drawing/2014/main" id="{588FE0C9-B48B-16D1-4AFE-CFA2385B1AB7}"/>
              </a:ext>
            </a:extLst>
          </p:cNvPr>
          <p:cNvSpPr txBox="1"/>
          <p:nvPr/>
        </p:nvSpPr>
        <p:spPr>
          <a:xfrm>
            <a:off x="6119299" y="824225"/>
            <a:ext cx="2268436" cy="14080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97%</a:t>
            </a:r>
            <a:endParaRPr lang="en-US" sz="4000" b="1">
              <a:solidFill>
                <a:schemeClr val="accent3"/>
              </a:solidFill>
            </a:endParaRPr>
          </a:p>
          <a:p>
            <a:pPr algn="ctr"/>
            <a:r>
              <a:rPr lang="en-US" sz="1000">
                <a:solidFill>
                  <a:schemeClr val="bg1"/>
                </a:solidFill>
              </a:rPr>
              <a:t>Completion Rates Across CTV Assets In First Digital Media Campaign in Market</a:t>
            </a:r>
          </a:p>
          <a:p>
            <a:pPr algn="ctr"/>
            <a:endParaRPr lang="en-US" sz="1000">
              <a:solidFill>
                <a:schemeClr val="bg1"/>
              </a:solidFill>
            </a:endParaRPr>
          </a:p>
        </p:txBody>
      </p:sp>
      <p:sp>
        <p:nvSpPr>
          <p:cNvPr id="17" name="TextBox 6">
            <a:extLst>
              <a:ext uri="{FF2B5EF4-FFF2-40B4-BE49-F238E27FC236}">
                <a16:creationId xmlns:a16="http://schemas.microsoft.com/office/drawing/2014/main" id="{F1ECE1D9-9BB1-F83D-F712-4B633450021F}"/>
              </a:ext>
            </a:extLst>
          </p:cNvPr>
          <p:cNvSpPr txBox="1"/>
          <p:nvPr/>
        </p:nvSpPr>
        <p:spPr>
          <a:xfrm>
            <a:off x="3528523" y="2068212"/>
            <a:ext cx="2117409" cy="141577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27%</a:t>
            </a:r>
          </a:p>
          <a:p>
            <a:pPr algn="ctr"/>
            <a:r>
              <a:rPr lang="en-US" sz="1000">
                <a:solidFill>
                  <a:schemeClr val="bg1"/>
                </a:solidFill>
              </a:rPr>
              <a:t>Increase In CTRs </a:t>
            </a:r>
            <a:r>
              <a:rPr lang="en-US" sz="1000">
                <a:solidFill>
                  <a:schemeClr val="bg1"/>
                </a:solidFill>
                <a:ea typeface="+mn-lt"/>
                <a:cs typeface="+mn-lt"/>
              </a:rPr>
              <a:t>Driven By Resonate Data Over Their Original 3</a:t>
            </a:r>
            <a:r>
              <a:rPr lang="en-US" sz="1000" baseline="30000">
                <a:solidFill>
                  <a:schemeClr val="bg1"/>
                </a:solidFill>
                <a:ea typeface="+mn-lt"/>
                <a:cs typeface="+mn-lt"/>
              </a:rPr>
              <a:t>rd</a:t>
            </a:r>
            <a:r>
              <a:rPr lang="en-US" sz="1000">
                <a:solidFill>
                  <a:schemeClr val="bg1"/>
                </a:solidFill>
                <a:ea typeface="+mn-lt"/>
                <a:cs typeface="+mn-lt"/>
              </a:rPr>
              <a:t>-Party Data Providers </a:t>
            </a:r>
          </a:p>
          <a:p>
            <a:pPr algn="ctr"/>
            <a:endParaRPr lang="en-US" sz="1200">
              <a:solidFill>
                <a:schemeClr val="bg1"/>
              </a:solidFill>
            </a:endParaRPr>
          </a:p>
        </p:txBody>
      </p:sp>
      <p:sp>
        <p:nvSpPr>
          <p:cNvPr id="18" name="TextBox 6">
            <a:extLst>
              <a:ext uri="{FF2B5EF4-FFF2-40B4-BE49-F238E27FC236}">
                <a16:creationId xmlns:a16="http://schemas.microsoft.com/office/drawing/2014/main" id="{BE155EF0-5507-0672-02C7-BB59E0D20FA2}"/>
              </a:ext>
            </a:extLst>
          </p:cNvPr>
          <p:cNvSpPr txBox="1"/>
          <p:nvPr/>
        </p:nvSpPr>
        <p:spPr>
          <a:xfrm>
            <a:off x="6212817" y="2107818"/>
            <a:ext cx="2081400"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21%</a:t>
            </a:r>
            <a:endParaRPr lang="en-US" sz="4400">
              <a:solidFill>
                <a:schemeClr val="accent3"/>
              </a:solidFill>
            </a:endParaRPr>
          </a:p>
          <a:p>
            <a:pPr algn="ctr"/>
            <a:r>
              <a:rPr lang="en-US" sz="1000">
                <a:solidFill>
                  <a:schemeClr val="bg1"/>
                </a:solidFill>
              </a:rPr>
              <a:t>Increase In Conversion On Website To Premium Product Over 3</a:t>
            </a:r>
            <a:r>
              <a:rPr lang="en-US" sz="1000" baseline="30000">
                <a:solidFill>
                  <a:schemeClr val="bg1"/>
                </a:solidFill>
              </a:rPr>
              <a:t>rd</a:t>
            </a:r>
            <a:r>
              <a:rPr lang="en-US" sz="1000">
                <a:solidFill>
                  <a:schemeClr val="bg1"/>
                </a:solidFill>
              </a:rPr>
              <a:t>-Party Data Providers</a:t>
            </a:r>
          </a:p>
          <a:p>
            <a:pPr algn="ctr"/>
            <a:endParaRPr lang="en-US" sz="1000">
              <a:solidFill>
                <a:schemeClr val="bg1"/>
              </a:solidFill>
            </a:endParaRPr>
          </a:p>
        </p:txBody>
      </p:sp>
      <p:sp>
        <p:nvSpPr>
          <p:cNvPr id="19" name="TextBox 6">
            <a:extLst>
              <a:ext uri="{FF2B5EF4-FFF2-40B4-BE49-F238E27FC236}">
                <a16:creationId xmlns:a16="http://schemas.microsoft.com/office/drawing/2014/main" id="{AC24A760-2872-0102-C4B4-814292D9E8DA}"/>
              </a:ext>
            </a:extLst>
          </p:cNvPr>
          <p:cNvSpPr txBox="1"/>
          <p:nvPr/>
        </p:nvSpPr>
        <p:spPr>
          <a:xfrm>
            <a:off x="943302" y="2061978"/>
            <a:ext cx="1880799" cy="12311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82%</a:t>
            </a:r>
          </a:p>
          <a:p>
            <a:pPr algn="ctr"/>
            <a:r>
              <a:rPr lang="en-US" sz="1000" b="0" i="0" u="none" strike="noStrike">
                <a:solidFill>
                  <a:schemeClr val="bg1"/>
                </a:solidFill>
                <a:effectLst/>
              </a:rPr>
              <a:t>Lift in Responsiveness using </a:t>
            </a:r>
            <a:r>
              <a:rPr lang="en-US" sz="1000" b="0" i="0" u="none" strike="noStrike" err="1">
                <a:solidFill>
                  <a:schemeClr val="bg1"/>
                </a:solidFill>
                <a:effectLst/>
              </a:rPr>
              <a:t>Resonate’s</a:t>
            </a:r>
            <a:r>
              <a:rPr lang="en-US" sz="1000" b="0" i="0" u="none" strike="noStrike">
                <a:solidFill>
                  <a:schemeClr val="bg1"/>
                </a:solidFill>
                <a:effectLst/>
              </a:rPr>
              <a:t> LAM over </a:t>
            </a:r>
            <a:r>
              <a:rPr lang="en-US" sz="1000" b="0" i="0" u="none" strike="noStrike" err="1">
                <a:solidFill>
                  <a:schemeClr val="bg1"/>
                </a:solidFill>
                <a:effectLst/>
              </a:rPr>
              <a:t>LiveRamps</a:t>
            </a:r>
            <a:endParaRPr lang="en-US" sz="1000">
              <a:solidFill>
                <a:schemeClr val="bg1"/>
              </a:solidFill>
              <a:ea typeface="+mn-lt"/>
              <a:cs typeface="+mn-lt"/>
            </a:endParaRPr>
          </a:p>
        </p:txBody>
      </p:sp>
      <p:sp>
        <p:nvSpPr>
          <p:cNvPr id="20" name="TextBox 6">
            <a:extLst>
              <a:ext uri="{FF2B5EF4-FFF2-40B4-BE49-F238E27FC236}">
                <a16:creationId xmlns:a16="http://schemas.microsoft.com/office/drawing/2014/main" id="{BF08D037-B4A7-69F0-DDC4-6B2B63909B16}"/>
              </a:ext>
            </a:extLst>
          </p:cNvPr>
          <p:cNvSpPr txBox="1"/>
          <p:nvPr/>
        </p:nvSpPr>
        <p:spPr>
          <a:xfrm>
            <a:off x="3384220" y="3393589"/>
            <a:ext cx="2406017" cy="17697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49%</a:t>
            </a:r>
            <a:endParaRPr lang="en-US" sz="4400">
              <a:solidFill>
                <a:schemeClr val="accent3"/>
              </a:solidFill>
            </a:endParaRPr>
          </a:p>
          <a:p>
            <a:pPr algn="ctr"/>
            <a:r>
              <a:rPr lang="en-US" sz="1000">
                <a:solidFill>
                  <a:schemeClr val="bg1"/>
                </a:solidFill>
              </a:rPr>
              <a:t>Overachievement Of Acquisition Target Driven by Resonate Data Over Other 3</a:t>
            </a:r>
            <a:r>
              <a:rPr lang="en-US" sz="1000" baseline="30000">
                <a:solidFill>
                  <a:schemeClr val="bg1"/>
                </a:solidFill>
              </a:rPr>
              <a:t>rd-</a:t>
            </a:r>
            <a:r>
              <a:rPr lang="en-US" sz="1000">
                <a:solidFill>
                  <a:schemeClr val="bg1"/>
                </a:solidFill>
              </a:rPr>
              <a:t>Party Data Providers </a:t>
            </a:r>
          </a:p>
          <a:p>
            <a:pPr algn="ctr"/>
            <a:r>
              <a:rPr lang="en-US" sz="1000">
                <a:solidFill>
                  <a:schemeClr val="bg1"/>
                </a:solidFill>
              </a:rPr>
              <a:t> </a:t>
            </a:r>
          </a:p>
          <a:p>
            <a:pPr algn="ctr"/>
            <a:endParaRPr lang="en-US" sz="1050">
              <a:solidFill>
                <a:schemeClr val="bg1"/>
              </a:solidFill>
            </a:endParaRPr>
          </a:p>
          <a:p>
            <a:pPr algn="ctr"/>
            <a:endParaRPr lang="en-US" sz="1200">
              <a:solidFill>
                <a:schemeClr val="bg1"/>
              </a:solidFill>
            </a:endParaRPr>
          </a:p>
        </p:txBody>
      </p:sp>
      <p:sp>
        <p:nvSpPr>
          <p:cNvPr id="21" name="TextBox 6">
            <a:extLst>
              <a:ext uri="{FF2B5EF4-FFF2-40B4-BE49-F238E27FC236}">
                <a16:creationId xmlns:a16="http://schemas.microsoft.com/office/drawing/2014/main" id="{50B9E937-3242-B084-21B9-97204A778670}"/>
              </a:ext>
            </a:extLst>
          </p:cNvPr>
          <p:cNvSpPr txBox="1"/>
          <p:nvPr/>
        </p:nvSpPr>
        <p:spPr>
          <a:xfrm>
            <a:off x="756265" y="3393589"/>
            <a:ext cx="2254874" cy="12311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50%</a:t>
            </a:r>
            <a:endParaRPr lang="en-US" sz="4400" b="1">
              <a:solidFill>
                <a:schemeClr val="accent3"/>
              </a:solidFill>
            </a:endParaRPr>
          </a:p>
          <a:p>
            <a:pPr algn="ctr"/>
            <a:r>
              <a:rPr lang="en-US" sz="1000">
                <a:solidFill>
                  <a:schemeClr val="bg1"/>
                </a:solidFill>
              </a:rPr>
              <a:t>Increase In ROAS Driven By Resonate Data Over Standard Facebook Audience</a:t>
            </a:r>
          </a:p>
        </p:txBody>
      </p:sp>
      <p:sp>
        <p:nvSpPr>
          <p:cNvPr id="22" name="TextBox 6">
            <a:extLst>
              <a:ext uri="{FF2B5EF4-FFF2-40B4-BE49-F238E27FC236}">
                <a16:creationId xmlns:a16="http://schemas.microsoft.com/office/drawing/2014/main" id="{3C2F1F60-D482-FFD1-780F-9679A0A963BF}"/>
              </a:ext>
            </a:extLst>
          </p:cNvPr>
          <p:cNvSpPr txBox="1"/>
          <p:nvPr/>
        </p:nvSpPr>
        <p:spPr>
          <a:xfrm>
            <a:off x="6188067" y="3393589"/>
            <a:ext cx="2130899" cy="146963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23%</a:t>
            </a:r>
            <a:endParaRPr lang="en-US" sz="4400">
              <a:solidFill>
                <a:schemeClr val="accent3"/>
              </a:solidFill>
            </a:endParaRPr>
          </a:p>
          <a:p>
            <a:pPr algn="ctr"/>
            <a:r>
              <a:rPr lang="en-US" sz="1000">
                <a:solidFill>
                  <a:schemeClr val="bg1"/>
                </a:solidFill>
              </a:rPr>
              <a:t>Decrease In Facebook CPA Driven by Resonate Data over Standard Facebook Audience </a:t>
            </a:r>
          </a:p>
          <a:p>
            <a:pPr algn="ctr"/>
            <a:endParaRPr lang="en-US" sz="1200">
              <a:solidFill>
                <a:schemeClr val="bg1"/>
              </a:solidFill>
            </a:endParaRPr>
          </a:p>
        </p:txBody>
      </p:sp>
      <p:sp>
        <p:nvSpPr>
          <p:cNvPr id="24" name="Text Placeholder 1">
            <a:extLst>
              <a:ext uri="{FF2B5EF4-FFF2-40B4-BE49-F238E27FC236}">
                <a16:creationId xmlns:a16="http://schemas.microsoft.com/office/drawing/2014/main" id="{491FFDE1-FDBB-CCF6-5BA9-CD248547A36C}"/>
              </a:ext>
            </a:extLst>
          </p:cNvPr>
          <p:cNvSpPr txBox="1">
            <a:spLocks/>
          </p:cNvSpPr>
          <p:nvPr/>
        </p:nvSpPr>
        <p:spPr>
          <a:xfrm>
            <a:off x="220515" y="136468"/>
            <a:ext cx="8733426" cy="65702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0" i="0" kern="1000" spc="60">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a:solidFill>
                  <a:schemeClr val="bg1"/>
                </a:solidFill>
                <a:latin typeface="+mj-lt"/>
                <a:ea typeface="Roboto"/>
              </a:rPr>
              <a:t>Targeting Resonate Data Delivers Results</a:t>
            </a:r>
            <a:endParaRPr lang="en-US" sz="3200" b="1">
              <a:solidFill>
                <a:schemeClr val="bg1"/>
              </a:solidFill>
              <a:latin typeface="+mj-lt"/>
            </a:endParaRPr>
          </a:p>
        </p:txBody>
      </p:sp>
      <p:sp>
        <p:nvSpPr>
          <p:cNvPr id="25" name="TextBox 24">
            <a:extLst>
              <a:ext uri="{FF2B5EF4-FFF2-40B4-BE49-F238E27FC236}">
                <a16:creationId xmlns:a16="http://schemas.microsoft.com/office/drawing/2014/main" id="{932EB3DB-A9D4-D98B-2022-6E9E7CA06651}"/>
              </a:ext>
            </a:extLst>
          </p:cNvPr>
          <p:cNvSpPr txBox="1"/>
          <p:nvPr/>
        </p:nvSpPr>
        <p:spPr>
          <a:xfrm>
            <a:off x="6097734" y="4890723"/>
            <a:ext cx="3046266" cy="246221"/>
          </a:xfrm>
          <a:prstGeom prst="rect">
            <a:avLst/>
          </a:prstGeom>
          <a:noFill/>
        </p:spPr>
        <p:txBody>
          <a:bodyPr wrap="square" rtlCol="0">
            <a:spAutoFit/>
          </a:bodyPr>
          <a:lstStyle/>
          <a:p>
            <a:pPr algn="r"/>
            <a:r>
              <a:rPr lang="en-US" sz="500" i="1">
                <a:solidFill>
                  <a:schemeClr val="bg1"/>
                </a:solidFill>
              </a:rPr>
              <a:t>*Results will vary based on industry, vertical, audience, and strategy.</a:t>
            </a:r>
          </a:p>
          <a:p>
            <a:pPr algn="r"/>
            <a:r>
              <a:rPr lang="en-US" sz="500" i="1">
                <a:solidFill>
                  <a:schemeClr val="bg1"/>
                </a:solidFill>
              </a:rPr>
              <a:t>We recommend following our best practices to achieve the best performance.</a:t>
            </a:r>
          </a:p>
        </p:txBody>
      </p:sp>
    </p:spTree>
    <p:extLst>
      <p:ext uri="{BB962C8B-B14F-4D97-AF65-F5344CB8AC3E}">
        <p14:creationId xmlns:p14="http://schemas.microsoft.com/office/powerpoint/2010/main" val="1320360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2E7022A8-B0CD-9BA9-FE36-F3FEF6759087}"/>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41073453-7D23-6ED2-CA8F-EBF74DD560E3}"/>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Personalization data across industries for your Creative &amp; Messaging Strategy</a:t>
            </a:r>
          </a:p>
        </p:txBody>
      </p:sp>
    </p:spTree>
    <p:extLst>
      <p:ext uri="{BB962C8B-B14F-4D97-AF65-F5344CB8AC3E}">
        <p14:creationId xmlns:p14="http://schemas.microsoft.com/office/powerpoint/2010/main" val="1329494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4994D-EE74-B68B-FEAE-74696A411D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B3F226-5010-A25B-FE1A-E8F0CAEC5A2A}"/>
              </a:ext>
            </a:extLst>
          </p:cNvPr>
          <p:cNvSpPr>
            <a:spLocks noGrp="1"/>
          </p:cNvSpPr>
          <p:nvPr>
            <p:ph type="title"/>
          </p:nvPr>
        </p:nvSpPr>
        <p:spPr/>
        <p:txBody>
          <a:bodyPr/>
          <a:lstStyle/>
          <a:p>
            <a:r>
              <a:rPr lang="en-US" dirty="0"/>
              <a:t>AI-powered Resonate Banking data</a:t>
            </a:r>
          </a:p>
        </p:txBody>
      </p:sp>
      <p:sp>
        <p:nvSpPr>
          <p:cNvPr id="7" name="Subtitle 6">
            <a:extLst>
              <a:ext uri="{FF2B5EF4-FFF2-40B4-BE49-F238E27FC236}">
                <a16:creationId xmlns:a16="http://schemas.microsoft.com/office/drawing/2014/main" id="{1809093D-D2B9-0566-47DC-8E1B6039F25C}"/>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bankers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checking/savings, lending, credit card, and general banking intent signals</a:t>
            </a: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30M </a:t>
            </a:r>
            <a:r>
              <a:rPr lang="en-US" sz="1050">
                <a:solidFill>
                  <a:srgbClr val="000000"/>
                </a:solidFill>
                <a:latin typeface="+mn-lt"/>
                <a:ea typeface="Roboto"/>
              </a:rPr>
              <a:t>New account openers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10M </a:t>
            </a:r>
            <a:r>
              <a:rPr lang="en-US" sz="1050">
                <a:solidFill>
                  <a:srgbClr val="000000"/>
                </a:solidFill>
                <a:latin typeface="+mn-lt"/>
                <a:ea typeface="Roboto"/>
              </a:rPr>
              <a:t>Car or home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10M </a:t>
            </a:r>
            <a:r>
              <a:rPr lang="en-US" sz="1050">
                <a:solidFill>
                  <a:srgbClr val="000000"/>
                </a:solidFill>
                <a:latin typeface="+mn-lt"/>
                <a:ea typeface="Roboto"/>
              </a:rPr>
              <a:t>Refinancing their mortgage</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25M </a:t>
            </a:r>
            <a:r>
              <a:rPr lang="en-US" sz="1050">
                <a:solidFill>
                  <a:srgbClr val="000000"/>
                </a:solidFill>
                <a:latin typeface="+mn-lt"/>
                <a:ea typeface="Roboto"/>
              </a:rPr>
              <a:t>Switching banks</a:t>
            </a:r>
          </a:p>
          <a:p>
            <a:pPr marL="342900" lvl="1" defTabSz="685800">
              <a:spcBef>
                <a:spcPts val="375"/>
              </a:spcBef>
              <a:buClrTx/>
            </a:pPr>
            <a:endParaRPr lang="en-US" sz="1050">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bank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reasons to switch banks, financial product purchase drivers, bank selection considerations, credit card considerations</a:t>
            </a:r>
            <a:endParaRPr lang="en-US" sz="1050" spc="45">
              <a:solidFill>
                <a:srgbClr val="000000"/>
              </a:solidFill>
              <a:latin typeface="+mn-lt"/>
              <a:ea typeface="Roboto"/>
            </a:endParaRPr>
          </a:p>
          <a:p>
            <a:endParaRPr lang="en-US" sz="1100">
              <a:latin typeface="+mn-lt"/>
            </a:endParaRPr>
          </a:p>
        </p:txBody>
      </p:sp>
      <p:graphicFrame>
        <p:nvGraphicFramePr>
          <p:cNvPr id="8" name="Diagram 7">
            <a:extLst>
              <a:ext uri="{FF2B5EF4-FFF2-40B4-BE49-F238E27FC236}">
                <a16:creationId xmlns:a16="http://schemas.microsoft.com/office/drawing/2014/main" id="{89DC4794-8AD4-891D-4A6A-3F78517B452F}"/>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734D24FA-9ACA-FA8C-7F96-36FB38FE7F3E}"/>
              </a:ext>
            </a:extLst>
          </p:cNvPr>
          <p:cNvSpPr txBox="1"/>
          <p:nvPr/>
        </p:nvSpPr>
        <p:spPr>
          <a:xfrm>
            <a:off x="344349" y="671081"/>
            <a:ext cx="66570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Banking provides the most predictive, recent, and comprehensive understanding of individual bankers, integrated into your ecosystems.</a:t>
            </a:r>
          </a:p>
        </p:txBody>
      </p:sp>
      <p:pic>
        <p:nvPicPr>
          <p:cNvPr id="2" name="Picture 2" descr="screenshot">
            <a:extLst>
              <a:ext uri="{FF2B5EF4-FFF2-40B4-BE49-F238E27FC236}">
                <a16:creationId xmlns:a16="http://schemas.microsoft.com/office/drawing/2014/main" id="{0380244C-2F2F-88D4-B02B-79889E5B00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81302" y="3166348"/>
            <a:ext cx="1291589" cy="10763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57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920C01D4-ED75-1485-6242-6FB221A1B436}"/>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DC8F503-3047-84F4-3761-308863ACEC0F}"/>
              </a:ext>
            </a:extLst>
          </p:cNvPr>
          <p:cNvGraphicFramePr>
            <a:graphicFrameLocks noGrp="1"/>
          </p:cNvGraphicFramePr>
          <p:nvPr>
            <p:extLst>
              <p:ext uri="{D42A27DB-BD31-4B8C-83A1-F6EECF244321}">
                <p14:modId xmlns:p14="http://schemas.microsoft.com/office/powerpoint/2010/main" val="861726488"/>
              </p:ext>
            </p:extLst>
          </p:nvPr>
        </p:nvGraphicFramePr>
        <p:xfrm>
          <a:off x="3252963" y="859105"/>
          <a:ext cx="5601405" cy="3713035"/>
        </p:xfrm>
        <a:graphic>
          <a:graphicData uri="http://schemas.openxmlformats.org/drawingml/2006/table">
            <a:tbl>
              <a:tblPr firstRow="1" bandRow="1">
                <a:tableStyleId>{5A111915-BE36-4E01-A7E5-04B1672EAD32}</a:tableStyleId>
              </a:tblPr>
              <a:tblGrid>
                <a:gridCol w="1326697">
                  <a:extLst>
                    <a:ext uri="{9D8B030D-6E8A-4147-A177-3AD203B41FA5}">
                      <a16:colId xmlns:a16="http://schemas.microsoft.com/office/drawing/2014/main" val="2415452593"/>
                    </a:ext>
                  </a:extLst>
                </a:gridCol>
                <a:gridCol w="4274708">
                  <a:extLst>
                    <a:ext uri="{9D8B030D-6E8A-4147-A177-3AD203B41FA5}">
                      <a16:colId xmlns:a16="http://schemas.microsoft.com/office/drawing/2014/main" val="4152516373"/>
                    </a:ext>
                  </a:extLst>
                </a:gridCol>
              </a:tblGrid>
              <a:tr h="268621">
                <a:tc>
                  <a:txBody>
                    <a:bodyPr/>
                    <a:lstStyle/>
                    <a:p>
                      <a:pPr algn="ctr"/>
                      <a:r>
                        <a:rPr lang="en-US" sz="1100" dirty="0"/>
                        <a:t>Category</a:t>
                      </a:r>
                    </a:p>
                  </a:txBody>
                  <a:tcPr marL="68580" marR="68580" marT="34290" marB="34290" anchor="ctr"/>
                </a:tc>
                <a:tc>
                  <a:txBody>
                    <a:bodyPr/>
                    <a:lstStyle/>
                    <a:p>
                      <a:pPr algn="ctr"/>
                      <a:r>
                        <a:rPr lang="en-US" sz="1100" b="1" dirty="0"/>
                        <a:t>Location in Ignite</a:t>
                      </a:r>
                    </a:p>
                  </a:txBody>
                  <a:tcPr marL="68580" marR="68580" marT="34290" marB="34290" anchor="ctr"/>
                </a:tc>
                <a:extLst>
                  <a:ext uri="{0D108BD9-81ED-4DB2-BD59-A6C34878D82A}">
                    <a16:rowId xmlns:a16="http://schemas.microsoft.com/office/drawing/2014/main" val="4130477046"/>
                  </a:ext>
                </a:extLst>
              </a:tr>
              <a:tr h="617340">
                <a:tc>
                  <a:txBody>
                    <a:bodyPr/>
                    <a:lstStyle/>
                    <a:p>
                      <a:pPr algn="ctr"/>
                      <a:r>
                        <a:rPr lang="en-US" sz="1100" b="1" dirty="0">
                          <a:solidFill>
                            <a:schemeClr val="tx1"/>
                          </a:solidFill>
                        </a:rPr>
                        <a:t>Financial Purchase Drivers</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Purchase Drivers &gt; Product Attributes &gt; </a:t>
                      </a:r>
                      <a:r>
                        <a:rPr lang="en-US" sz="1100" b="1" kern="1200" dirty="0">
                          <a:solidFill>
                            <a:schemeClr val="tx1"/>
                          </a:solidFill>
                          <a:effectLst/>
                        </a:rPr>
                        <a:t>Factors When Selecting Financial Product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Purchase Drivers &gt; Product Attributes &gt; </a:t>
                      </a:r>
                      <a:r>
                        <a:rPr lang="en-US" sz="1100" b="1" kern="1200" dirty="0">
                          <a:solidFill>
                            <a:schemeClr val="tx1"/>
                          </a:solidFill>
                          <a:effectLst/>
                        </a:rPr>
                        <a:t>Financial Statements Agree With</a:t>
                      </a:r>
                    </a:p>
                  </a:txBody>
                  <a:tcPr marL="68580" marR="68580" marT="34290" marB="34290">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77586762"/>
                  </a:ext>
                </a:extLst>
              </a:tr>
              <a:tr h="671641">
                <a:tc>
                  <a:txBody>
                    <a:bodyPr/>
                    <a:lstStyle/>
                    <a:p>
                      <a:pPr algn="ctr"/>
                      <a:r>
                        <a:rPr lang="en-US" sz="1100" b="1" dirty="0">
                          <a:solidFill>
                            <a:schemeClr val="tx1"/>
                          </a:solidFill>
                        </a:rPr>
                        <a:t>Banking Preferences &amp; Psychographics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dirty="0">
                          <a:solidFill>
                            <a:schemeClr val="tx1"/>
                          </a:solidFill>
                        </a:rPr>
                        <a:t>Financial Services &amp; Insurance &gt; Banking &gt; Usage &gt; </a:t>
                      </a:r>
                      <a:r>
                        <a:rPr lang="en-US" sz="1100" b="1" dirty="0">
                          <a:solidFill>
                            <a:schemeClr val="tx1"/>
                          </a:solidFill>
                        </a:rPr>
                        <a:t>Selection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Banking &gt; Usage &gt; </a:t>
                      </a:r>
                      <a:r>
                        <a:rPr lang="en-US" sz="1100" b="1" kern="1200" dirty="0">
                          <a:solidFill>
                            <a:schemeClr val="tx1"/>
                          </a:solidFill>
                          <a:effectLst/>
                        </a:rPr>
                        <a:t>Reason to Switch Banks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Purchase Drivers &gt; </a:t>
                      </a:r>
                      <a:r>
                        <a:rPr lang="en-US" sz="1100" b="1" kern="1200" dirty="0">
                          <a:solidFill>
                            <a:schemeClr val="tx1"/>
                          </a:solidFill>
                          <a:effectLst/>
                        </a:rPr>
                        <a:t>Banking Psychographics</a:t>
                      </a:r>
                      <a:endParaRPr lang="en-US" sz="900" b="1" dirty="0">
                        <a:solidFill>
                          <a:schemeClr val="tx1"/>
                        </a:solidFill>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12026205"/>
                  </a:ext>
                </a:extLst>
              </a:tr>
              <a:tr h="671641">
                <a:tc>
                  <a:txBody>
                    <a:bodyPr/>
                    <a:lstStyle/>
                    <a:p>
                      <a:pPr algn="ctr"/>
                      <a:r>
                        <a:rPr lang="en-US" sz="1100" b="1" dirty="0">
                          <a:solidFill>
                            <a:schemeClr val="tx1"/>
                          </a:solidFill>
                        </a:rPr>
                        <a:t>Credit Card Preferences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dirty="0">
                          <a:solidFill>
                            <a:schemeClr val="tx1"/>
                          </a:solidFill>
                        </a:rPr>
                        <a:t>Financial Services &amp; Insurance &gt; Credit Cards &gt; Usage &gt; </a:t>
                      </a:r>
                      <a:r>
                        <a:rPr lang="en-US" sz="1100" b="1" dirty="0">
                          <a:solidFill>
                            <a:schemeClr val="tx1"/>
                          </a:solidFill>
                        </a:rPr>
                        <a:t>Credit Card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Financial Services &amp; Insurance &gt; Credit Cards &gt; Buy Now, Pay Later &gt; </a:t>
                      </a:r>
                      <a:r>
                        <a:rPr lang="en-US" sz="1100" b="1" dirty="0">
                          <a:solidFill>
                            <a:schemeClr val="tx1"/>
                          </a:solidFill>
                        </a:rPr>
                        <a:t>Why Use Buy Now, Pay Later</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891714">
                <a:tc>
                  <a:txBody>
                    <a:bodyPr/>
                    <a:lstStyle/>
                    <a:p>
                      <a:pPr algn="ctr"/>
                      <a:r>
                        <a:rPr lang="en-US" sz="1100" b="1" dirty="0">
                          <a:solidFill>
                            <a:schemeClr val="tx1"/>
                          </a:solidFill>
                        </a:rPr>
                        <a:t>Personal Values &amp; Motivations</a:t>
                      </a:r>
                    </a:p>
                  </a:txBody>
                  <a:tcPr marL="68580" marR="68580" marT="34290" marB="3429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i="0" kern="1200" dirty="0">
                          <a:solidFill>
                            <a:schemeClr val="tx1"/>
                          </a:solidFill>
                          <a:effectLst/>
                          <a:latin typeface="+mn-lt"/>
                          <a:ea typeface="+mn-ea"/>
                          <a:cs typeface="+mn-cs"/>
                        </a:rPr>
                        <a:t>Values &amp; Motivations &gt; </a:t>
                      </a:r>
                      <a:r>
                        <a:rPr lang="en-US" sz="1100" b="1" i="0" kern="1200" dirty="0">
                          <a:solidFill>
                            <a:schemeClr val="tx1"/>
                          </a:solidFill>
                          <a:effectLst/>
                          <a:latin typeface="+mn-lt"/>
                          <a:ea typeface="+mn-ea"/>
                          <a:cs typeface="+mn-cs"/>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marL="68580" marR="68580" marT="34290" marB="3429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
        <p:nvSpPr>
          <p:cNvPr id="9" name="Title 1">
            <a:extLst>
              <a:ext uri="{FF2B5EF4-FFF2-40B4-BE49-F238E27FC236}">
                <a16:creationId xmlns:a16="http://schemas.microsoft.com/office/drawing/2014/main" id="{DF748256-8882-DC50-3BCA-080F6D02E9D0}"/>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banking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spTree>
    <p:extLst>
      <p:ext uri="{BB962C8B-B14F-4D97-AF65-F5344CB8AC3E}">
        <p14:creationId xmlns:p14="http://schemas.microsoft.com/office/powerpoint/2010/main" val="4156100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601E-33BC-2BE9-A938-FD253D975C44}"/>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D1D9BBEB-E50B-C612-2A36-E888546237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0E18ACCB-82BD-6031-29D1-483A6FE6B399}"/>
              </a:ext>
            </a:extLst>
          </p:cNvPr>
          <p:cNvSpPr txBox="1">
            <a:spLocks/>
          </p:cNvSpPr>
          <p:nvPr/>
        </p:nvSpPr>
        <p:spPr>
          <a:xfrm>
            <a:off x="527983" y="627906"/>
            <a:ext cx="4590805"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As a long-standing partner of Resonate, this tax services provider was able to navigate multiple tax seasons, many which were challenging due to changing tax laws and moving deadlines. </a:t>
            </a:r>
            <a:endParaRPr lang="en-US" sz="2000" dirty="0"/>
          </a:p>
          <a:p>
            <a:r>
              <a:rPr lang="en-US" sz="1600" dirty="0">
                <a:solidFill>
                  <a:srgbClr val="FFFFFF"/>
                </a:solidFill>
                <a:ea typeface="Roboto"/>
                <a:cs typeface="+mj-lt"/>
              </a:rPr>
              <a:t>Leveraging Resonate data on how tax filers change over time, Resonate gave them the data and insights they needed to keep up with the dynamic market so they could effectively reach and convert new customers.</a:t>
            </a:r>
            <a:endParaRPr lang="en-US" sz="2000" dirty="0"/>
          </a:p>
        </p:txBody>
      </p:sp>
      <p:sp>
        <p:nvSpPr>
          <p:cNvPr id="9" name="TextBox 8">
            <a:extLst>
              <a:ext uri="{FF2B5EF4-FFF2-40B4-BE49-F238E27FC236}">
                <a16:creationId xmlns:a16="http://schemas.microsoft.com/office/drawing/2014/main" id="{BE166814-7A84-AA2F-A1C4-6AB477C0B7A3}"/>
              </a:ext>
            </a:extLst>
          </p:cNvPr>
          <p:cNvSpPr txBox="1"/>
          <p:nvPr/>
        </p:nvSpPr>
        <p:spPr>
          <a:xfrm>
            <a:off x="5129838" y="1782061"/>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21% </a:t>
            </a:r>
          </a:p>
          <a:p>
            <a:pPr algn="ctr"/>
            <a:r>
              <a:rPr lang="en-US" dirty="0">
                <a:solidFill>
                  <a:schemeClr val="bg1"/>
                </a:solidFill>
              </a:rPr>
              <a:t>Increase In Conversion On Website To Premium Product Over 3rd Party Data Providers</a:t>
            </a:r>
          </a:p>
        </p:txBody>
      </p:sp>
      <p:sp>
        <p:nvSpPr>
          <p:cNvPr id="12" name="TextBox 11">
            <a:extLst>
              <a:ext uri="{FF2B5EF4-FFF2-40B4-BE49-F238E27FC236}">
                <a16:creationId xmlns:a16="http://schemas.microsoft.com/office/drawing/2014/main" id="{94B0F4C9-D583-173C-B10A-EDA914B63476}"/>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322400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A1796-3F36-1738-9AD9-EBA3F5A26F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4A6940-D465-19E4-8CEB-9A3CAA21DC52}"/>
              </a:ext>
            </a:extLst>
          </p:cNvPr>
          <p:cNvSpPr>
            <a:spLocks noGrp="1"/>
          </p:cNvSpPr>
          <p:nvPr>
            <p:ph type="title"/>
          </p:nvPr>
        </p:nvSpPr>
        <p:spPr/>
        <p:txBody>
          <a:bodyPr/>
          <a:lstStyle/>
          <a:p>
            <a:r>
              <a:rPr lang="en-US"/>
              <a:t>AI-powered Resonate Insurance data</a:t>
            </a:r>
          </a:p>
        </p:txBody>
      </p:sp>
      <p:sp>
        <p:nvSpPr>
          <p:cNvPr id="7" name="Subtitle 6">
            <a:extLst>
              <a:ext uri="{FF2B5EF4-FFF2-40B4-BE49-F238E27FC236}">
                <a16:creationId xmlns:a16="http://schemas.microsoft.com/office/drawing/2014/main" id="{367E48AC-78D6-6A7D-8BC8-E0E676D02B9D}"/>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policy holders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property, auto, and life insurance intent signals:</a:t>
            </a: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50M </a:t>
            </a:r>
            <a:r>
              <a:rPr lang="en-US" sz="1050">
                <a:solidFill>
                  <a:srgbClr val="000000"/>
                </a:solidFill>
                <a:latin typeface="+mn-lt"/>
                <a:ea typeface="Roboto"/>
              </a:rPr>
              <a:t>Car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20M</a:t>
            </a:r>
            <a:r>
              <a:rPr lang="en-US" sz="1050">
                <a:solidFill>
                  <a:srgbClr val="000000"/>
                </a:solidFill>
                <a:latin typeface="+mn-lt"/>
                <a:ea typeface="Roboto"/>
              </a:rPr>
              <a:t> Home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20M </a:t>
            </a:r>
            <a:r>
              <a:rPr lang="en-US" sz="1050">
                <a:solidFill>
                  <a:srgbClr val="000000"/>
                </a:solidFill>
                <a:latin typeface="+mn-lt"/>
                <a:ea typeface="Roboto"/>
              </a:rPr>
              <a:t>Getting engaged or married</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15M</a:t>
            </a:r>
            <a:r>
              <a:rPr lang="en-US" sz="1050">
                <a:solidFill>
                  <a:srgbClr val="000000"/>
                </a:solidFill>
                <a:latin typeface="+mn-lt"/>
                <a:ea typeface="Roboto"/>
              </a:rPr>
              <a:t> Purchasing a new policy</a:t>
            </a:r>
          </a:p>
          <a:p>
            <a:pPr marL="557213" lvl="1" indent="-214313" defTabSz="685800">
              <a:spcBef>
                <a:spcPts val="375"/>
              </a:spcBef>
              <a:buClrTx/>
              <a:buFont typeface="Arial" panose="020B0604020202020204" pitchFamily="34" charset="0"/>
              <a:buChar char="•"/>
            </a:pPr>
            <a:endParaRPr lang="en-US" sz="1050">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insure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most likely reason to switch insurers, most important insurance considerations, factors when selecting auto &amp; property insurance provider and financial product</a:t>
            </a:r>
          </a:p>
          <a:p>
            <a:endParaRPr lang="en-US" sz="1000">
              <a:latin typeface="+mn-lt"/>
            </a:endParaRPr>
          </a:p>
        </p:txBody>
      </p:sp>
      <p:graphicFrame>
        <p:nvGraphicFramePr>
          <p:cNvPr id="8" name="Diagram 7">
            <a:extLst>
              <a:ext uri="{FF2B5EF4-FFF2-40B4-BE49-F238E27FC236}">
                <a16:creationId xmlns:a16="http://schemas.microsoft.com/office/drawing/2014/main" id="{157AECEA-34A8-F847-3F52-3477C3AD7D0F}"/>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8F11D7F7-90BF-174D-9517-9B255A4A8772}"/>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Insurance provides the most predictive, recent, and comprehensive understanding of individual policy holders, integrated into your ecosystems.</a:t>
            </a:r>
          </a:p>
        </p:txBody>
      </p:sp>
      <p:pic>
        <p:nvPicPr>
          <p:cNvPr id="3" name="Picture 2" descr="screenshot">
            <a:extLst>
              <a:ext uri="{FF2B5EF4-FFF2-40B4-BE49-F238E27FC236}">
                <a16:creationId xmlns:a16="http://schemas.microsoft.com/office/drawing/2014/main" id="{FA36BEB9-017E-F437-8990-67880579162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26970" y="3184511"/>
            <a:ext cx="1143166" cy="9526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49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B412F779-C57F-EAE7-7E26-9B854659768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BE29902-8F0A-81CA-8501-2E56BF790E87}"/>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insurance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26E7B126-BB54-EF8C-6969-2ACFDD0A2450}"/>
              </a:ext>
            </a:extLst>
          </p:cNvPr>
          <p:cNvGraphicFramePr>
            <a:graphicFrameLocks noGrp="1"/>
          </p:cNvGraphicFramePr>
          <p:nvPr>
            <p:extLst>
              <p:ext uri="{D42A27DB-BD31-4B8C-83A1-F6EECF244321}">
                <p14:modId xmlns:p14="http://schemas.microsoft.com/office/powerpoint/2010/main" val="3377266896"/>
              </p:ext>
            </p:extLst>
          </p:nvPr>
        </p:nvGraphicFramePr>
        <p:xfrm>
          <a:off x="2911084" y="606593"/>
          <a:ext cx="6066367" cy="3930313"/>
        </p:xfrm>
        <a:graphic>
          <a:graphicData uri="http://schemas.openxmlformats.org/drawingml/2006/table">
            <a:tbl>
              <a:tblPr firstRow="1" bandRow="1">
                <a:tableStyleId>{5A111915-BE36-4E01-A7E5-04B1672EAD32}</a:tableStyleId>
              </a:tblPr>
              <a:tblGrid>
                <a:gridCol w="1068249">
                  <a:extLst>
                    <a:ext uri="{9D8B030D-6E8A-4147-A177-3AD203B41FA5}">
                      <a16:colId xmlns:a16="http://schemas.microsoft.com/office/drawing/2014/main" val="2415452593"/>
                    </a:ext>
                  </a:extLst>
                </a:gridCol>
                <a:gridCol w="4998118">
                  <a:extLst>
                    <a:ext uri="{9D8B030D-6E8A-4147-A177-3AD203B41FA5}">
                      <a16:colId xmlns:a16="http://schemas.microsoft.com/office/drawing/2014/main" val="4152516373"/>
                    </a:ext>
                  </a:extLst>
                </a:gridCol>
              </a:tblGrid>
              <a:tr h="248876">
                <a:tc>
                  <a:txBody>
                    <a:bodyPr/>
                    <a:lstStyle/>
                    <a:p>
                      <a:pPr algn="ctr"/>
                      <a:r>
                        <a:rPr lang="en-US" sz="1100"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745153">
                <a:tc>
                  <a:txBody>
                    <a:bodyPr/>
                    <a:lstStyle/>
                    <a:p>
                      <a:pPr algn="ctr"/>
                      <a:r>
                        <a:rPr lang="en-US" sz="900" b="1" dirty="0">
                          <a:solidFill>
                            <a:schemeClr val="tx1"/>
                          </a:solidFill>
                        </a:rPr>
                        <a:t>Financial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900" b="0" kern="1200" dirty="0">
                          <a:solidFill>
                            <a:schemeClr val="tx1"/>
                          </a:solidFill>
                          <a:effectLst/>
                        </a:rPr>
                        <a:t>Financial Services &amp; Insurance &gt; Purchase Drivers &gt; Product Attributes &gt; </a:t>
                      </a:r>
                      <a:r>
                        <a:rPr lang="en-US" sz="900" b="1" kern="1200" dirty="0">
                          <a:solidFill>
                            <a:schemeClr val="tx1"/>
                          </a:solidFill>
                          <a:effectLst/>
                        </a:rPr>
                        <a:t>Factors When Selecting Financial Product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Purchase Drivers &gt; Product Attributes &gt; </a:t>
                      </a:r>
                      <a:r>
                        <a:rPr lang="en-US" sz="900" b="1" dirty="0">
                          <a:solidFill>
                            <a:schemeClr val="tx1"/>
                          </a:solidFill>
                        </a:rPr>
                        <a:t>Financial Statements Agree With</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2107985">
                <a:tc>
                  <a:txBody>
                    <a:bodyPr/>
                    <a:lstStyle/>
                    <a:p>
                      <a:pPr algn="ctr"/>
                      <a:r>
                        <a:rPr lang="en-US" sz="900" b="1" dirty="0">
                          <a:solidFill>
                            <a:schemeClr val="tx1"/>
                          </a:solidFill>
                        </a:rPr>
                        <a:t>Insurances Preferences &amp; Psychographics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dirty="0">
                          <a:solidFill>
                            <a:schemeClr val="tx1"/>
                          </a:solidFill>
                        </a:rPr>
                        <a:t>Financial Services &amp; Insurance &gt; Purchase Drivers &gt; Product Attributes &gt; </a:t>
                      </a:r>
                      <a:r>
                        <a:rPr lang="en-US" sz="900" b="1" dirty="0">
                          <a:solidFill>
                            <a:schemeClr val="tx1"/>
                          </a:solidFill>
                        </a:rPr>
                        <a:t>Factors When Selecting a Auto Insurance</a:t>
                      </a:r>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Auto &gt; </a:t>
                      </a:r>
                      <a:r>
                        <a:rPr lang="en-US" sz="900" b="1" dirty="0">
                          <a:solidFill>
                            <a:schemeClr val="tx1"/>
                          </a:solidFill>
                        </a:rPr>
                        <a:t>Selection Considerations: Auto Insurance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dirty="0">
                          <a:solidFill>
                            <a:schemeClr val="tx1"/>
                          </a:solidFill>
                        </a:rPr>
                        <a:t>Financial Services &amp; Insurance &gt; Purchase Drivers &gt; Product Attributes &gt; </a:t>
                      </a:r>
                      <a:r>
                        <a:rPr lang="en-US" sz="900" b="1" dirty="0">
                          <a:solidFill>
                            <a:schemeClr val="tx1"/>
                          </a:solidFill>
                        </a:rPr>
                        <a:t>Property Insurance Selection Factors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Insurance Advisor Considerations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Most Important Insurance Considerations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Prefer Online-Only Insurance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Prefer High Premium Low Deductible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Usage &gt; </a:t>
                      </a:r>
                      <a:r>
                        <a:rPr lang="en-US" sz="900" b="1" dirty="0">
                          <a:solidFill>
                            <a:schemeClr val="tx1"/>
                          </a:solidFill>
                        </a:rPr>
                        <a:t>Most Likely Reason to Switch Insurers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Life &gt; </a:t>
                      </a:r>
                      <a:r>
                        <a:rPr lang="en-US" sz="900" b="1" dirty="0">
                          <a:solidFill>
                            <a:schemeClr val="tx1"/>
                          </a:solidFill>
                        </a:rPr>
                        <a:t>Reasons No Life Insurance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397934">
                <a:tc>
                  <a:txBody>
                    <a:bodyPr/>
                    <a:lstStyle/>
                    <a:p>
                      <a:pPr algn="ctr"/>
                      <a:r>
                        <a:rPr lang="en-US" sz="9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72794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1D45-ECA3-5251-AAFD-E0D4D0D87B6E}"/>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FF1B4494-6D32-7DA6-62BE-2901FC6525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442AFE09-2768-4758-4329-5ABEF3413378}"/>
              </a:ext>
            </a:extLst>
          </p:cNvPr>
          <p:cNvSpPr txBox="1">
            <a:spLocks/>
          </p:cNvSpPr>
          <p:nvPr/>
        </p:nvSpPr>
        <p:spPr>
          <a:xfrm>
            <a:off x="527983" y="627906"/>
            <a:ext cx="4590805"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An insurance and service organization leveraged Resonate intent (cruise and travel intenders), life stage (moving and buying a home), and competitor data (switchers) to identify in-market prospects for their insurance, travel, and membership campaigns. </a:t>
            </a:r>
          </a:p>
          <a:p>
            <a:r>
              <a:rPr lang="en-US" sz="1600" dirty="0">
                <a:solidFill>
                  <a:srgbClr val="FFFFFF"/>
                </a:solidFill>
                <a:ea typeface="Roboto"/>
                <a:cs typeface="+mj-lt"/>
              </a:rPr>
              <a:t>In one month, Resonate outperformed their original data source of 1st party &amp; 3rd party data with a 39% increase in membership conversion rates, 31% lower cost per completion for insurance campaign, and a 39% lower cost per click for travel campaign. </a:t>
            </a:r>
          </a:p>
        </p:txBody>
      </p:sp>
      <p:sp>
        <p:nvSpPr>
          <p:cNvPr id="9" name="TextBox 8">
            <a:extLst>
              <a:ext uri="{FF2B5EF4-FFF2-40B4-BE49-F238E27FC236}">
                <a16:creationId xmlns:a16="http://schemas.microsoft.com/office/drawing/2014/main" id="{8BC1CC3E-EE77-C648-F2E6-9A0345370800}"/>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39% </a:t>
            </a:r>
          </a:p>
          <a:p>
            <a:pPr algn="ctr"/>
            <a:r>
              <a:rPr lang="en-US" dirty="0">
                <a:solidFill>
                  <a:schemeClr val="bg1"/>
                </a:solidFill>
                <a:ea typeface="+mn-lt"/>
                <a:cs typeface="+mn-lt"/>
              </a:rPr>
              <a:t>Increase In Conversion Rates Over Their Original 1st and 3rd Party Data Sources</a:t>
            </a:r>
            <a:endParaRPr lang="en-US" dirty="0">
              <a:solidFill>
                <a:schemeClr val="bg1"/>
              </a:solidFill>
            </a:endParaRPr>
          </a:p>
        </p:txBody>
      </p:sp>
      <p:sp>
        <p:nvSpPr>
          <p:cNvPr id="12" name="TextBox 11">
            <a:extLst>
              <a:ext uri="{FF2B5EF4-FFF2-40B4-BE49-F238E27FC236}">
                <a16:creationId xmlns:a16="http://schemas.microsoft.com/office/drawing/2014/main" id="{DFED2015-9188-FF6D-26D8-9FC60FB6EBC2}"/>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4066243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150B-40CB-14F9-8295-AB62C922B9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74CC171-22B8-579E-26BD-F8D41E3F7C16}"/>
              </a:ext>
            </a:extLst>
          </p:cNvPr>
          <p:cNvSpPr>
            <a:spLocks noGrp="1"/>
          </p:cNvSpPr>
          <p:nvPr>
            <p:ph type="title"/>
          </p:nvPr>
        </p:nvSpPr>
        <p:spPr/>
        <p:txBody>
          <a:bodyPr/>
          <a:lstStyle/>
          <a:p>
            <a:r>
              <a:rPr lang="en-US"/>
              <a:t>AI-powered Resonate Investments data</a:t>
            </a:r>
          </a:p>
        </p:txBody>
      </p:sp>
      <p:sp>
        <p:nvSpPr>
          <p:cNvPr id="7" name="Subtitle 6">
            <a:extLst>
              <a:ext uri="{FF2B5EF4-FFF2-40B4-BE49-F238E27FC236}">
                <a16:creationId xmlns:a16="http://schemas.microsoft.com/office/drawing/2014/main" id="{A8B9DE39-B9BC-02C6-296F-9522AA5DECAA}"/>
              </a:ext>
            </a:extLst>
          </p:cNvPr>
          <p:cNvSpPr>
            <a:spLocks noGrp="1"/>
          </p:cNvSpPr>
          <p:nvPr>
            <p:ph type="subTitle" idx="2"/>
          </p:nvPr>
        </p:nvSpPr>
        <p:spPr>
          <a:xfrm>
            <a:off x="4022280" y="1541575"/>
            <a:ext cx="4819230" cy="2873272"/>
          </a:xfrm>
        </p:spPr>
        <p:txBody>
          <a:bodyPr/>
          <a:lstStyle/>
          <a:p>
            <a:pPr defTabSz="685800">
              <a:spcBef>
                <a:spcPts val="750"/>
              </a:spcBef>
              <a:buClrTx/>
            </a:pPr>
            <a:r>
              <a:rPr lang="en-US" sz="1050" b="1" spc="45">
                <a:solidFill>
                  <a:srgbClr val="000000"/>
                </a:solidFill>
                <a:latin typeface="+mn-lt"/>
                <a:ea typeface="Roboto"/>
              </a:rPr>
              <a:t>Efficiently acquire, retain, and upsell investors </a:t>
            </a:r>
            <a:r>
              <a:rPr lang="en-US" sz="1050" spc="45">
                <a:solidFill>
                  <a:srgbClr val="000000"/>
                </a:solidFill>
                <a:latin typeface="+mn-lt"/>
                <a:ea typeface="Roboto"/>
              </a:rPr>
              <a:t>with an unparalleled understanding of every customer and prospect</a:t>
            </a: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crypto, NFT, and general investment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6M </a:t>
            </a:r>
            <a:r>
              <a:rPr lang="en-US" sz="1050">
                <a:solidFill>
                  <a:srgbClr val="000000"/>
                </a:solidFill>
                <a:latin typeface="+mn-lt"/>
                <a:ea typeface="Roboto"/>
              </a:rPr>
              <a:t>Switching Investment Accounts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2M</a:t>
            </a:r>
            <a:r>
              <a:rPr lang="en-US" sz="1050">
                <a:solidFill>
                  <a:srgbClr val="000000"/>
                </a:solidFill>
                <a:latin typeface="+mn-lt"/>
                <a:ea typeface="Roboto"/>
              </a:rPr>
              <a:t> Buy Crypto And NFTs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7M</a:t>
            </a:r>
            <a:r>
              <a:rPr lang="en-US" sz="1050">
                <a:solidFill>
                  <a:srgbClr val="000000"/>
                </a:solidFill>
                <a:latin typeface="+mn-lt"/>
                <a:ea typeface="Roboto"/>
              </a:rPr>
              <a:t> Retiring</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7M</a:t>
            </a:r>
            <a:r>
              <a:rPr lang="en-US" sz="1050">
                <a:solidFill>
                  <a:srgbClr val="000000"/>
                </a:solidFill>
                <a:latin typeface="+mn-lt"/>
                <a:ea typeface="Roboto"/>
              </a:rPr>
              <a:t> College Savings Account Openers</a:t>
            </a:r>
          </a:p>
          <a:p>
            <a:pPr marL="557213" lvl="1" indent="-214313" defTabSz="685800">
              <a:spcBef>
                <a:spcPts val="375"/>
              </a:spcBef>
              <a:buClrTx/>
              <a:buFont typeface="Arial" panose="020B0604020202020204" pitchFamily="34" charset="0"/>
              <a:buChar char="•"/>
            </a:pPr>
            <a:endParaRPr lang="en-US" sz="1050">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invest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investment advisory firm considerations, reasons for investing in crypto, crypto features interested in, reasons for owning NFTs</a:t>
            </a: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endParaRPr lang="en-US" sz="1000">
              <a:latin typeface="+mn-lt"/>
            </a:endParaRPr>
          </a:p>
        </p:txBody>
      </p:sp>
      <p:graphicFrame>
        <p:nvGraphicFramePr>
          <p:cNvPr id="8" name="Diagram 7">
            <a:extLst>
              <a:ext uri="{FF2B5EF4-FFF2-40B4-BE49-F238E27FC236}">
                <a16:creationId xmlns:a16="http://schemas.microsoft.com/office/drawing/2014/main" id="{B47C9664-5BEE-22AD-C82C-1DFCD5C2EB16}"/>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9A48BA4-AAC8-7E5C-A90D-0275A8E09D4D}"/>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Investments provides the most predictive, recent, and comprehensive understanding of individual investors, integrated into your ecosystems.</a:t>
            </a:r>
          </a:p>
        </p:txBody>
      </p:sp>
      <p:pic>
        <p:nvPicPr>
          <p:cNvPr id="2" name="Picture 2" descr="screenshot">
            <a:extLst>
              <a:ext uri="{FF2B5EF4-FFF2-40B4-BE49-F238E27FC236}">
                <a16:creationId xmlns:a16="http://schemas.microsoft.com/office/drawing/2014/main" id="{A3C8102E-4812-763A-72C0-140ADABC5D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8752" y="3201525"/>
            <a:ext cx="1269886" cy="10582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16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ECD8C001-76E5-29AA-15BE-597AB1B5A29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0AC2A2C-1A42-1F19-C86E-C0504CCBA3CC}"/>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investments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B5440A10-E341-B9E1-D7A1-72E8D5D529E4}"/>
              </a:ext>
            </a:extLst>
          </p:cNvPr>
          <p:cNvGraphicFramePr>
            <a:graphicFrameLocks noGrp="1"/>
          </p:cNvGraphicFramePr>
          <p:nvPr>
            <p:extLst>
              <p:ext uri="{D42A27DB-BD31-4B8C-83A1-F6EECF244321}">
                <p14:modId xmlns:p14="http://schemas.microsoft.com/office/powerpoint/2010/main" val="3437645453"/>
              </p:ext>
            </p:extLst>
          </p:nvPr>
        </p:nvGraphicFramePr>
        <p:xfrm>
          <a:off x="3285009" y="665462"/>
          <a:ext cx="5630391" cy="3567007"/>
        </p:xfrm>
        <a:graphic>
          <a:graphicData uri="http://schemas.openxmlformats.org/drawingml/2006/table">
            <a:tbl>
              <a:tblPr firstRow="1" bandRow="1">
                <a:tableStyleId>{5A111915-BE36-4E01-A7E5-04B1672EAD32}</a:tableStyleId>
              </a:tblPr>
              <a:tblGrid>
                <a:gridCol w="1176924">
                  <a:extLst>
                    <a:ext uri="{9D8B030D-6E8A-4147-A177-3AD203B41FA5}">
                      <a16:colId xmlns:a16="http://schemas.microsoft.com/office/drawing/2014/main" val="2415452593"/>
                    </a:ext>
                  </a:extLst>
                </a:gridCol>
                <a:gridCol w="4453467">
                  <a:extLst>
                    <a:ext uri="{9D8B030D-6E8A-4147-A177-3AD203B41FA5}">
                      <a16:colId xmlns:a16="http://schemas.microsoft.com/office/drawing/2014/main" val="4152516373"/>
                    </a:ext>
                  </a:extLst>
                </a:gridCol>
              </a:tblGrid>
              <a:tr h="375937">
                <a:tc>
                  <a:txBody>
                    <a:bodyPr/>
                    <a:lstStyle/>
                    <a:p>
                      <a:pPr algn="ctr"/>
                      <a:r>
                        <a:rPr lang="en-US" sz="1050" dirty="0"/>
                        <a:t>Category</a:t>
                      </a:r>
                    </a:p>
                  </a:txBody>
                  <a:tcPr anchor="ctr"/>
                </a:tc>
                <a:tc>
                  <a:txBody>
                    <a:bodyPr/>
                    <a:lstStyle/>
                    <a:p>
                      <a:pPr algn="ctr"/>
                      <a:r>
                        <a:rPr lang="en-US" sz="1050" dirty="0"/>
                        <a:t>Location in Ignite</a:t>
                      </a:r>
                    </a:p>
                  </a:txBody>
                  <a:tcPr anchor="ctr"/>
                </a:tc>
                <a:extLst>
                  <a:ext uri="{0D108BD9-81ED-4DB2-BD59-A6C34878D82A}">
                    <a16:rowId xmlns:a16="http://schemas.microsoft.com/office/drawing/2014/main" val="4130477046"/>
                  </a:ext>
                </a:extLst>
              </a:tr>
              <a:tr h="768852">
                <a:tc>
                  <a:txBody>
                    <a:bodyPr/>
                    <a:lstStyle/>
                    <a:p>
                      <a:pPr algn="ctr"/>
                      <a:r>
                        <a:rPr lang="en-US" sz="1000" b="1" dirty="0">
                          <a:solidFill>
                            <a:schemeClr val="tx1"/>
                          </a:solidFill>
                        </a:rPr>
                        <a:t>Financial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1000" b="0" kern="1200" dirty="0">
                          <a:solidFill>
                            <a:schemeClr val="tx1"/>
                          </a:solidFill>
                          <a:effectLst/>
                        </a:rPr>
                        <a:t>Financial Services &amp; Insurance &gt; Purchase Drivers &gt; Product Attributes &gt; </a:t>
                      </a:r>
                      <a:r>
                        <a:rPr lang="en-US" sz="1000" b="1" kern="1200" dirty="0">
                          <a:solidFill>
                            <a:schemeClr val="tx1"/>
                          </a:solidFill>
                          <a:effectLst/>
                        </a:rPr>
                        <a:t>Factors When Selecting Financial Product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Financial Services &amp; Insurance &gt; Purchase Drivers &gt; Product Attributes &gt; </a:t>
                      </a:r>
                      <a:r>
                        <a:rPr lang="en-US" sz="1000" b="1" dirty="0">
                          <a:solidFill>
                            <a:schemeClr val="tx1"/>
                          </a:solidFill>
                        </a:rPr>
                        <a:t>Financial Statements Agree With</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782109">
                <a:tc>
                  <a:txBody>
                    <a:bodyPr/>
                    <a:lstStyle/>
                    <a:p>
                      <a:pPr algn="ctr"/>
                      <a:r>
                        <a:rPr lang="en-US" sz="1000" b="1" dirty="0">
                          <a:solidFill>
                            <a:schemeClr val="tx1"/>
                          </a:solidFill>
                        </a:rPr>
                        <a:t>Financial Market Psychographics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Financial Services &amp; Insurance &gt; Purchase Drivers &gt; Financial Market Psychographics &gt; </a:t>
                      </a:r>
                      <a:r>
                        <a:rPr lang="en-US" sz="1000" b="1" dirty="0">
                          <a:solidFill>
                            <a:schemeClr val="tx1"/>
                          </a:solidFill>
                        </a:rPr>
                        <a:t>Financial Crisis Soon</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Financial Services &amp; Insurance &gt; Purchase Drivers &gt; Financial Market Psychographics &gt; </a:t>
                      </a:r>
                      <a:r>
                        <a:rPr lang="en-US" sz="1000" b="1" dirty="0">
                          <a:solidFill>
                            <a:schemeClr val="tx1"/>
                          </a:solidFill>
                        </a:rPr>
                        <a:t>Fear of Stock Market Drop</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890809">
                <a:tc>
                  <a:txBody>
                    <a:bodyPr/>
                    <a:lstStyle/>
                    <a:p>
                      <a:pPr algn="ctr"/>
                      <a:r>
                        <a:rPr lang="en-US" sz="1000" b="1" dirty="0">
                          <a:solidFill>
                            <a:schemeClr val="tx1"/>
                          </a:solidFill>
                        </a:rPr>
                        <a:t>Investments Preferences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1000" b="0" dirty="0">
                          <a:solidFill>
                            <a:schemeClr val="tx1"/>
                          </a:solidFill>
                        </a:rPr>
                        <a:t>Financial Services &amp; Insurance &gt; Investments &gt; Advisor Choice Considerations &gt; </a:t>
                      </a:r>
                      <a:r>
                        <a:rPr lang="en-US" sz="1000" b="1" dirty="0">
                          <a:solidFill>
                            <a:schemeClr val="tx1"/>
                          </a:solidFill>
                        </a:rPr>
                        <a:t>Investment Advisory Firm Considerations</a:t>
                      </a:r>
                      <a:endParaRPr lang="en-US" sz="1000" dirty="0"/>
                    </a:p>
                    <a:p>
                      <a:pPr marL="171450" marR="0" lvl="0" indent="-171450" algn="l" rtl="0">
                        <a:lnSpc>
                          <a:spcPct val="100000"/>
                        </a:lnSpc>
                        <a:spcBef>
                          <a:spcPts val="0"/>
                        </a:spcBef>
                        <a:spcAft>
                          <a:spcPts val="0"/>
                        </a:spcAft>
                        <a:buClr>
                          <a:schemeClr val="accent1"/>
                        </a:buClr>
                        <a:buSzTx/>
                        <a:buFont typeface="Arial" panose="020B0604020202020204" pitchFamily="34" charset="0"/>
                        <a:buChar char="•"/>
                      </a:pPr>
                      <a:r>
                        <a:rPr lang="en-US" sz="1000" b="0" dirty="0">
                          <a:solidFill>
                            <a:schemeClr val="tx1"/>
                          </a:solidFill>
                        </a:rPr>
                        <a:t>Financial Services &amp; Insurance &gt; Investments &gt; Alternative Investments &gt; </a:t>
                      </a:r>
                      <a:r>
                        <a:rPr lang="en-US" sz="1000" b="1" dirty="0">
                          <a:solidFill>
                            <a:schemeClr val="tx1"/>
                          </a:solidFill>
                        </a:rPr>
                        <a:t>Reason for Investing in Crypto</a:t>
                      </a:r>
                      <a:endParaRPr lang="en-US" sz="1000" dirty="0"/>
                    </a:p>
                    <a:p>
                      <a:pPr marL="171450" marR="0" lvl="0" indent="-171450" algn="l" rtl="0">
                        <a:lnSpc>
                          <a:spcPct val="100000"/>
                        </a:lnSpc>
                        <a:spcBef>
                          <a:spcPts val="0"/>
                        </a:spcBef>
                        <a:spcAft>
                          <a:spcPts val="0"/>
                        </a:spcAft>
                        <a:buClr>
                          <a:schemeClr val="accent1"/>
                        </a:buClr>
                        <a:buSzTx/>
                        <a:buFont typeface="Arial" panose="020B0604020202020204" pitchFamily="34" charset="0"/>
                        <a:buChar char="•"/>
                      </a:pPr>
                      <a:r>
                        <a:rPr lang="en-US" sz="1000" b="0" dirty="0">
                          <a:solidFill>
                            <a:schemeClr val="tx1"/>
                          </a:solidFill>
                        </a:rPr>
                        <a:t>Financial Services &amp; Insurance &gt; Investments &gt; Alternative Investments &gt; </a:t>
                      </a:r>
                      <a:r>
                        <a:rPr lang="en-US" sz="1000" b="1" dirty="0">
                          <a:solidFill>
                            <a:schemeClr val="tx1"/>
                          </a:solidFill>
                        </a:rPr>
                        <a:t>Reason for Owning NFTs</a:t>
                      </a:r>
                      <a:endParaRPr lang="en-US" sz="10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634269">
                <a:tc>
                  <a:txBody>
                    <a:bodyPr/>
                    <a:lstStyle/>
                    <a:p>
                      <a:pPr algn="ctr"/>
                      <a:r>
                        <a:rPr lang="en-US" sz="1000" b="1" dirty="0">
                          <a:solidFill>
                            <a:schemeClr val="tx1"/>
                          </a:solidFill>
                        </a:rPr>
                        <a:t>Personal Values &amp; Motivations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kern="1200" dirty="0">
                          <a:solidFill>
                            <a:schemeClr val="tx1"/>
                          </a:solidFill>
                          <a:effectLst/>
                        </a:rPr>
                        <a:t>Values &amp; Motivations &gt; </a:t>
                      </a:r>
                      <a:r>
                        <a:rPr lang="en-US" sz="10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Values &amp; Motivations &gt; Psychological Drivers &gt; Psychological Drivers &gt; </a:t>
                      </a:r>
                      <a:r>
                        <a:rPr lang="en-US" sz="1000" b="1" dirty="0">
                          <a:solidFill>
                            <a:schemeClr val="tx1"/>
                          </a:solidFill>
                        </a:rPr>
                        <a:t>Psychological Drivers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595640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5EFF-8CF0-04DE-B90A-1966C2821B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086D7D-4AB3-D52E-6C0C-29C2A973C8AC}"/>
              </a:ext>
            </a:extLst>
          </p:cNvPr>
          <p:cNvSpPr>
            <a:spLocks noGrp="1"/>
          </p:cNvSpPr>
          <p:nvPr>
            <p:ph type="title"/>
          </p:nvPr>
        </p:nvSpPr>
        <p:spPr/>
        <p:txBody>
          <a:bodyPr/>
          <a:lstStyle/>
          <a:p>
            <a:r>
              <a:rPr lang="en-US"/>
              <a:t>AI-powered Resonate Automotive data</a:t>
            </a:r>
          </a:p>
        </p:txBody>
      </p:sp>
      <p:sp>
        <p:nvSpPr>
          <p:cNvPr id="7" name="Subtitle 6">
            <a:extLst>
              <a:ext uri="{FF2B5EF4-FFF2-40B4-BE49-F238E27FC236}">
                <a16:creationId xmlns:a16="http://schemas.microsoft.com/office/drawing/2014/main" id="{BD4DEA30-4322-417A-709B-A7640542C76F}"/>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auto intent signals:</a:t>
            </a: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50M </a:t>
            </a:r>
            <a:r>
              <a:rPr lang="en-US" sz="1050">
                <a:solidFill>
                  <a:srgbClr val="000000"/>
                </a:solidFill>
                <a:latin typeface="+mn-lt"/>
                <a:ea typeface="Roboto"/>
              </a:rPr>
              <a:t>Car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2M </a:t>
            </a:r>
            <a:r>
              <a:rPr lang="en-US" sz="1050">
                <a:solidFill>
                  <a:srgbClr val="000000"/>
                </a:solidFill>
                <a:latin typeface="+mn-lt"/>
                <a:ea typeface="Roboto"/>
              </a:rPr>
              <a:t>Chevrolet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25M </a:t>
            </a:r>
            <a:r>
              <a:rPr lang="en-US" sz="1050">
                <a:solidFill>
                  <a:srgbClr val="000000"/>
                </a:solidFill>
                <a:latin typeface="+mn-lt"/>
                <a:ea typeface="Roboto"/>
              </a:rPr>
              <a:t>Chevrolet owners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15M</a:t>
            </a:r>
            <a:r>
              <a:rPr lang="en-US" sz="1050">
                <a:solidFill>
                  <a:srgbClr val="000000"/>
                </a:solidFill>
                <a:latin typeface="+mn-lt"/>
                <a:ea typeface="Roboto"/>
              </a:rPr>
              <a:t> With a new teen driver</a:t>
            </a:r>
          </a:p>
          <a:p>
            <a:pPr marL="0" indent="0" defTabSz="685800">
              <a:spcBef>
                <a:spcPts val="750"/>
              </a:spcBef>
              <a:buClrTx/>
              <a:buNone/>
            </a:pP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auto brand associations, car owner psychographics, next auto important feature categories, top 3 features when buying a new vehicle </a:t>
            </a: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endParaRPr lang="en-US" sz="1000">
              <a:latin typeface="+mn-lt"/>
            </a:endParaRPr>
          </a:p>
        </p:txBody>
      </p:sp>
      <p:graphicFrame>
        <p:nvGraphicFramePr>
          <p:cNvPr id="8" name="Diagram 7">
            <a:extLst>
              <a:ext uri="{FF2B5EF4-FFF2-40B4-BE49-F238E27FC236}">
                <a16:creationId xmlns:a16="http://schemas.microsoft.com/office/drawing/2014/main" id="{CE64CA91-25A1-5FFA-8B3A-46893E69F421}"/>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A2BB6CC-8787-1FD7-8568-5A277D9412EF}"/>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Automotive provides the most predictive, recent, and comprehensive understanding of individual drivers, integrated into your ecosystems.</a:t>
            </a:r>
          </a:p>
        </p:txBody>
      </p:sp>
      <p:pic>
        <p:nvPicPr>
          <p:cNvPr id="3" name="Picture 4" descr="screenshot">
            <a:extLst>
              <a:ext uri="{FF2B5EF4-FFF2-40B4-BE49-F238E27FC236}">
                <a16:creationId xmlns:a16="http://schemas.microsoft.com/office/drawing/2014/main" id="{0BC0791D-5BE0-5FD6-5AE2-48D1E6F6BE0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45303" y="3193847"/>
            <a:ext cx="1291736" cy="107644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2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1220"/>
            </a:gs>
            <a:gs pos="100000">
              <a:srgbClr val="3A153B"/>
            </a:gs>
          </a:gsLst>
          <a:lin ang="8100019" scaled="0"/>
        </a:gradFill>
        <a:effectLst/>
      </p:bgPr>
    </p:bg>
    <p:spTree>
      <p:nvGrpSpPr>
        <p:cNvPr id="1" name="Shape 246"/>
        <p:cNvGrpSpPr/>
        <p:nvPr/>
      </p:nvGrpSpPr>
      <p:grpSpPr>
        <a:xfrm>
          <a:off x="0" y="0"/>
          <a:ext cx="0" cy="0"/>
          <a:chOff x="0" y="0"/>
          <a:chExt cx="0" cy="0"/>
        </a:xfrm>
      </p:grpSpPr>
      <p:sp>
        <p:nvSpPr>
          <p:cNvPr id="4" name="Google Shape;242;p28">
            <a:extLst>
              <a:ext uri="{FF2B5EF4-FFF2-40B4-BE49-F238E27FC236}">
                <a16:creationId xmlns:a16="http://schemas.microsoft.com/office/drawing/2014/main" id="{256B7FAF-1B29-D0EB-60FA-BF6FEEA9ADEB}"/>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Campaign objectives and audience building best practices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F98223E9-7917-94E9-F149-DE22DF8027A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0FFB5FC-0B58-DD73-81EA-CA40A49B393C}"/>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automotive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920B6092-BC88-B1FF-D2EF-3C20A00E8D4C}"/>
              </a:ext>
            </a:extLst>
          </p:cNvPr>
          <p:cNvGraphicFramePr>
            <a:graphicFrameLocks noGrp="1"/>
          </p:cNvGraphicFramePr>
          <p:nvPr>
            <p:extLst>
              <p:ext uri="{D42A27DB-BD31-4B8C-83A1-F6EECF244321}">
                <p14:modId xmlns:p14="http://schemas.microsoft.com/office/powerpoint/2010/main" val="2816812123"/>
              </p:ext>
            </p:extLst>
          </p:nvPr>
        </p:nvGraphicFramePr>
        <p:xfrm>
          <a:off x="3255046" y="716272"/>
          <a:ext cx="5446181" cy="3820594"/>
        </p:xfrm>
        <a:graphic>
          <a:graphicData uri="http://schemas.openxmlformats.org/drawingml/2006/table">
            <a:tbl>
              <a:tblPr firstRow="1" bandRow="1">
                <a:tableStyleId>{5A111915-BE36-4E01-A7E5-04B1672EAD32}</a:tableStyleId>
              </a:tblPr>
              <a:tblGrid>
                <a:gridCol w="1291554">
                  <a:extLst>
                    <a:ext uri="{9D8B030D-6E8A-4147-A177-3AD203B41FA5}">
                      <a16:colId xmlns:a16="http://schemas.microsoft.com/office/drawing/2014/main" val="2415452593"/>
                    </a:ext>
                  </a:extLst>
                </a:gridCol>
                <a:gridCol w="4154627">
                  <a:extLst>
                    <a:ext uri="{9D8B030D-6E8A-4147-A177-3AD203B41FA5}">
                      <a16:colId xmlns:a16="http://schemas.microsoft.com/office/drawing/2014/main" val="4152516373"/>
                    </a:ext>
                  </a:extLst>
                </a:gridCol>
              </a:tblGrid>
              <a:tr h="383444">
                <a:tc>
                  <a:txBody>
                    <a:bodyPr/>
                    <a:lstStyle/>
                    <a:p>
                      <a:pPr algn="ctr"/>
                      <a:r>
                        <a:rPr lang="en-US" sz="1000" dirty="0"/>
                        <a:t>Category</a:t>
                      </a:r>
                    </a:p>
                  </a:txBody>
                  <a:tcPr anchor="ctr"/>
                </a:tc>
                <a:tc>
                  <a:txBody>
                    <a:bodyPr/>
                    <a:lstStyle/>
                    <a:p>
                      <a:pPr algn="ctr"/>
                      <a:r>
                        <a:rPr lang="en-US" sz="1000" dirty="0"/>
                        <a:t>Location in Ignite</a:t>
                      </a:r>
                    </a:p>
                  </a:txBody>
                  <a:tcPr anchor="ctr"/>
                </a:tc>
                <a:extLst>
                  <a:ext uri="{0D108BD9-81ED-4DB2-BD59-A6C34878D82A}">
                    <a16:rowId xmlns:a16="http://schemas.microsoft.com/office/drawing/2014/main" val="4130477046"/>
                  </a:ext>
                </a:extLst>
              </a:tr>
              <a:tr h="676070">
                <a:tc>
                  <a:txBody>
                    <a:bodyPr/>
                    <a:lstStyle/>
                    <a:p>
                      <a:pPr algn="ctr"/>
                      <a:r>
                        <a:rPr lang="en-US" sz="1000" b="1" dirty="0">
                          <a:solidFill>
                            <a:schemeClr val="tx1"/>
                          </a:solidFill>
                        </a:rPr>
                        <a:t>Automotive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Auto Purchase Drivers &gt; </a:t>
                      </a:r>
                      <a:r>
                        <a:rPr lang="en-US" sz="1000" b="1" dirty="0">
                          <a:solidFill>
                            <a:schemeClr val="tx1"/>
                          </a:solidFill>
                        </a:rPr>
                        <a:t>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Influential Sources of Info &gt; </a:t>
                      </a:r>
                      <a:r>
                        <a:rPr lang="en-US" sz="1000" b="1" dirty="0">
                          <a:solidFill>
                            <a:schemeClr val="tx1"/>
                          </a:solidFill>
                        </a:rPr>
                        <a:t>Influential Sources of Info</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419630">
                <a:tc>
                  <a:txBody>
                    <a:bodyPr/>
                    <a:lstStyle/>
                    <a:p>
                      <a:pPr algn="ctr"/>
                      <a:r>
                        <a:rPr lang="en-US" sz="1000" b="1" dirty="0">
                          <a:solidFill>
                            <a:schemeClr val="tx1"/>
                          </a:solidFill>
                        </a:rPr>
                        <a:t>Psychographics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Car Owner Psychographics &gt; </a:t>
                      </a:r>
                      <a:r>
                        <a:rPr lang="en-US" sz="1000" b="1" dirty="0">
                          <a:solidFill>
                            <a:schemeClr val="tx1"/>
                          </a:solidFill>
                        </a:rPr>
                        <a:t>Car Owner Psychographics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1399523">
                <a:tc>
                  <a:txBody>
                    <a:bodyPr/>
                    <a:lstStyle/>
                    <a:p>
                      <a:pPr algn="ctr"/>
                      <a:r>
                        <a:rPr lang="en-US" sz="1000" b="1" dirty="0">
                          <a:solidFill>
                            <a:schemeClr val="tx1"/>
                          </a:solidFill>
                        </a:rPr>
                        <a:t>Next Auto Preferences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Hybrid Likelihood</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Plug-in Hybrid Likelihood</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Electric Only Likelihood</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Important Feature Categories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Top 3 Features When Buying New Vehicle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Reasons Unlikely to Buy EV</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Body Type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Fuel Type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440266">
                <a:tc>
                  <a:txBody>
                    <a:bodyPr/>
                    <a:lstStyle/>
                    <a:p>
                      <a:pPr algn="ctr"/>
                      <a:r>
                        <a:rPr lang="en-US" sz="10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kern="1200" dirty="0">
                          <a:solidFill>
                            <a:schemeClr val="tx1"/>
                          </a:solidFill>
                          <a:effectLst/>
                        </a:rPr>
                        <a:t>Values &amp; Motivations &gt; </a:t>
                      </a:r>
                      <a:r>
                        <a:rPr lang="en-US" sz="10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Values &amp; Motivations &gt; Psychological Drivers &gt; Psychological Drivers &gt; </a:t>
                      </a:r>
                      <a:r>
                        <a:rPr lang="en-US" sz="10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868513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54CC-737E-0CDB-D2F0-E60A215B2A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92F29C2-12D6-9008-BDFE-3FDCEF4C0C8C}"/>
              </a:ext>
            </a:extLst>
          </p:cNvPr>
          <p:cNvSpPr>
            <a:spLocks noGrp="1"/>
          </p:cNvSpPr>
          <p:nvPr>
            <p:ph type="title"/>
          </p:nvPr>
        </p:nvSpPr>
        <p:spPr/>
        <p:txBody>
          <a:bodyPr/>
          <a:lstStyle/>
          <a:p>
            <a:r>
              <a:rPr lang="en-US"/>
              <a:t>AI-powered Resonate Travel data</a:t>
            </a:r>
          </a:p>
        </p:txBody>
      </p:sp>
      <p:sp>
        <p:nvSpPr>
          <p:cNvPr id="7" name="Subtitle 6">
            <a:extLst>
              <a:ext uri="{FF2B5EF4-FFF2-40B4-BE49-F238E27FC236}">
                <a16:creationId xmlns:a16="http://schemas.microsoft.com/office/drawing/2014/main" id="{94E75652-5122-5F76-898F-173FCEB79DBB}"/>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travel intent signals:</a:t>
            </a:r>
          </a:p>
          <a:p>
            <a:pPr marL="557213" lvl="1" indent="-214313" defTabSz="685800">
              <a:spcBef>
                <a:spcPts val="375"/>
              </a:spcBef>
              <a:buClrTx/>
              <a:buFont typeface="Arial" panose="020B0604020202020204" pitchFamily="34" charset="0"/>
              <a:buChar char="•"/>
            </a:pPr>
            <a:endParaRPr lang="en-US" sz="1050" b="1">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50M </a:t>
            </a:r>
            <a:r>
              <a:rPr lang="en-US" sz="1050">
                <a:solidFill>
                  <a:srgbClr val="000000"/>
                </a:solidFill>
                <a:latin typeface="+mn-lt"/>
                <a:ea typeface="Roboto"/>
              </a:rPr>
              <a:t>Trip takers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40M </a:t>
            </a:r>
            <a:r>
              <a:rPr lang="en-US" sz="1050">
                <a:solidFill>
                  <a:srgbClr val="000000"/>
                </a:solidFill>
                <a:latin typeface="+mn-lt"/>
                <a:ea typeface="Roboto"/>
              </a:rPr>
              <a:t>Carnival cruisers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30M </a:t>
            </a:r>
            <a:r>
              <a:rPr lang="en-US" sz="1050">
                <a:solidFill>
                  <a:srgbClr val="000000"/>
                </a:solidFill>
                <a:latin typeface="+mn-lt"/>
                <a:ea typeface="Roboto"/>
              </a:rPr>
              <a:t>Looking to take a cruise in the next year</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10M</a:t>
            </a:r>
            <a:r>
              <a:rPr lang="en-US" sz="1050">
                <a:solidFill>
                  <a:srgbClr val="000000"/>
                </a:solidFill>
                <a:latin typeface="+mn-lt"/>
                <a:ea typeface="Roboto"/>
              </a:rPr>
              <a:t> Honeymooners</a:t>
            </a: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travel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travel psychographics, purpose of leisure trips, factors influencing where to go and who to travel with</a:t>
            </a:r>
          </a:p>
        </p:txBody>
      </p:sp>
      <p:graphicFrame>
        <p:nvGraphicFramePr>
          <p:cNvPr id="8" name="Diagram 7">
            <a:extLst>
              <a:ext uri="{FF2B5EF4-FFF2-40B4-BE49-F238E27FC236}">
                <a16:creationId xmlns:a16="http://schemas.microsoft.com/office/drawing/2014/main" id="{9A630AF6-9421-1F5E-382A-0B57E5A6C771}"/>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5EBC5DEC-4618-FE7F-C65C-5CA10ACD13BC}"/>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Travel provides the most predictive, recent, and comprehensive understanding of individual travelers, integrated into your ecosystems.</a:t>
            </a:r>
          </a:p>
        </p:txBody>
      </p:sp>
      <p:pic>
        <p:nvPicPr>
          <p:cNvPr id="2" name="Picture 1">
            <a:extLst>
              <a:ext uri="{FF2B5EF4-FFF2-40B4-BE49-F238E27FC236}">
                <a16:creationId xmlns:a16="http://schemas.microsoft.com/office/drawing/2014/main" id="{4B79FF47-4F39-1FE3-2EEE-8B1AEC3105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37157" y="3141922"/>
            <a:ext cx="1371600" cy="1136127"/>
          </a:xfrm>
          <a:prstGeom prst="roundRect">
            <a:avLst/>
          </a:prstGeom>
        </p:spPr>
      </p:pic>
    </p:spTree>
    <p:extLst>
      <p:ext uri="{BB962C8B-B14F-4D97-AF65-F5344CB8AC3E}">
        <p14:creationId xmlns:p14="http://schemas.microsoft.com/office/powerpoint/2010/main" val="1783734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DE485A45-A621-8ECC-52DB-F816867B0AB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8056EC6-061A-BDB1-B055-0CBA99B06047}"/>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travel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9FD1BFF9-C9F9-96D8-BC5E-7A02282316FA}"/>
              </a:ext>
            </a:extLst>
          </p:cNvPr>
          <p:cNvGraphicFramePr>
            <a:graphicFrameLocks noGrp="1"/>
          </p:cNvGraphicFramePr>
          <p:nvPr>
            <p:extLst>
              <p:ext uri="{D42A27DB-BD31-4B8C-83A1-F6EECF244321}">
                <p14:modId xmlns:p14="http://schemas.microsoft.com/office/powerpoint/2010/main" val="217932370"/>
              </p:ext>
            </p:extLst>
          </p:nvPr>
        </p:nvGraphicFramePr>
        <p:xfrm>
          <a:off x="3091670" y="233861"/>
          <a:ext cx="5679798" cy="4450896"/>
        </p:xfrm>
        <a:graphic>
          <a:graphicData uri="http://schemas.openxmlformats.org/drawingml/2006/table">
            <a:tbl>
              <a:tblPr firstRow="1" bandRow="1">
                <a:tableStyleId>{5A111915-BE36-4E01-A7E5-04B1672EAD32}</a:tableStyleId>
              </a:tblPr>
              <a:tblGrid>
                <a:gridCol w="895427">
                  <a:extLst>
                    <a:ext uri="{9D8B030D-6E8A-4147-A177-3AD203B41FA5}">
                      <a16:colId xmlns:a16="http://schemas.microsoft.com/office/drawing/2014/main" val="2415452593"/>
                    </a:ext>
                  </a:extLst>
                </a:gridCol>
                <a:gridCol w="4784371">
                  <a:extLst>
                    <a:ext uri="{9D8B030D-6E8A-4147-A177-3AD203B41FA5}">
                      <a16:colId xmlns:a16="http://schemas.microsoft.com/office/drawing/2014/main" val="4152516373"/>
                    </a:ext>
                  </a:extLst>
                </a:gridCol>
              </a:tblGrid>
              <a:tr h="251429">
                <a:tc>
                  <a:txBody>
                    <a:bodyPr/>
                    <a:lstStyle/>
                    <a:p>
                      <a:pPr algn="ctr"/>
                      <a:r>
                        <a:rPr lang="en-US" sz="900" dirty="0"/>
                        <a:t>Category</a:t>
                      </a:r>
                    </a:p>
                  </a:txBody>
                  <a:tcPr anchor="ctr"/>
                </a:tc>
                <a:tc>
                  <a:txBody>
                    <a:bodyPr/>
                    <a:lstStyle/>
                    <a:p>
                      <a:pPr algn="ctr"/>
                      <a:r>
                        <a:rPr lang="en-US" sz="900" dirty="0"/>
                        <a:t>Location in Ignite</a:t>
                      </a:r>
                    </a:p>
                  </a:txBody>
                  <a:tcPr anchor="ctr"/>
                </a:tc>
                <a:extLst>
                  <a:ext uri="{0D108BD9-81ED-4DB2-BD59-A6C34878D82A}">
                    <a16:rowId xmlns:a16="http://schemas.microsoft.com/office/drawing/2014/main" val="4130477046"/>
                  </a:ext>
                </a:extLst>
              </a:tr>
              <a:tr h="1132611">
                <a:tc>
                  <a:txBody>
                    <a:bodyPr/>
                    <a:lstStyle/>
                    <a:p>
                      <a:pPr algn="ctr"/>
                      <a:r>
                        <a:rPr lang="en-US" sz="900" b="1" dirty="0">
                          <a:solidFill>
                            <a:schemeClr val="tx1"/>
                          </a:solidFill>
                        </a:rPr>
                        <a:t>Travel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Product Attributes &gt; </a:t>
                      </a:r>
                      <a:r>
                        <a:rPr lang="en-US" sz="900" b="1" dirty="0">
                          <a:solidFill>
                            <a:schemeClr val="tx1"/>
                          </a:solidFill>
                        </a:rPr>
                        <a:t>Travel Service Providers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Personal Values &gt; </a:t>
                      </a:r>
                      <a:r>
                        <a:rPr lang="en-US" sz="900" b="1" dirty="0">
                          <a:solidFill>
                            <a:schemeClr val="tx1"/>
                          </a:solidFill>
                        </a:rPr>
                        <a:t>Travel Program Relationship</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Personal Values &gt; </a:t>
                      </a:r>
                      <a:r>
                        <a:rPr lang="en-US" sz="900" b="1" dirty="0">
                          <a:solidFill>
                            <a:schemeClr val="tx1"/>
                          </a:solidFill>
                        </a:rPr>
                        <a:t>Reasons for Hesitation on Vacation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a:t>
                      </a:r>
                      <a:r>
                        <a:rPr lang="en-US" sz="900" b="1" dirty="0">
                          <a:solidFill>
                            <a:schemeClr val="tx1"/>
                          </a:solidFill>
                        </a:rPr>
                        <a:t>Travel Psychographics &gt; Most Strongly Agree With</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Travel Psychographics &gt; </a:t>
                      </a:r>
                      <a:r>
                        <a:rPr lang="en-US" sz="900" b="1" dirty="0">
                          <a:solidFill>
                            <a:schemeClr val="tx1"/>
                          </a:solidFill>
                        </a:rPr>
                        <a:t>Reasons For Avoiding A Hotel Or Airline</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1068494">
                <a:tc>
                  <a:txBody>
                    <a:bodyPr/>
                    <a:lstStyle/>
                    <a:p>
                      <a:pPr algn="ctr"/>
                      <a:r>
                        <a:rPr lang="en-US" sz="900" b="1" dirty="0">
                          <a:solidFill>
                            <a:schemeClr val="tx1"/>
                          </a:solidFill>
                        </a:rPr>
                        <a:t>Hotel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Purchase Drivers &gt; </a:t>
                      </a:r>
                      <a:r>
                        <a:rPr lang="en-US" sz="900" b="1" dirty="0">
                          <a:solidFill>
                            <a:schemeClr val="tx1"/>
                          </a:solidFill>
                        </a:rPr>
                        <a:t>Positive Hotel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Purchase Drivers &gt; </a:t>
                      </a:r>
                      <a:r>
                        <a:rPr lang="en-US" sz="900" b="1" dirty="0">
                          <a:solidFill>
                            <a:schemeClr val="tx1"/>
                          </a:solidFill>
                        </a:rPr>
                        <a:t>Negative Hotel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Usage &gt; </a:t>
                      </a:r>
                      <a:r>
                        <a:rPr lang="en-US" sz="900" b="1" dirty="0">
                          <a:solidFill>
                            <a:schemeClr val="tx1"/>
                          </a:solidFill>
                        </a:rPr>
                        <a:t>Selection Considerations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Leisure Travel &gt; </a:t>
                      </a:r>
                      <a:r>
                        <a:rPr lang="en-US" sz="900" b="1" dirty="0">
                          <a:solidFill>
                            <a:schemeClr val="tx1"/>
                          </a:solidFill>
                        </a:rPr>
                        <a:t>Important Hotel Features - Leisure Trip (Under 1 Week)</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Business Travel &gt; </a:t>
                      </a:r>
                      <a:r>
                        <a:rPr lang="en-US" sz="900" b="1" dirty="0">
                          <a:solidFill>
                            <a:schemeClr val="tx1"/>
                          </a:solidFill>
                        </a:rPr>
                        <a:t>Important Hotel Features - Business Trip</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09600">
                <a:tc>
                  <a:txBody>
                    <a:bodyPr/>
                    <a:lstStyle/>
                    <a:p>
                      <a:pPr algn="ctr"/>
                      <a:r>
                        <a:rPr lang="en-US" sz="900" b="1" dirty="0">
                          <a:solidFill>
                            <a:schemeClr val="tx1"/>
                          </a:solidFill>
                        </a:rPr>
                        <a:t>Airline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Airlines &gt; Purchase Drivers &gt; </a:t>
                      </a:r>
                      <a:r>
                        <a:rPr lang="en-US" sz="900" b="1" dirty="0">
                          <a:solidFill>
                            <a:schemeClr val="tx1"/>
                          </a:solidFill>
                        </a:rPr>
                        <a:t>Positive Airline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Airlines &gt; Purchase Drivers &gt; </a:t>
                      </a:r>
                      <a:r>
                        <a:rPr lang="en-US" sz="900" b="1" dirty="0">
                          <a:solidFill>
                            <a:schemeClr val="tx1"/>
                          </a:solidFill>
                        </a:rPr>
                        <a:t>Negative Airline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Airlines &gt; Usage &gt; </a:t>
                      </a:r>
                      <a:r>
                        <a:rPr lang="en-US" sz="900" b="1" dirty="0">
                          <a:solidFill>
                            <a:schemeClr val="tx1"/>
                          </a:solidFill>
                        </a:rPr>
                        <a:t>Selection Considerations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423333">
                <a:tc>
                  <a:txBody>
                    <a:bodyPr/>
                    <a:lstStyle/>
                    <a:p>
                      <a:pPr algn="ctr"/>
                      <a:r>
                        <a:rPr lang="en-US" sz="900" b="1" dirty="0">
                          <a:solidFill>
                            <a:schemeClr val="tx1"/>
                          </a:solidFill>
                        </a:rPr>
                        <a:t>Cruise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Cruises &gt; Cruises &gt; </a:t>
                      </a:r>
                      <a:r>
                        <a:rPr lang="en-US" sz="900" b="1" dirty="0">
                          <a:solidFill>
                            <a:schemeClr val="tx1"/>
                          </a:solidFill>
                        </a:rPr>
                        <a:t>More Important When Selecting a Cruise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Cruises &gt; Cruises &gt; </a:t>
                      </a:r>
                      <a:r>
                        <a:rPr lang="en-US" sz="900" b="1" dirty="0">
                          <a:solidFill>
                            <a:schemeClr val="tx1"/>
                          </a:solidFill>
                        </a:rPr>
                        <a:t>Most Important When Selecting a Cruise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517349042"/>
                  </a:ext>
                </a:extLst>
              </a:tr>
              <a:tr h="555413">
                <a:tc>
                  <a:txBody>
                    <a:bodyPr/>
                    <a:lstStyle/>
                    <a:p>
                      <a:pPr algn="ctr"/>
                      <a:r>
                        <a:rPr lang="en-US" sz="900" b="1" dirty="0">
                          <a:solidFill>
                            <a:schemeClr val="tx1"/>
                          </a:solidFill>
                        </a:rPr>
                        <a:t>Personal Values &amp; Motivations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538488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25FA-7A95-F78B-D7DD-78E3832E00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287261-2B13-EF14-1F46-36493A55B137}"/>
              </a:ext>
            </a:extLst>
          </p:cNvPr>
          <p:cNvSpPr>
            <a:spLocks noGrp="1"/>
          </p:cNvSpPr>
          <p:nvPr>
            <p:ph type="title"/>
          </p:nvPr>
        </p:nvSpPr>
        <p:spPr/>
        <p:txBody>
          <a:bodyPr/>
          <a:lstStyle/>
          <a:p>
            <a:r>
              <a:rPr lang="en-US"/>
              <a:t>AI-powered Resonate Telecom data</a:t>
            </a:r>
          </a:p>
        </p:txBody>
      </p:sp>
      <p:sp>
        <p:nvSpPr>
          <p:cNvPr id="7" name="Subtitle 6">
            <a:extLst>
              <a:ext uri="{FF2B5EF4-FFF2-40B4-BE49-F238E27FC236}">
                <a16:creationId xmlns:a16="http://schemas.microsoft.com/office/drawing/2014/main" id="{4E01326E-D798-9453-082C-C1EB6FD40437}"/>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Efficiently acquire, retain, and upsell customers </a:t>
            </a:r>
            <a:r>
              <a:rPr lang="en-US" sz="1050" spc="45" dirty="0">
                <a:solidFill>
                  <a:srgbClr val="000000"/>
                </a:solidFill>
                <a:latin typeface="+mn-lt"/>
                <a:ea typeface="Roboto"/>
              </a:rPr>
              <a:t>with an unparalleled understanding of every customer and prospect</a:t>
            </a:r>
            <a:endParaRPr lang="en-US" sz="1050" b="1"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Identify in-market prospects by leveraging the largest repository of unique telecom intent signals</a:t>
            </a:r>
            <a:r>
              <a:rPr lang="en-US" sz="1050" spc="45" dirty="0">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45M</a:t>
            </a:r>
            <a:r>
              <a:rPr lang="en-US" sz="1050" kern="1000" spc="45" dirty="0">
                <a:solidFill>
                  <a:srgbClr val="000000"/>
                </a:solidFill>
                <a:latin typeface="+mn-lt"/>
                <a:ea typeface="Roboto"/>
              </a:rPr>
              <a:t> Wireless switchers</a:t>
            </a: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40M </a:t>
            </a:r>
            <a:r>
              <a:rPr lang="en-US" sz="1050" kern="1000" spc="45" dirty="0">
                <a:solidFill>
                  <a:srgbClr val="000000"/>
                </a:solidFill>
                <a:latin typeface="+mn-lt"/>
                <a:ea typeface="Roboto"/>
              </a:rPr>
              <a:t>Internet switchers</a:t>
            </a: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15M</a:t>
            </a:r>
            <a:r>
              <a:rPr lang="en-US" sz="1050" kern="1000" spc="45" dirty="0">
                <a:solidFill>
                  <a:srgbClr val="000000"/>
                </a:solidFill>
                <a:latin typeface="+mn-lt"/>
                <a:ea typeface="Roboto"/>
              </a:rPr>
              <a:t> Cord cutters</a:t>
            </a: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40M</a:t>
            </a:r>
            <a:r>
              <a:rPr lang="en-US" sz="1050" kern="1000" spc="45" dirty="0">
                <a:solidFill>
                  <a:srgbClr val="000000"/>
                </a:solidFill>
                <a:latin typeface="+mn-lt"/>
                <a:ea typeface="Roboto"/>
              </a:rPr>
              <a:t> Movers</a:t>
            </a:r>
          </a:p>
          <a:p>
            <a:pPr marL="557213" lvl="1" indent="-214313" defTabSz="685800">
              <a:spcBef>
                <a:spcPts val="750"/>
              </a:spcBef>
              <a:buClrTx/>
              <a:buFont typeface="Arial" panose="020B0604020202020204" pitchFamily="34" charset="0"/>
              <a:buChar char="•"/>
            </a:pPr>
            <a:endParaRPr lang="en-US" sz="1050" kern="100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Understand why they buy to personalize messaging and creative with the most comprehensive psychographics &amp; preferences</a:t>
            </a:r>
            <a:r>
              <a:rPr lang="en-US" sz="1050" spc="45" dirty="0">
                <a:solidFill>
                  <a:srgbClr val="000000"/>
                </a:solidFill>
                <a:latin typeface="+mn-lt"/>
                <a:ea typeface="Roboto"/>
              </a:rPr>
              <a:t>, such as: </a:t>
            </a:r>
            <a:r>
              <a:rPr lang="en-US" sz="1050" i="1" spc="45" dirty="0">
                <a:solidFill>
                  <a:srgbClr val="000000"/>
                </a:solidFill>
                <a:latin typeface="+mn-lt"/>
                <a:ea typeface="Roboto"/>
              </a:rPr>
              <a:t>cell phone provider considerations, preventing switch to a new cell provider, reasons to switch phone/TV/internet</a:t>
            </a: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defTabSz="685800">
              <a:spcBef>
                <a:spcPts val="750"/>
              </a:spcBef>
              <a:buClrTx/>
              <a:defRPr/>
            </a:pPr>
            <a:endParaRPr lang="en-US" sz="105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b="1" spc="45" dirty="0">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26445DD5-D0B7-3C3A-A198-E6CE7E2B80B9}"/>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B9AC955-53E6-9707-3CD1-8F53D11CC738}"/>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Telecom provides the most predictive, recent, and comprehensive understanding of consumers, integrated into your ecosystems.</a:t>
            </a:r>
          </a:p>
        </p:txBody>
      </p:sp>
      <p:pic>
        <p:nvPicPr>
          <p:cNvPr id="3" name="Picture 2" descr="screenshot">
            <a:extLst>
              <a:ext uri="{FF2B5EF4-FFF2-40B4-BE49-F238E27FC236}">
                <a16:creationId xmlns:a16="http://schemas.microsoft.com/office/drawing/2014/main" id="{51978566-EF43-2F9E-B52A-853C718BFE0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39898" y="3203712"/>
            <a:ext cx="1276527" cy="106377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74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DAD22A60-5DCE-AC97-4D06-CFBFB3EC70A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D2292A3-4D3B-F8FD-DA6F-14774E207091}"/>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telecom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D14D9BA7-5825-1F47-D49F-943692974CA0}"/>
              </a:ext>
            </a:extLst>
          </p:cNvPr>
          <p:cNvGraphicFramePr>
            <a:graphicFrameLocks noGrp="1"/>
          </p:cNvGraphicFramePr>
          <p:nvPr>
            <p:extLst>
              <p:ext uri="{D42A27DB-BD31-4B8C-83A1-F6EECF244321}">
                <p14:modId xmlns:p14="http://schemas.microsoft.com/office/powerpoint/2010/main" val="1678333001"/>
              </p:ext>
            </p:extLst>
          </p:nvPr>
        </p:nvGraphicFramePr>
        <p:xfrm>
          <a:off x="3280833" y="911816"/>
          <a:ext cx="5516033" cy="3319867"/>
        </p:xfrm>
        <a:graphic>
          <a:graphicData uri="http://schemas.openxmlformats.org/drawingml/2006/table">
            <a:tbl>
              <a:tblPr firstRow="1" bandRow="1">
                <a:tableStyleId>{5A111915-BE36-4E01-A7E5-04B1672EAD32}</a:tableStyleId>
              </a:tblPr>
              <a:tblGrid>
                <a:gridCol w="1037166">
                  <a:extLst>
                    <a:ext uri="{9D8B030D-6E8A-4147-A177-3AD203B41FA5}">
                      <a16:colId xmlns:a16="http://schemas.microsoft.com/office/drawing/2014/main" val="2415452593"/>
                    </a:ext>
                  </a:extLst>
                </a:gridCol>
                <a:gridCol w="4478867">
                  <a:extLst>
                    <a:ext uri="{9D8B030D-6E8A-4147-A177-3AD203B41FA5}">
                      <a16:colId xmlns:a16="http://schemas.microsoft.com/office/drawing/2014/main" val="4152516373"/>
                    </a:ext>
                  </a:extLst>
                </a:gridCol>
              </a:tblGrid>
              <a:tr h="268586">
                <a:tc>
                  <a:txBody>
                    <a:bodyPr/>
                    <a:lstStyle/>
                    <a:p>
                      <a:pPr algn="ctr"/>
                      <a:r>
                        <a:rPr lang="en-US" sz="1100"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631371">
                <a:tc>
                  <a:txBody>
                    <a:bodyPr/>
                    <a:lstStyle/>
                    <a:p>
                      <a:pPr algn="ctr"/>
                      <a:r>
                        <a:rPr lang="en-US" sz="1100" b="1" dirty="0">
                          <a:solidFill>
                            <a:schemeClr val="tx1"/>
                          </a:solidFill>
                        </a:rPr>
                        <a:t>Telecom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Purchase Drivers &gt; Product Attributes &gt; </a:t>
                      </a:r>
                      <a:r>
                        <a:rPr lang="en-US" sz="1100" b="1" dirty="0">
                          <a:solidFill>
                            <a:schemeClr val="tx1"/>
                          </a:solidFill>
                        </a:rPr>
                        <a:t>Reasons to Switch Phone/ TV/ Internet</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391886">
                <a:tc>
                  <a:txBody>
                    <a:bodyPr/>
                    <a:lstStyle/>
                    <a:p>
                      <a:pPr algn="ctr"/>
                      <a:r>
                        <a:rPr lang="en-US" sz="1100" b="1" dirty="0">
                          <a:solidFill>
                            <a:schemeClr val="tx1"/>
                          </a:solidFill>
                        </a:rPr>
                        <a:t>Wireless Preferences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Wireless &gt; </a:t>
                      </a:r>
                      <a:r>
                        <a:rPr lang="en-US" sz="1100" b="1" dirty="0">
                          <a:solidFill>
                            <a:schemeClr val="tx1"/>
                          </a:solidFill>
                        </a:rPr>
                        <a:t>Cell Phone Provider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Wireless &gt; </a:t>
                      </a:r>
                      <a:r>
                        <a:rPr lang="en-US" sz="1100" b="1" dirty="0">
                          <a:solidFill>
                            <a:schemeClr val="tx1"/>
                          </a:solidFill>
                        </a:rPr>
                        <a:t>Preventing Switch to New Cell Provider</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Wireless &gt; </a:t>
                      </a:r>
                      <a:r>
                        <a:rPr lang="en-US" sz="1100" b="1" dirty="0">
                          <a:solidFill>
                            <a:schemeClr val="tx1"/>
                          </a:solidFill>
                        </a:rPr>
                        <a:t>Why Brought Phone from Previous Provider</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42257">
                <a:tc>
                  <a:txBody>
                    <a:bodyPr/>
                    <a:lstStyle/>
                    <a:p>
                      <a:pPr algn="ctr"/>
                      <a:r>
                        <a:rPr lang="en-US" sz="1100" b="1" dirty="0">
                          <a:solidFill>
                            <a:schemeClr val="tx1"/>
                          </a:solidFill>
                        </a:rPr>
                        <a:t>Internet Preferences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Internet &gt; </a:t>
                      </a:r>
                      <a:r>
                        <a:rPr lang="en-US" sz="1100" b="1" dirty="0">
                          <a:solidFill>
                            <a:schemeClr val="tx1"/>
                          </a:solidFill>
                        </a:rPr>
                        <a:t>Internet Provider Considerations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680373">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826602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F34E-0464-0D03-A970-EA5B034244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E45F2B-66C6-0D0D-CFAB-671CC3D382AE}"/>
              </a:ext>
            </a:extLst>
          </p:cNvPr>
          <p:cNvSpPr>
            <a:spLocks noGrp="1"/>
          </p:cNvSpPr>
          <p:nvPr>
            <p:ph type="title"/>
          </p:nvPr>
        </p:nvSpPr>
        <p:spPr>
          <a:xfrm>
            <a:off x="344350" y="228625"/>
            <a:ext cx="8315556" cy="572700"/>
          </a:xfrm>
        </p:spPr>
        <p:txBody>
          <a:bodyPr/>
          <a:lstStyle/>
          <a:p>
            <a:r>
              <a:rPr lang="en-US"/>
              <a:t>AI-powered Resonate CPG data</a:t>
            </a:r>
          </a:p>
        </p:txBody>
      </p:sp>
      <p:sp>
        <p:nvSpPr>
          <p:cNvPr id="7" name="Subtitle 6">
            <a:extLst>
              <a:ext uri="{FF2B5EF4-FFF2-40B4-BE49-F238E27FC236}">
                <a16:creationId xmlns:a16="http://schemas.microsoft.com/office/drawing/2014/main" id="{ADC0E424-D1C9-0710-D4F9-F9082DD30D1C}"/>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00" b="1" spc="45">
                <a:solidFill>
                  <a:srgbClr val="000000"/>
                </a:solidFill>
                <a:latin typeface="+mn-lt"/>
                <a:ea typeface="Roboto"/>
              </a:rPr>
              <a:t>Efficiently acquire, retain, and upsell customers </a:t>
            </a:r>
            <a:r>
              <a:rPr lang="en-US" sz="1000" spc="45">
                <a:solidFill>
                  <a:srgbClr val="000000"/>
                </a:solidFill>
                <a:latin typeface="+mn-lt"/>
                <a:ea typeface="Roboto"/>
              </a:rPr>
              <a:t>with an unparalleled understanding of every customer and prospect</a:t>
            </a:r>
            <a:endParaRPr lang="en-US" sz="100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00" b="1" spc="45">
                <a:solidFill>
                  <a:srgbClr val="000000"/>
                </a:solidFill>
                <a:latin typeface="+mn-lt"/>
                <a:ea typeface="Roboto"/>
              </a:rPr>
              <a:t>Identify in-market prospects by leveraging unique intent signals</a:t>
            </a:r>
            <a:r>
              <a:rPr lang="en-US" sz="100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34M</a:t>
            </a:r>
            <a:r>
              <a:rPr lang="en-US" sz="1000" kern="1000" spc="45">
                <a:solidFill>
                  <a:srgbClr val="000000"/>
                </a:solidFill>
                <a:latin typeface="+mn-lt"/>
                <a:ea typeface="Roboto"/>
              </a:rPr>
              <a:t> Experiment with new cuisines </a:t>
            </a: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194M</a:t>
            </a:r>
            <a:r>
              <a:rPr lang="en-US" sz="1000" kern="1000" spc="45">
                <a:solidFill>
                  <a:srgbClr val="000000"/>
                </a:solidFill>
                <a:latin typeface="+mn-lt"/>
                <a:ea typeface="Roboto"/>
              </a:rPr>
              <a:t> Grocery shoppers</a:t>
            </a: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87M</a:t>
            </a:r>
            <a:r>
              <a:rPr lang="en-US" sz="1000" kern="1000" spc="45">
                <a:solidFill>
                  <a:srgbClr val="000000"/>
                </a:solidFill>
                <a:latin typeface="+mn-lt"/>
                <a:ea typeface="Roboto"/>
              </a:rPr>
              <a:t> Pet food shoppers</a:t>
            </a: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194M</a:t>
            </a:r>
            <a:r>
              <a:rPr lang="en-US" sz="1000" kern="1000" spc="45">
                <a:solidFill>
                  <a:srgbClr val="000000"/>
                </a:solidFill>
                <a:latin typeface="+mn-lt"/>
                <a:ea typeface="Roboto"/>
              </a:rPr>
              <a:t> Snack purchasers </a:t>
            </a:r>
          </a:p>
          <a:p>
            <a:pPr marL="342900" lvl="1" defTabSz="685800">
              <a:spcBef>
                <a:spcPts val="375"/>
              </a:spcBef>
              <a:buClrTx/>
              <a:defRPr/>
            </a:pPr>
            <a:endParaRPr lang="en-US" sz="1000" kern="10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Understand why they buy to personalize messaging and creative with the most comprehensive psychographics &amp; preferences</a:t>
            </a:r>
            <a:r>
              <a:rPr lang="en-US" sz="1000" kern="1000" spc="45">
                <a:solidFill>
                  <a:srgbClr val="000000"/>
                </a:solidFill>
                <a:latin typeface="+mn-lt"/>
                <a:ea typeface="Roboto"/>
              </a:rPr>
              <a:t>, such as: </a:t>
            </a:r>
            <a:r>
              <a:rPr lang="en-US" sz="1000" i="1" kern="1000" spc="45">
                <a:solidFill>
                  <a:srgbClr val="000000"/>
                </a:solidFill>
                <a:latin typeface="+mn-lt"/>
                <a:ea typeface="Roboto"/>
              </a:rPr>
              <a:t>product purchase drivers (familiar, high quality, price, etc..), reasons for purchasing snacks, reasons fo</a:t>
            </a:r>
            <a:r>
              <a:rPr lang="en-US" sz="1000" i="1">
                <a:solidFill>
                  <a:srgbClr val="000000"/>
                </a:solidFill>
                <a:latin typeface="+mn-lt"/>
                <a:ea typeface="Roboto"/>
              </a:rPr>
              <a:t>r buying food &amp; household supplies online, get beauty tips from social media, research ways to live a healthier life/how to sleep better, uses coupons for food shopping, free shopping drives online purchases</a:t>
            </a:r>
            <a:endParaRPr lang="en-US" sz="100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8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3C5139B2-BC60-C0FB-4738-B405F31A3634}"/>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682A3AA-6AEE-F5F4-DED8-98C87232592A}"/>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Consumer Packaged Goods data provides predictive, recent, and comprehensive understanding of consumers, integrated into your ecosystems.</a:t>
            </a:r>
          </a:p>
        </p:txBody>
      </p:sp>
      <p:sp>
        <p:nvSpPr>
          <p:cNvPr id="2" name="Rounded Rectangle 1">
            <a:extLst>
              <a:ext uri="{FF2B5EF4-FFF2-40B4-BE49-F238E27FC236}">
                <a16:creationId xmlns:a16="http://schemas.microsoft.com/office/drawing/2014/main" id="{AB49B742-B49F-895B-93C2-668E1370F204}"/>
              </a:ext>
            </a:extLst>
          </p:cNvPr>
          <p:cNvSpPr/>
          <p:nvPr/>
        </p:nvSpPr>
        <p:spPr>
          <a:xfrm>
            <a:off x="2352861" y="3265460"/>
            <a:ext cx="1286142" cy="1475568"/>
          </a:xfrm>
          <a:prstGeom prst="round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solidFill>
                  <a:srgbClr val="FFFFFF">
                    <a:lumMod val="75000"/>
                  </a:srgbClr>
                </a:solidFill>
              </a:ln>
              <a:solidFill>
                <a:srgbClr val="FFFFFF"/>
              </a:solidFill>
              <a:effectLst/>
              <a:uLnTx/>
              <a:uFillTx/>
              <a:latin typeface="Bw Modelica"/>
              <a:ea typeface="+mn-ea"/>
              <a:cs typeface="+mn-cs"/>
              <a:sym typeface="Arial"/>
            </a:endParaRPr>
          </a:p>
        </p:txBody>
      </p:sp>
    </p:spTree>
    <p:extLst>
      <p:ext uri="{BB962C8B-B14F-4D97-AF65-F5344CB8AC3E}">
        <p14:creationId xmlns:p14="http://schemas.microsoft.com/office/powerpoint/2010/main" val="1707936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02CB22DB-A985-2214-2A4F-A26433931DA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847DA72-BC58-CAF7-0922-2365DC29EE7B}"/>
              </a:ext>
            </a:extLst>
          </p:cNvPr>
          <p:cNvSpPr txBox="1">
            <a:spLocks/>
          </p:cNvSpPr>
          <p:nvPr/>
        </p:nvSpPr>
        <p:spPr>
          <a:xfrm>
            <a:off x="166549" y="1424542"/>
            <a:ext cx="2762917"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CPG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D3411D20-68E9-5C96-F4E6-7DCAE2EFB85F}"/>
              </a:ext>
            </a:extLst>
          </p:cNvPr>
          <p:cNvGraphicFramePr>
            <a:graphicFrameLocks noGrp="1"/>
          </p:cNvGraphicFramePr>
          <p:nvPr>
            <p:extLst>
              <p:ext uri="{D42A27DB-BD31-4B8C-83A1-F6EECF244321}">
                <p14:modId xmlns:p14="http://schemas.microsoft.com/office/powerpoint/2010/main" val="1611005818"/>
              </p:ext>
            </p:extLst>
          </p:nvPr>
        </p:nvGraphicFramePr>
        <p:xfrm>
          <a:off x="2999985" y="355485"/>
          <a:ext cx="5915416" cy="4432530"/>
        </p:xfrm>
        <a:graphic>
          <a:graphicData uri="http://schemas.openxmlformats.org/drawingml/2006/table">
            <a:tbl>
              <a:tblPr firstRow="1" bandRow="1">
                <a:tableStyleId>{5A111915-BE36-4E01-A7E5-04B1672EAD32}</a:tableStyleId>
              </a:tblPr>
              <a:tblGrid>
                <a:gridCol w="1106349">
                  <a:extLst>
                    <a:ext uri="{9D8B030D-6E8A-4147-A177-3AD203B41FA5}">
                      <a16:colId xmlns:a16="http://schemas.microsoft.com/office/drawing/2014/main" val="2415452593"/>
                    </a:ext>
                  </a:extLst>
                </a:gridCol>
                <a:gridCol w="4809067">
                  <a:extLst>
                    <a:ext uri="{9D8B030D-6E8A-4147-A177-3AD203B41FA5}">
                      <a16:colId xmlns:a16="http://schemas.microsoft.com/office/drawing/2014/main" val="4152516373"/>
                    </a:ext>
                  </a:extLst>
                </a:gridCol>
              </a:tblGrid>
              <a:tr h="221250">
                <a:tc>
                  <a:txBody>
                    <a:bodyPr/>
                    <a:lstStyle/>
                    <a:p>
                      <a:pPr algn="ctr"/>
                      <a:r>
                        <a:rPr lang="en-US" sz="900" dirty="0"/>
                        <a:t>Category</a:t>
                      </a:r>
                      <a:endParaRPr lang="en-US" sz="900" dirty="0">
                        <a:latin typeface="+mn-lt"/>
                      </a:endParaRPr>
                    </a:p>
                  </a:txBody>
                  <a:tcPr anchor="ctr"/>
                </a:tc>
                <a:tc>
                  <a:txBody>
                    <a:bodyPr/>
                    <a:lstStyle/>
                    <a:p>
                      <a:pPr algn="ctr"/>
                      <a:r>
                        <a:rPr lang="en-US" sz="900" dirty="0"/>
                        <a:t>Location in Ignite</a:t>
                      </a:r>
                      <a:endParaRPr lang="en-US" sz="900" dirty="0">
                        <a:latin typeface="+mn-lt"/>
                      </a:endParaRPr>
                    </a:p>
                  </a:txBody>
                  <a:tcPr anchor="ctr"/>
                </a:tc>
                <a:extLst>
                  <a:ext uri="{0D108BD9-81ED-4DB2-BD59-A6C34878D82A}">
                    <a16:rowId xmlns:a16="http://schemas.microsoft.com/office/drawing/2014/main" val="4130477046"/>
                  </a:ext>
                </a:extLst>
              </a:tr>
              <a:tr h="688800">
                <a:tc>
                  <a:txBody>
                    <a:bodyPr/>
                    <a:lstStyle/>
                    <a:p>
                      <a:pPr algn="ctr"/>
                      <a:r>
                        <a:rPr lang="en-US" sz="900" b="1" dirty="0">
                          <a:solidFill>
                            <a:schemeClr val="tx1"/>
                          </a:solidFill>
                        </a:rPr>
                        <a:t>Beauty &amp; Personal Care</a:t>
                      </a:r>
                      <a:endParaRPr lang="en-US" sz="900" b="1" dirty="0">
                        <a:solidFill>
                          <a:schemeClr val="tx1"/>
                        </a:solidFill>
                        <a:latin typeface="+mn-lt"/>
                      </a:endParaRP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Beauty &amp; Personal Care &gt; Cosmetics &gt; </a:t>
                      </a:r>
                      <a:r>
                        <a:rPr lang="en-US" sz="900" b="1" dirty="0">
                          <a:solidFill>
                            <a:schemeClr val="tx1"/>
                          </a:solidFill>
                        </a:rPr>
                        <a:t>Very </a:t>
                      </a:r>
                      <a:r>
                        <a:rPr lang="en-US" sz="900" b="1" dirty="0" err="1">
                          <a:solidFill>
                            <a:schemeClr val="tx1"/>
                          </a:solidFill>
                        </a:rPr>
                        <a:t>Impt</a:t>
                      </a:r>
                      <a:r>
                        <a:rPr lang="en-US" sz="900" b="1" dirty="0">
                          <a:solidFill>
                            <a:schemeClr val="tx1"/>
                          </a:solidFill>
                        </a:rPr>
                        <a:t>. Product Benefit - Cosmetics</a:t>
                      </a:r>
                      <a:endParaRPr lang="en-US" sz="900" b="1" dirty="0"/>
                    </a:p>
                    <a:p>
                      <a:pPr marL="285750" marR="0" lvl="0" indent="-285750" algn="l">
                        <a:lnSpc>
                          <a:spcPct val="100000"/>
                        </a:lnSpc>
                        <a:buClr>
                          <a:schemeClr val="accent1"/>
                        </a:buClr>
                        <a:buSzTx/>
                        <a:buFont typeface="Arial" panose="020B0604020202020204" pitchFamily="34" charset="0"/>
                        <a:buChar char="•"/>
                      </a:pPr>
                      <a:r>
                        <a:rPr lang="en-US" sz="900" b="0" u="none" strike="noStrike" noProof="0" dirty="0">
                          <a:solidFill>
                            <a:schemeClr val="tx1"/>
                          </a:solidFill>
                        </a:rPr>
                        <a:t>CPG (Consumer Packaged Goods) &gt; Beauty &amp; Personal Care &gt; Moisturizers/Creams/Lotions &gt; </a:t>
                      </a:r>
                      <a:r>
                        <a:rPr lang="en-US" sz="900" b="1" u="none" strike="noStrike" noProof="0" dirty="0">
                          <a:solidFill>
                            <a:schemeClr val="tx1"/>
                          </a:solidFill>
                        </a:rPr>
                        <a:t>Types Purchased (Last 3 Mos)</a:t>
                      </a:r>
                      <a:endParaRPr lang="en-US" sz="900" b="1" dirty="0">
                        <a:latin typeface="+mn-lt"/>
                      </a:endParaRP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588893">
                <a:tc>
                  <a:txBody>
                    <a:bodyPr/>
                    <a:lstStyle/>
                    <a:p>
                      <a:pPr algn="ctr"/>
                      <a:r>
                        <a:rPr lang="en-US" sz="900" b="1" dirty="0">
                          <a:solidFill>
                            <a:schemeClr val="tx1"/>
                          </a:solidFill>
                        </a:rPr>
                        <a:t>Food</a:t>
                      </a:r>
                      <a:endParaRPr lang="en-US" sz="900" b="1" dirty="0">
                        <a:solidFill>
                          <a:schemeClr val="tx1"/>
                        </a:solidFill>
                        <a:latin typeface="+mn-l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900" b="0" u="none" strike="noStrike" noProof="0" dirty="0">
                          <a:solidFill>
                            <a:schemeClr val="tx1"/>
                          </a:solidFill>
                        </a:rPr>
                        <a:t>CPG (Consumer Packaged Goods) &gt; Food &gt; Snacks &gt; </a:t>
                      </a:r>
                      <a:r>
                        <a:rPr lang="en-US" sz="900" b="1" u="none" strike="noStrike" noProof="0" dirty="0">
                          <a:solidFill>
                            <a:schemeClr val="tx1"/>
                          </a:solidFill>
                        </a:rPr>
                        <a:t>Reasons for Purchasing Snacks</a:t>
                      </a:r>
                      <a:endParaRPr lang="en-US" sz="900" b="1" dirty="0">
                        <a:solidFill>
                          <a:schemeClr val="tx1"/>
                        </a:solidFill>
                      </a:endParaRPr>
                    </a:p>
                    <a:p>
                      <a:pPr marL="285750" lvl="0" indent="-285750" algn="l" defTabSz="914400">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CPG (Consumer Packaged Goods) &gt; Food &gt; </a:t>
                      </a:r>
                      <a:r>
                        <a:rPr lang="en-US" sz="900" b="1" dirty="0">
                          <a:solidFill>
                            <a:schemeClr val="tx1"/>
                          </a:solidFill>
                        </a:rPr>
                        <a:t>Bacon/Cold Cuts/Frozen Dinners/Entrees/Pizzas/Frozen Breakfast Items/ &gt; Brands Purchased (Last 3 Mos)</a:t>
                      </a:r>
                      <a:endParaRPr lang="en-US" sz="900" b="1" dirty="0">
                        <a:latin typeface="+mn-lt"/>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02089">
                <a:tc>
                  <a:txBody>
                    <a:bodyPr/>
                    <a:lstStyle/>
                    <a:p>
                      <a:pPr algn="ctr"/>
                      <a:r>
                        <a:rPr lang="en-US" sz="900" b="1" dirty="0">
                          <a:solidFill>
                            <a:schemeClr val="tx1"/>
                          </a:solidFill>
                        </a:rPr>
                        <a:t>Grocery</a:t>
                      </a:r>
                      <a:endParaRPr lang="en-US" sz="900" b="1" dirty="0">
                        <a:solidFill>
                          <a:schemeClr val="tx1"/>
                        </a:solidFill>
                        <a:latin typeface="+mn-l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lvl="0" indent="-171450" algn="l">
                        <a:lnSpc>
                          <a:spcPct val="100000"/>
                        </a:lnSpc>
                        <a:spcBef>
                          <a:spcPts val="0"/>
                        </a:spcBef>
                        <a:spcAft>
                          <a:spcPts val="0"/>
                        </a:spcAft>
                        <a:buClr>
                          <a:schemeClr val="accent1"/>
                        </a:buClr>
                        <a:buSzTx/>
                        <a:buFont typeface="Arial" panose="020B0604020202020204" pitchFamily="34" charset="0"/>
                        <a:buChar char="•"/>
                      </a:pPr>
                      <a:r>
                        <a:rPr lang="en-US" sz="900" b="0" u="none" strike="noStrike" noProof="0" dirty="0">
                          <a:solidFill>
                            <a:schemeClr val="tx1"/>
                          </a:solidFill>
                        </a:rPr>
                        <a:t>PG (Consumer Packaged Goods) &gt; Grocery &gt; Online Grocery Shopping &gt; </a:t>
                      </a:r>
                      <a:r>
                        <a:rPr lang="en-US" sz="900" b="1" u="none" strike="noStrike" noProof="0" dirty="0">
                          <a:solidFill>
                            <a:schemeClr val="tx1"/>
                          </a:solidFill>
                        </a:rPr>
                        <a:t>Reasons Buy Perishable Food Online</a:t>
                      </a:r>
                      <a:endParaRPr lang="en-US" sz="900" dirty="0"/>
                    </a:p>
                    <a:p>
                      <a:pPr marL="171450" marR="0" lvl="0" indent="-171450" algn="l">
                        <a:lnSpc>
                          <a:spcPct val="100000"/>
                        </a:lnSpc>
                        <a:spcBef>
                          <a:spcPts val="0"/>
                        </a:spcBef>
                        <a:spcAft>
                          <a:spcPts val="0"/>
                        </a:spcAft>
                        <a:buClr>
                          <a:schemeClr val="accent1"/>
                        </a:buClr>
                        <a:buSzTx/>
                        <a:buFont typeface="Arial" panose="020B0604020202020204" pitchFamily="34" charset="0"/>
                        <a:buChar char="•"/>
                      </a:pPr>
                      <a:r>
                        <a:rPr lang="en-US" sz="900" b="0" u="none" strike="noStrike" noProof="0" dirty="0">
                          <a:solidFill>
                            <a:schemeClr val="tx1"/>
                          </a:solidFill>
                        </a:rPr>
                        <a:t>Retail &gt; Purchase Drivers &gt; General Retail Behavior &gt; </a:t>
                      </a:r>
                      <a:r>
                        <a:rPr lang="en-US" sz="900" b="1" u="none" strike="noStrike" noProof="0" dirty="0">
                          <a:solidFill>
                            <a:schemeClr val="tx1"/>
                          </a:solidFill>
                        </a:rPr>
                        <a:t>Reasons for Getting Groceries Delivered</a:t>
                      </a:r>
                      <a:endParaRPr lang="en-US" sz="900" b="1" i="0" u="none" strike="noStrike" noProof="0" dirty="0">
                        <a:solidFill>
                          <a:schemeClr val="tx1"/>
                        </a:solidFill>
                        <a:latin typeface="+mn-lt"/>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602089">
                <a:tc>
                  <a:txBody>
                    <a:bodyPr/>
                    <a:lstStyle/>
                    <a:p>
                      <a:pPr algn="ctr"/>
                      <a:r>
                        <a:rPr lang="en-US" sz="900" b="1" dirty="0">
                          <a:solidFill>
                            <a:schemeClr val="tx1"/>
                          </a:solidFill>
                        </a:rPr>
                        <a:t>Non- Alcoholic</a:t>
                      </a:r>
                      <a:endParaRPr lang="en-US" sz="900" b="1" dirty="0">
                        <a:solidFill>
                          <a:schemeClr val="tx1"/>
                        </a:solidFill>
                        <a:latin typeface="+mn-lt"/>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Non-Alcoholic Beverages &gt; Reasons for Consumption &gt; Reasons for Consuming Coffee</a:t>
                      </a:r>
                      <a:endParaRPr lang="en-US" sz="900" dirty="0"/>
                    </a:p>
                    <a:p>
                      <a:pPr marL="171450" marR="0" lvl="0" indent="-171450" algn="l">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Non-Alcoholic Beverages &gt; Soda/Pop &gt; Reasons for Avoiding Soda</a:t>
                      </a:r>
                      <a:endParaRPr lang="en-US" sz="900" b="1" dirty="0">
                        <a:solidFill>
                          <a:schemeClr val="tx1"/>
                        </a:solidFill>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60127140"/>
                  </a:ext>
                </a:extLst>
              </a:tr>
              <a:tr h="954810">
                <a:tc>
                  <a:txBody>
                    <a:bodyPr/>
                    <a:lstStyle/>
                    <a:p>
                      <a:pPr algn="ctr"/>
                      <a:r>
                        <a:rPr lang="en-US" sz="900" b="1" dirty="0">
                          <a:solidFill>
                            <a:schemeClr val="tx1"/>
                          </a:solidFill>
                        </a:rPr>
                        <a:t>Shopping Psychographics</a:t>
                      </a:r>
                      <a:endParaRPr lang="en-US" sz="900" b="1" dirty="0">
                        <a:solidFill>
                          <a:schemeClr val="tx1"/>
                        </a:solidFill>
                        <a:latin typeface="+mn-lt"/>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Psychographics &amp; Attributes &gt; Shopping Psychographics &gt; </a:t>
                      </a:r>
                      <a:r>
                        <a:rPr lang="en-US" sz="900" b="1" dirty="0">
                          <a:solidFill>
                            <a:schemeClr val="tx1"/>
                          </a:solidFill>
                        </a:rPr>
                        <a:t>Use Coupons While Food Shopping</a:t>
                      </a:r>
                    </a:p>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Psychographics &amp; Attributes &gt; Shopping Psychographics &gt; </a:t>
                      </a:r>
                      <a:r>
                        <a:rPr lang="en-US" sz="900" b="1" dirty="0">
                          <a:solidFill>
                            <a:schemeClr val="tx1"/>
                          </a:solidFill>
                        </a:rPr>
                        <a:t>Buy Name-Brand Food Items</a:t>
                      </a:r>
                    </a:p>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Psychographics &amp; Attributes &gt; Shopping Psychographics &gt; </a:t>
                      </a:r>
                      <a:r>
                        <a:rPr lang="en-US" sz="900" b="1" dirty="0">
                          <a:solidFill>
                            <a:schemeClr val="tx1"/>
                          </a:solidFill>
                        </a:rPr>
                        <a:t>Generic Products as Good as Brand-Name</a:t>
                      </a:r>
                      <a:endParaRPr lang="en-US" sz="900" b="1" dirty="0">
                        <a:solidFill>
                          <a:schemeClr val="tx1"/>
                        </a:solidFill>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448734">
                <a:tc>
                  <a:txBody>
                    <a:bodyPr/>
                    <a:lstStyle/>
                    <a:p>
                      <a:pPr algn="ctr"/>
                      <a:r>
                        <a:rPr lang="en-US" sz="900" b="1" dirty="0">
                          <a:solidFill>
                            <a:schemeClr val="tx1"/>
                          </a:solidFill>
                        </a:rPr>
                        <a:t>Personal Values &amp; Motivations</a:t>
                      </a:r>
                      <a:endParaRPr lang="en-US" sz="900" b="1" dirty="0">
                        <a:solidFill>
                          <a:schemeClr val="tx1"/>
                        </a:solidFill>
                        <a:latin typeface="+mn-lt"/>
                      </a:endParaRP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endParaRPr lang="en-US" sz="900" b="1" dirty="0">
                        <a:solidFill>
                          <a:schemeClr val="tx1"/>
                        </a:solidFill>
                        <a:latin typeface="+mn-lt"/>
                      </a:endParaRP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978281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89298-70BC-999D-C4AD-0B85C8393D4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7DEE19-0860-48F0-1D86-29454751E80E}"/>
              </a:ext>
            </a:extLst>
          </p:cNvPr>
          <p:cNvSpPr>
            <a:spLocks noGrp="1"/>
          </p:cNvSpPr>
          <p:nvPr>
            <p:ph type="title"/>
          </p:nvPr>
        </p:nvSpPr>
        <p:spPr/>
        <p:txBody>
          <a:bodyPr/>
          <a:lstStyle/>
          <a:p>
            <a:r>
              <a:rPr lang="en-US"/>
              <a:t>AI-powered Resonate Retail data</a:t>
            </a:r>
          </a:p>
        </p:txBody>
      </p:sp>
      <p:sp>
        <p:nvSpPr>
          <p:cNvPr id="7" name="Subtitle 6">
            <a:extLst>
              <a:ext uri="{FF2B5EF4-FFF2-40B4-BE49-F238E27FC236}">
                <a16:creationId xmlns:a16="http://schemas.microsoft.com/office/drawing/2014/main" id="{A2C8CD44-418F-B007-E892-BD5BB0F7F93A}"/>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retail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37M</a:t>
            </a:r>
            <a:r>
              <a:rPr lang="en-US" sz="1050" kern="1000" spc="45">
                <a:solidFill>
                  <a:srgbClr val="000000"/>
                </a:solidFill>
                <a:latin typeface="+mn-lt"/>
                <a:ea typeface="Roboto"/>
              </a:rPr>
              <a:t> Home goods &amp; furnishings shoppers</a:t>
            </a: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50M </a:t>
            </a:r>
            <a:r>
              <a:rPr lang="en-US" sz="1050" kern="1000" spc="45">
                <a:solidFill>
                  <a:srgbClr val="000000"/>
                </a:solidFill>
                <a:latin typeface="+mn-lt"/>
                <a:ea typeface="Roboto"/>
              </a:rPr>
              <a:t>Computers, tablets &amp; smartphones shoppers</a:t>
            </a: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75M</a:t>
            </a:r>
            <a:r>
              <a:rPr lang="en-US" sz="1050" kern="1000" spc="45">
                <a:solidFill>
                  <a:srgbClr val="000000"/>
                </a:solidFill>
                <a:latin typeface="+mn-lt"/>
                <a:ea typeface="Roboto"/>
              </a:rPr>
              <a:t> Health &amp; beauty shoppers</a:t>
            </a: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130M</a:t>
            </a:r>
            <a:r>
              <a:rPr lang="en-US" sz="1050" kern="1000" spc="45">
                <a:solidFill>
                  <a:srgbClr val="000000"/>
                </a:solidFill>
                <a:latin typeface="+mn-lt"/>
                <a:ea typeface="Roboto"/>
              </a:rPr>
              <a:t> High ticket apparel shoppers </a:t>
            </a:r>
          </a:p>
          <a:p>
            <a:pPr marL="557213" lvl="1" indent="-214313" defTabSz="685800">
              <a:spcBef>
                <a:spcPts val="750"/>
              </a:spcBef>
              <a:buClrTx/>
              <a:buFont typeface="Arial" panose="020B0604020202020204" pitchFamily="34" charset="0"/>
              <a:buChar cha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apparel purchase drivers, furniture purchase drivers, reason for buying household supplies online, retail selection traits</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D40C651D-9FA3-9964-4E24-0283CE04399B}"/>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E5ACD19E-0F51-A283-9F57-B1515A1A549B}"/>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Retail provides the most predictive, recent, and comprehensive understanding of shoppers, integrated into your ecosystems.</a:t>
            </a:r>
          </a:p>
        </p:txBody>
      </p:sp>
      <p:pic>
        <p:nvPicPr>
          <p:cNvPr id="2" name="Picture 2" descr="screenshot">
            <a:extLst>
              <a:ext uri="{FF2B5EF4-FFF2-40B4-BE49-F238E27FC236}">
                <a16:creationId xmlns:a16="http://schemas.microsoft.com/office/drawing/2014/main" id="{2100453D-6101-F68D-B54C-62F317029E7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5929" y="3182263"/>
            <a:ext cx="1383327" cy="115277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037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F80DA865-6F17-F4BC-3E03-8FBFDD23DC3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E4055DA-7F21-A335-0E78-84754F8BF828}"/>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retail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66739C23-E5B0-D60A-0877-545C3035FAF0}"/>
              </a:ext>
            </a:extLst>
          </p:cNvPr>
          <p:cNvGraphicFramePr>
            <a:graphicFrameLocks noGrp="1"/>
          </p:cNvGraphicFramePr>
          <p:nvPr>
            <p:extLst>
              <p:ext uri="{D42A27DB-BD31-4B8C-83A1-F6EECF244321}">
                <p14:modId xmlns:p14="http://schemas.microsoft.com/office/powerpoint/2010/main" val="150117118"/>
              </p:ext>
            </p:extLst>
          </p:nvPr>
        </p:nvGraphicFramePr>
        <p:xfrm>
          <a:off x="3160851" y="220134"/>
          <a:ext cx="5816600" cy="4837299"/>
        </p:xfrm>
        <a:graphic>
          <a:graphicData uri="http://schemas.openxmlformats.org/drawingml/2006/table">
            <a:tbl>
              <a:tblPr firstRow="1" bandRow="1">
                <a:tableStyleId>{5A111915-BE36-4E01-A7E5-04B1672EAD32}</a:tableStyleId>
              </a:tblPr>
              <a:tblGrid>
                <a:gridCol w="1092200">
                  <a:extLst>
                    <a:ext uri="{9D8B030D-6E8A-4147-A177-3AD203B41FA5}">
                      <a16:colId xmlns:a16="http://schemas.microsoft.com/office/drawing/2014/main" val="2415452593"/>
                    </a:ext>
                  </a:extLst>
                </a:gridCol>
                <a:gridCol w="4724400">
                  <a:extLst>
                    <a:ext uri="{9D8B030D-6E8A-4147-A177-3AD203B41FA5}">
                      <a16:colId xmlns:a16="http://schemas.microsoft.com/office/drawing/2014/main" val="4152516373"/>
                    </a:ext>
                  </a:extLst>
                </a:gridCol>
              </a:tblGrid>
              <a:tr h="228600">
                <a:tc>
                  <a:txBody>
                    <a:bodyPr/>
                    <a:lstStyle/>
                    <a:p>
                      <a:r>
                        <a:rPr lang="en-US" sz="1050" dirty="0"/>
                        <a:t>Category</a:t>
                      </a:r>
                    </a:p>
                  </a:txBody>
                  <a:tcPr/>
                </a:tc>
                <a:tc>
                  <a:txBody>
                    <a:bodyPr/>
                    <a:lstStyle/>
                    <a:p>
                      <a:r>
                        <a:rPr lang="en-US" sz="1050" dirty="0"/>
                        <a:t>Location in Ignite</a:t>
                      </a:r>
                    </a:p>
                  </a:txBody>
                  <a:tcPr/>
                </a:tc>
                <a:extLst>
                  <a:ext uri="{0D108BD9-81ED-4DB2-BD59-A6C34878D82A}">
                    <a16:rowId xmlns:a16="http://schemas.microsoft.com/office/drawing/2014/main" val="4130477046"/>
                  </a:ext>
                </a:extLst>
              </a:tr>
              <a:tr h="554012">
                <a:tc>
                  <a:txBody>
                    <a:bodyPr/>
                    <a:lstStyle/>
                    <a:p>
                      <a:pPr algn="ctr"/>
                      <a:r>
                        <a:rPr lang="en-US" sz="900" b="1" dirty="0">
                          <a:solidFill>
                            <a:schemeClr val="tx1"/>
                          </a:solidFill>
                        </a:rPr>
                        <a:t>Retail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Retail Purchase Drivers &gt; </a:t>
                      </a:r>
                      <a:r>
                        <a:rPr lang="en-US" sz="900" b="1" dirty="0">
                          <a:solidFill>
                            <a:schemeClr val="tx1"/>
                          </a:solidFill>
                        </a:rPr>
                        <a:t>Retail Selection Traits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Retail Purchase Drivers &gt; </a:t>
                      </a:r>
                      <a:r>
                        <a:rPr lang="en-US" sz="900" b="1" dirty="0">
                          <a:solidFill>
                            <a:schemeClr val="tx1"/>
                          </a:solidFill>
                        </a:rPr>
                        <a:t>Retailer Orientation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Retail Purchase Drivers &gt; </a:t>
                      </a:r>
                      <a:r>
                        <a:rPr lang="en-US" sz="900" b="1" dirty="0">
                          <a:solidFill>
                            <a:schemeClr val="tx1"/>
                          </a:solidFill>
                        </a:rPr>
                        <a:t>Retailers: Personal Values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922867">
                <a:tc>
                  <a:txBody>
                    <a:bodyPr/>
                    <a:lstStyle/>
                    <a:p>
                      <a:pPr algn="ctr"/>
                      <a:r>
                        <a:rPr lang="en-US" sz="900" b="1" dirty="0">
                          <a:solidFill>
                            <a:schemeClr val="tx1"/>
                          </a:solidFill>
                        </a:rPr>
                        <a:t>Furniture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Entertainment Room: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Home Office: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Furniture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369145">
                <a:tc>
                  <a:txBody>
                    <a:bodyPr/>
                    <a:lstStyle/>
                    <a:p>
                      <a:pPr algn="ctr"/>
                      <a:r>
                        <a:rPr lang="en-US" sz="900" b="1" dirty="0">
                          <a:solidFill>
                            <a:schemeClr val="tx1"/>
                          </a:solidFill>
                        </a:rPr>
                        <a:t>Groceries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General Retail Behavior &gt; </a:t>
                      </a:r>
                      <a:r>
                        <a:rPr lang="en-US" sz="900" b="1" dirty="0">
                          <a:solidFill>
                            <a:schemeClr val="tx1"/>
                          </a:solidFill>
                        </a:rPr>
                        <a:t>Reasons for Getting Groceries Delivered</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521546">
                <a:tc>
                  <a:txBody>
                    <a:bodyPr/>
                    <a:lstStyle/>
                    <a:p>
                      <a:pPr algn="ctr"/>
                      <a:r>
                        <a:rPr lang="en-US" sz="900" b="1" dirty="0">
                          <a:solidFill>
                            <a:schemeClr val="tx1"/>
                          </a:solidFill>
                        </a:rPr>
                        <a:t>Apparel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Product Attributes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Company Characteristics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60127140"/>
                  </a:ext>
                </a:extLst>
              </a:tr>
              <a:tr h="1430866">
                <a:tc>
                  <a:txBody>
                    <a:bodyPr/>
                    <a:lstStyle/>
                    <a:p>
                      <a:pPr algn="ctr"/>
                      <a:r>
                        <a:rPr lang="en-US" sz="900" b="1" dirty="0">
                          <a:solidFill>
                            <a:schemeClr val="tx1"/>
                          </a:solidFill>
                        </a:rPr>
                        <a:t>Home &amp; Family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Appliances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Health &amp; Beauty</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HH Goods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Children’s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Pets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Home &amp; Family &gt; Mattresses &gt; </a:t>
                      </a:r>
                      <a:r>
                        <a:rPr lang="en-US" sz="900" b="1" dirty="0">
                          <a:solidFill>
                            <a:schemeClr val="tx1"/>
                          </a:solidFill>
                        </a:rPr>
                        <a:t>Reason for Buying Mattress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420821">
                <a:tc>
                  <a:txBody>
                    <a:bodyPr/>
                    <a:lstStyle/>
                    <a:p>
                      <a:pPr algn="ctr"/>
                      <a:r>
                        <a:rPr lang="en-US" sz="900" b="1" dirty="0">
                          <a:solidFill>
                            <a:schemeClr val="tx1"/>
                          </a:solidFill>
                        </a:rPr>
                        <a:t>Personal Values &amp; Motivations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4055167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C3DB-D348-05B5-630D-E1B75C6974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617B8E-FAEE-E039-267B-44597AC5C74F}"/>
              </a:ext>
            </a:extLst>
          </p:cNvPr>
          <p:cNvSpPr>
            <a:spLocks noGrp="1"/>
          </p:cNvSpPr>
          <p:nvPr>
            <p:ph type="title"/>
          </p:nvPr>
        </p:nvSpPr>
        <p:spPr/>
        <p:txBody>
          <a:bodyPr/>
          <a:lstStyle/>
          <a:p>
            <a:r>
              <a:rPr lang="en-US"/>
              <a:t>AI-powered Resonate DTC data</a:t>
            </a:r>
          </a:p>
        </p:txBody>
      </p:sp>
      <p:sp>
        <p:nvSpPr>
          <p:cNvPr id="7" name="Subtitle 6">
            <a:extLst>
              <a:ext uri="{FF2B5EF4-FFF2-40B4-BE49-F238E27FC236}">
                <a16:creationId xmlns:a16="http://schemas.microsoft.com/office/drawing/2014/main" id="{2137E8DB-AFA1-0143-DA17-4E7CAAF4511C}"/>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59M</a:t>
            </a:r>
            <a:r>
              <a:rPr lang="en-US" sz="1050" kern="1000" spc="45">
                <a:solidFill>
                  <a:srgbClr val="000000"/>
                </a:solidFill>
                <a:latin typeface="+mn-lt"/>
                <a:ea typeface="Roboto"/>
              </a:rPr>
              <a:t> Online beauty shoppers</a:t>
            </a: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105M </a:t>
            </a:r>
            <a:r>
              <a:rPr lang="en-US" sz="1050" kern="1000" spc="45">
                <a:solidFill>
                  <a:srgbClr val="000000"/>
                </a:solidFill>
                <a:latin typeface="+mn-lt"/>
                <a:ea typeface="Roboto"/>
              </a:rPr>
              <a:t>Online electronics shoppers</a:t>
            </a: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50M</a:t>
            </a:r>
            <a:r>
              <a:rPr lang="en-US" sz="1050" kern="1000" spc="45">
                <a:solidFill>
                  <a:srgbClr val="000000"/>
                </a:solidFill>
                <a:latin typeface="+mn-lt"/>
                <a:ea typeface="Roboto"/>
              </a:rPr>
              <a:t> Bedding shoppers</a:t>
            </a: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130M</a:t>
            </a:r>
            <a:r>
              <a:rPr lang="en-US" sz="1050" kern="1000" spc="45">
                <a:solidFill>
                  <a:srgbClr val="000000"/>
                </a:solidFill>
                <a:latin typeface="+mn-lt"/>
                <a:ea typeface="Roboto"/>
              </a:rPr>
              <a:t> High ticket apparel shoppers</a:t>
            </a:r>
          </a:p>
          <a:p>
            <a:pPr marL="557213" lvl="1" indent="-214313" defTabSz="685800">
              <a:spcBef>
                <a:spcPts val="750"/>
              </a:spcBef>
              <a:buClrTx/>
              <a:buFont typeface="Arial" panose="020B0604020202020204" pitchFamily="34" charset="0"/>
              <a:buChar cha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prefer brands ship from manufacturer directly to me, shopping behaviors (online vs. in-store), purchase drivers by product category</a:t>
            </a: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E2973D10-BAB2-761B-6FE2-BBA477B1B1AE}"/>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263B3440-6578-70F5-96EE-936E35721F05}"/>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Direct-to-Consumer provides the most predictive, recent, and comprehensive understanding of shoppers, integrated into your ecosystems.</a:t>
            </a:r>
          </a:p>
        </p:txBody>
      </p:sp>
      <p:pic>
        <p:nvPicPr>
          <p:cNvPr id="3" name="Picture 2" descr="screenshot">
            <a:extLst>
              <a:ext uri="{FF2B5EF4-FFF2-40B4-BE49-F238E27FC236}">
                <a16:creationId xmlns:a16="http://schemas.microsoft.com/office/drawing/2014/main" id="{32130C61-6ADE-452A-D475-59442DD6ED6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15025" y="3204502"/>
            <a:ext cx="1329513" cy="110792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9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D90FE-C83D-D2E3-E2C1-1E4F3B3017A2}"/>
              </a:ext>
            </a:extLst>
          </p:cNvPr>
          <p:cNvSpPr>
            <a:spLocks noGrp="1"/>
          </p:cNvSpPr>
          <p:nvPr>
            <p:ph type="body" idx="1"/>
          </p:nvPr>
        </p:nvSpPr>
        <p:spPr>
          <a:xfrm>
            <a:off x="3501081" y="1557906"/>
            <a:ext cx="2737162" cy="2653354"/>
          </a:xfrm>
        </p:spPr>
        <p:txBody>
          <a:bodyPr anchor="t"/>
          <a:lstStyle/>
          <a:p>
            <a:pPr marL="127000" indent="0">
              <a:buNone/>
            </a:pPr>
            <a:r>
              <a:rPr lang="en-US" b="1" dirty="0">
                <a:solidFill>
                  <a:schemeClr val="accent1"/>
                </a:solidFill>
              </a:rPr>
              <a:t>Awareness/Branding</a:t>
            </a:r>
          </a:p>
          <a:p>
            <a:pPr marL="127000" indent="0">
              <a:buNone/>
            </a:pPr>
            <a:endParaRPr lang="en-US" b="1" dirty="0">
              <a:solidFill>
                <a:schemeClr val="accent1"/>
              </a:solidFill>
            </a:endParaRPr>
          </a:p>
          <a:p>
            <a:pPr>
              <a:buClr>
                <a:schemeClr val="accent1"/>
              </a:buClr>
            </a:pPr>
            <a:r>
              <a:rPr lang="en-US" sz="1200" dirty="0">
                <a:latin typeface="+mn-lt"/>
              </a:rPr>
              <a:t>Establish company/product awareness</a:t>
            </a:r>
          </a:p>
          <a:p>
            <a:pPr>
              <a:buClr>
                <a:schemeClr val="accent1"/>
              </a:buClr>
            </a:pPr>
            <a:r>
              <a:rPr lang="en-US" sz="1200" dirty="0">
                <a:latin typeface="+mn-lt"/>
              </a:rPr>
              <a:t>Promote company position in market</a:t>
            </a:r>
          </a:p>
          <a:p>
            <a:pPr>
              <a:buClr>
                <a:schemeClr val="accent1"/>
              </a:buClr>
            </a:pPr>
            <a:r>
              <a:rPr lang="en-US" sz="1200" dirty="0">
                <a:latin typeface="+mn-lt"/>
              </a:rPr>
              <a:t>Change any preconceived notions surrounding the company</a:t>
            </a:r>
          </a:p>
        </p:txBody>
      </p:sp>
      <p:sp>
        <p:nvSpPr>
          <p:cNvPr id="3" name="Text Placeholder 2">
            <a:extLst>
              <a:ext uri="{FF2B5EF4-FFF2-40B4-BE49-F238E27FC236}">
                <a16:creationId xmlns:a16="http://schemas.microsoft.com/office/drawing/2014/main" id="{02B43F60-7D34-20D9-6C21-D0624AC87DB3}"/>
              </a:ext>
            </a:extLst>
          </p:cNvPr>
          <p:cNvSpPr>
            <a:spLocks noGrp="1"/>
          </p:cNvSpPr>
          <p:nvPr>
            <p:ph type="body" idx="13"/>
          </p:nvPr>
        </p:nvSpPr>
        <p:spPr>
          <a:xfrm>
            <a:off x="6126976" y="1557906"/>
            <a:ext cx="2884507" cy="2391407"/>
          </a:xfrm>
        </p:spPr>
        <p:txBody>
          <a:bodyPr anchor="t"/>
          <a:lstStyle/>
          <a:p>
            <a:pPr marL="127000" indent="0">
              <a:buNone/>
            </a:pPr>
            <a:r>
              <a:rPr lang="en-US" b="1" dirty="0">
                <a:solidFill>
                  <a:schemeClr val="accent1"/>
                </a:solidFill>
              </a:rPr>
              <a:t>Conversion/Action </a:t>
            </a:r>
          </a:p>
          <a:p>
            <a:pPr marL="127000" indent="0">
              <a:buNone/>
            </a:pPr>
            <a:endParaRPr lang="en-US" dirty="0"/>
          </a:p>
          <a:p>
            <a:pPr>
              <a:buClr>
                <a:schemeClr val="accent1"/>
              </a:buClr>
            </a:pPr>
            <a:r>
              <a:rPr lang="en-US" sz="1200" dirty="0">
                <a:latin typeface="+mn-lt"/>
              </a:rPr>
              <a:t>Encourage audience to take a certain action</a:t>
            </a:r>
          </a:p>
          <a:p>
            <a:pPr lvl="1"/>
            <a:r>
              <a:rPr lang="en-US" dirty="0">
                <a:solidFill>
                  <a:schemeClr val="tx1"/>
                </a:solidFill>
                <a:latin typeface="+mn-lt"/>
              </a:rPr>
              <a:t>Signing up to learn more</a:t>
            </a:r>
          </a:p>
          <a:p>
            <a:pPr lvl="1"/>
            <a:r>
              <a:rPr lang="en-US" dirty="0">
                <a:solidFill>
                  <a:schemeClr val="tx1"/>
                </a:solidFill>
                <a:latin typeface="+mn-lt"/>
              </a:rPr>
              <a:t>Completing a sale</a:t>
            </a:r>
          </a:p>
          <a:p>
            <a:pPr>
              <a:buClr>
                <a:schemeClr val="accent1"/>
              </a:buClr>
            </a:pPr>
            <a:r>
              <a:rPr lang="en-US" sz="1200" dirty="0">
                <a:latin typeface="+mn-lt"/>
              </a:rPr>
              <a:t>Results are measured in defined metrics</a:t>
            </a:r>
          </a:p>
        </p:txBody>
      </p:sp>
      <p:sp>
        <p:nvSpPr>
          <p:cNvPr id="4" name="Title 3">
            <a:extLst>
              <a:ext uri="{FF2B5EF4-FFF2-40B4-BE49-F238E27FC236}">
                <a16:creationId xmlns:a16="http://schemas.microsoft.com/office/drawing/2014/main" id="{F3985501-58E9-8590-2F2E-BE5E61AEE06A}"/>
              </a:ext>
            </a:extLst>
          </p:cNvPr>
          <p:cNvSpPr>
            <a:spLocks noGrp="1"/>
          </p:cNvSpPr>
          <p:nvPr>
            <p:ph type="title"/>
          </p:nvPr>
        </p:nvSpPr>
        <p:spPr>
          <a:xfrm>
            <a:off x="316933" y="1589776"/>
            <a:ext cx="3184148" cy="878506"/>
          </a:xfrm>
        </p:spPr>
        <p:txBody>
          <a:bodyPr/>
          <a:lstStyle/>
          <a:p>
            <a:r>
              <a:rPr lang="en-US" dirty="0"/>
              <a:t>Define </a:t>
            </a:r>
            <a:r>
              <a:rPr lang="en-US" kern="1200" dirty="0">
                <a:gradFill>
                  <a:gsLst>
                    <a:gs pos="0">
                      <a:srgbClr val="F68C1E"/>
                    </a:gs>
                    <a:gs pos="100000">
                      <a:srgbClr val="F84525"/>
                    </a:gs>
                  </a:gsLst>
                  <a:lin ang="0" scaled="1"/>
                </a:gradFill>
              </a:rPr>
              <a:t>campaign objectives</a:t>
            </a:r>
          </a:p>
        </p:txBody>
      </p:sp>
      <p:sp>
        <p:nvSpPr>
          <p:cNvPr id="5" name="Subtitle 4">
            <a:extLst>
              <a:ext uri="{FF2B5EF4-FFF2-40B4-BE49-F238E27FC236}">
                <a16:creationId xmlns:a16="http://schemas.microsoft.com/office/drawing/2014/main" id="{6DD488AF-CFE2-5487-34DA-B3490A839AF0}"/>
              </a:ext>
            </a:extLst>
          </p:cNvPr>
          <p:cNvSpPr>
            <a:spLocks noGrp="1"/>
          </p:cNvSpPr>
          <p:nvPr>
            <p:ph type="subTitle" idx="2"/>
          </p:nvPr>
        </p:nvSpPr>
        <p:spPr>
          <a:xfrm>
            <a:off x="316933" y="2393170"/>
            <a:ext cx="2737163" cy="1818090"/>
          </a:xfrm>
        </p:spPr>
        <p:txBody>
          <a:bodyPr/>
          <a:lstStyle/>
          <a:p>
            <a:r>
              <a:rPr lang="en-US" dirty="0"/>
              <a:t>To run consistent successful campaigns, defining campaign objectives is key</a:t>
            </a:r>
          </a:p>
          <a:p>
            <a:endParaRPr lang="en-US" b="0" dirty="0">
              <a:solidFill>
                <a:schemeClr val="tx1"/>
              </a:solidFill>
              <a:latin typeface="+mn-lt"/>
            </a:endParaRPr>
          </a:p>
          <a:p>
            <a:r>
              <a:rPr lang="en-US" b="0" dirty="0">
                <a:solidFill>
                  <a:schemeClr val="tx1"/>
                </a:solidFill>
                <a:latin typeface="+mn-lt"/>
              </a:rPr>
              <a:t>Both objectives are valuable strategies but are fundamentally different in the what they achieve and how they are executed &amp; measured.</a:t>
            </a:r>
          </a:p>
          <a:p>
            <a:pPr marL="457200" indent="-330200">
              <a:buClr>
                <a:schemeClr val="accent1"/>
              </a:buClr>
              <a:buSzPct val="100000"/>
              <a:buFont typeface="Wingdings" pitchFamily="2" charset="2"/>
              <a:buChar char="ü"/>
              <a:defRPr/>
            </a:pPr>
            <a:endParaRPr lang="en-US" b="0" dirty="0">
              <a:solidFill>
                <a:schemeClr val="tx1"/>
              </a:solidFill>
              <a:latin typeface="+mn-lt"/>
            </a:endParaRPr>
          </a:p>
          <a:p>
            <a:pPr marL="171450" indent="-171450">
              <a:buFont typeface="Wingdings" pitchFamily="2" charset="2"/>
              <a:buChar char="ü"/>
            </a:pPr>
            <a:endParaRPr lang="en-US" sz="1100" b="0" dirty="0">
              <a:solidFill>
                <a:schemeClr val="tx1"/>
              </a:solidFill>
            </a:endParaRPr>
          </a:p>
        </p:txBody>
      </p:sp>
    </p:spTree>
    <p:extLst>
      <p:ext uri="{BB962C8B-B14F-4D97-AF65-F5344CB8AC3E}">
        <p14:creationId xmlns:p14="http://schemas.microsoft.com/office/powerpoint/2010/main" val="2846457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5ECABACC-D238-69D1-7A47-68CEA7544FE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D0B56E2-BC05-198B-0F5D-715C7DEBCB32}"/>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DTC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18B5B9F8-0D50-951C-A657-37C1CDBE118A}"/>
              </a:ext>
            </a:extLst>
          </p:cNvPr>
          <p:cNvGraphicFramePr>
            <a:graphicFrameLocks noGrp="1"/>
          </p:cNvGraphicFramePr>
          <p:nvPr>
            <p:extLst>
              <p:ext uri="{D42A27DB-BD31-4B8C-83A1-F6EECF244321}">
                <p14:modId xmlns:p14="http://schemas.microsoft.com/office/powerpoint/2010/main" val="472175782"/>
              </p:ext>
            </p:extLst>
          </p:nvPr>
        </p:nvGraphicFramePr>
        <p:xfrm>
          <a:off x="3391970" y="351469"/>
          <a:ext cx="5470071" cy="4440561"/>
        </p:xfrm>
        <a:graphic>
          <a:graphicData uri="http://schemas.openxmlformats.org/drawingml/2006/table">
            <a:tbl>
              <a:tblPr firstRow="1" bandRow="1">
                <a:tableStyleId>{5A111915-BE36-4E01-A7E5-04B1672EAD32}</a:tableStyleId>
              </a:tblPr>
              <a:tblGrid>
                <a:gridCol w="851556">
                  <a:extLst>
                    <a:ext uri="{9D8B030D-6E8A-4147-A177-3AD203B41FA5}">
                      <a16:colId xmlns:a16="http://schemas.microsoft.com/office/drawing/2014/main" val="2415452593"/>
                    </a:ext>
                  </a:extLst>
                </a:gridCol>
                <a:gridCol w="4618515">
                  <a:extLst>
                    <a:ext uri="{9D8B030D-6E8A-4147-A177-3AD203B41FA5}">
                      <a16:colId xmlns:a16="http://schemas.microsoft.com/office/drawing/2014/main" val="4152516373"/>
                    </a:ext>
                  </a:extLst>
                </a:gridCol>
              </a:tblGrid>
              <a:tr h="279919">
                <a:tc>
                  <a:txBody>
                    <a:bodyPr/>
                    <a:lstStyle/>
                    <a:p>
                      <a:pPr algn="ctr"/>
                      <a:r>
                        <a:rPr lang="en-US" sz="900" dirty="0"/>
                        <a:t>Category</a:t>
                      </a:r>
                    </a:p>
                  </a:txBody>
                  <a:tcPr anchor="ctr"/>
                </a:tc>
                <a:tc>
                  <a:txBody>
                    <a:bodyPr/>
                    <a:lstStyle/>
                    <a:p>
                      <a:pPr algn="ctr"/>
                      <a:r>
                        <a:rPr lang="en-US" sz="900" dirty="0"/>
                        <a:t>Location in Ignite</a:t>
                      </a:r>
                    </a:p>
                  </a:txBody>
                  <a:tcPr anchor="ctr"/>
                </a:tc>
                <a:extLst>
                  <a:ext uri="{0D108BD9-81ED-4DB2-BD59-A6C34878D82A}">
                    <a16:rowId xmlns:a16="http://schemas.microsoft.com/office/drawing/2014/main" val="4130477046"/>
                  </a:ext>
                </a:extLst>
              </a:tr>
              <a:tr h="631371">
                <a:tc>
                  <a:txBody>
                    <a:bodyPr/>
                    <a:lstStyle/>
                    <a:p>
                      <a:pPr algn="ctr"/>
                      <a:r>
                        <a:rPr lang="en-US" sz="900" b="1" dirty="0">
                          <a:solidFill>
                            <a:schemeClr val="tx1"/>
                          </a:solidFill>
                        </a:rPr>
                        <a:t>DTC &amp; Online Shoppers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Consumer Preferences &gt; Behavior &amp; Choice &gt; Shopping Behaviors &gt; </a:t>
                      </a:r>
                      <a:r>
                        <a:rPr lang="en-US" sz="900" b="1" dirty="0">
                          <a:solidFill>
                            <a:schemeClr val="tx1"/>
                          </a:solidFill>
                        </a:rPr>
                        <a:t>Prefer to Buy Brands Directly From</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Consumer Preferences &gt; Behavior &amp; Choice &gt; Shopping Behaviors &gt; </a:t>
                      </a:r>
                      <a:r>
                        <a:rPr lang="en-US" sz="900" b="1" dirty="0">
                          <a:solidFill>
                            <a:schemeClr val="tx1"/>
                          </a:solidFill>
                        </a:rPr>
                        <a:t>Shopping Behaviors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391886">
                <a:tc>
                  <a:txBody>
                    <a:bodyPr/>
                    <a:lstStyle/>
                    <a:p>
                      <a:pPr algn="ctr"/>
                      <a:r>
                        <a:rPr lang="en-US" sz="900" b="1" dirty="0">
                          <a:solidFill>
                            <a:schemeClr val="tx1"/>
                          </a:solidFill>
                        </a:rPr>
                        <a:t>Furniture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Entertainment Room: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Home Office: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Furniture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361405">
                <a:tc>
                  <a:txBody>
                    <a:bodyPr/>
                    <a:lstStyle/>
                    <a:p>
                      <a:pPr algn="ctr"/>
                      <a:r>
                        <a:rPr lang="en-US" sz="900" b="1" dirty="0">
                          <a:solidFill>
                            <a:schemeClr val="tx1"/>
                          </a:solidFill>
                        </a:rPr>
                        <a:t>Apparel Purchase Drivers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Product Attributes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Company Characteristics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60127140"/>
                  </a:ext>
                </a:extLst>
              </a:tr>
              <a:tr h="361405">
                <a:tc>
                  <a:txBody>
                    <a:bodyPr/>
                    <a:lstStyle/>
                    <a:p>
                      <a:pPr algn="ctr"/>
                      <a:r>
                        <a:rPr lang="en-US" sz="900" b="1" dirty="0">
                          <a:solidFill>
                            <a:schemeClr val="tx1"/>
                          </a:solidFill>
                        </a:rPr>
                        <a:t>Home &amp; Family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Appliances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Health &amp; Beauty</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HH Goods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Children’s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Pets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Home &amp; Family &gt; Mattresses &gt; </a:t>
                      </a:r>
                      <a:r>
                        <a:rPr lang="en-US" sz="900" b="1" dirty="0">
                          <a:solidFill>
                            <a:schemeClr val="tx1"/>
                          </a:solidFill>
                        </a:rPr>
                        <a:t>Reason for Buying Mattress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503042">
                <a:tc>
                  <a:txBody>
                    <a:bodyPr/>
                    <a:lstStyle/>
                    <a:p>
                      <a:pPr algn="ctr"/>
                      <a:r>
                        <a:rPr lang="en-US" sz="9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953460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55A2E-538E-355C-5A42-60FC839DCC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6ED444-FF80-AADB-FE1F-8D141944BA06}"/>
              </a:ext>
            </a:extLst>
          </p:cNvPr>
          <p:cNvSpPr>
            <a:spLocks noGrp="1"/>
          </p:cNvSpPr>
          <p:nvPr>
            <p:ph type="title"/>
          </p:nvPr>
        </p:nvSpPr>
        <p:spPr/>
        <p:txBody>
          <a:bodyPr/>
          <a:lstStyle/>
          <a:p>
            <a:r>
              <a:rPr lang="en-US"/>
              <a:t>AI-powered Resonate Home Services data</a:t>
            </a:r>
          </a:p>
        </p:txBody>
      </p:sp>
      <p:sp>
        <p:nvSpPr>
          <p:cNvPr id="7" name="Subtitle 6">
            <a:extLst>
              <a:ext uri="{FF2B5EF4-FFF2-40B4-BE49-F238E27FC236}">
                <a16:creationId xmlns:a16="http://schemas.microsoft.com/office/drawing/2014/main" id="{990B152D-EF29-128C-6C28-D7B7F8FC1AD2}"/>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35M</a:t>
            </a:r>
            <a:r>
              <a:rPr lang="en-US" sz="1050" kern="1000" spc="45">
                <a:solidFill>
                  <a:srgbClr val="000000"/>
                </a:solidFill>
                <a:latin typeface="+mn-lt"/>
                <a:ea typeface="Roboto"/>
              </a:rPr>
              <a:t> Need a landscaper</a:t>
            </a: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35M </a:t>
            </a:r>
            <a:r>
              <a:rPr lang="en-US" sz="1050" kern="1000" spc="45">
                <a:solidFill>
                  <a:srgbClr val="000000"/>
                </a:solidFill>
                <a:latin typeface="+mn-lt"/>
                <a:ea typeface="Roboto"/>
              </a:rPr>
              <a:t>Need pest control</a:t>
            </a: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25M</a:t>
            </a:r>
            <a:r>
              <a:rPr lang="en-US" sz="1050" kern="1000" spc="45">
                <a:solidFill>
                  <a:srgbClr val="000000"/>
                </a:solidFill>
                <a:latin typeface="+mn-lt"/>
                <a:ea typeface="Roboto"/>
              </a:rPr>
              <a:t> Remodeling</a:t>
            </a: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30M</a:t>
            </a:r>
            <a:r>
              <a:rPr lang="en-US" sz="1050" kern="1000" spc="45">
                <a:solidFill>
                  <a:srgbClr val="000000"/>
                </a:solidFill>
                <a:latin typeface="+mn-lt"/>
                <a:ea typeface="Roboto"/>
              </a:rPr>
              <a:t> Need HVAC services</a:t>
            </a:r>
          </a:p>
          <a:p>
            <a:pPr marL="557213" lvl="1" indent="-214313" defTabSz="685800">
              <a:spcBef>
                <a:spcPts val="750"/>
              </a:spcBef>
              <a:buClrTx/>
              <a:buFont typeface="Arial" panose="020B0604020202020204" pitchFamily="34" charset="0"/>
              <a:buChar cha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key shopping factors (customer service, price, reputation, etc.), product &amp; services purchase drivers (familiar, high-quality, innovative, etc.)</a:t>
            </a: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32DA43DE-9B29-0604-354B-373FF3723692}"/>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23DCE5E-7E6D-4D1C-F67B-489C2DD70977}"/>
              </a:ext>
            </a:extLst>
          </p:cNvPr>
          <p:cNvSpPr txBox="1"/>
          <p:nvPr/>
        </p:nvSpPr>
        <p:spPr>
          <a:xfrm>
            <a:off x="344349" y="671081"/>
            <a:ext cx="780456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Home Services provides the most predictive, recent, and comprehensive understanding of homeowners, integrated into your ecosystems.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159CA3"/>
              </a:solidFill>
              <a:effectLst/>
              <a:uLnTx/>
              <a:uFillTx/>
              <a:latin typeface="Arial"/>
              <a:cs typeface="Arial"/>
              <a:sym typeface="Arial"/>
            </a:endParaRPr>
          </a:p>
        </p:txBody>
      </p:sp>
      <p:pic>
        <p:nvPicPr>
          <p:cNvPr id="2" name="Picture 2" descr="screenshot">
            <a:extLst>
              <a:ext uri="{FF2B5EF4-FFF2-40B4-BE49-F238E27FC236}">
                <a16:creationId xmlns:a16="http://schemas.microsoft.com/office/drawing/2014/main" id="{B0A98C16-AF02-840D-D41A-9E59713D655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25454" y="3182100"/>
            <a:ext cx="1323975" cy="110331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81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ECF1C26E-0A14-F2DE-7043-47F56B548C4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7DF7743-B340-A62D-2E76-2F3B1DDD4F38}"/>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home services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B30D3800-5482-BD69-3885-5D2CC84B9429}"/>
              </a:ext>
            </a:extLst>
          </p:cNvPr>
          <p:cNvGraphicFramePr>
            <a:graphicFrameLocks noGrp="1"/>
          </p:cNvGraphicFramePr>
          <p:nvPr>
            <p:extLst>
              <p:ext uri="{D42A27DB-BD31-4B8C-83A1-F6EECF244321}">
                <p14:modId xmlns:p14="http://schemas.microsoft.com/office/powerpoint/2010/main" val="3254090604"/>
              </p:ext>
            </p:extLst>
          </p:nvPr>
        </p:nvGraphicFramePr>
        <p:xfrm>
          <a:off x="3479800" y="1033634"/>
          <a:ext cx="5244577" cy="3076231"/>
        </p:xfrm>
        <a:graphic>
          <a:graphicData uri="http://schemas.openxmlformats.org/drawingml/2006/table">
            <a:tbl>
              <a:tblPr firstRow="1" bandRow="1">
                <a:tableStyleId>{5A111915-BE36-4E01-A7E5-04B1672EAD32}</a:tableStyleId>
              </a:tblPr>
              <a:tblGrid>
                <a:gridCol w="1053741">
                  <a:extLst>
                    <a:ext uri="{9D8B030D-6E8A-4147-A177-3AD203B41FA5}">
                      <a16:colId xmlns:a16="http://schemas.microsoft.com/office/drawing/2014/main" val="2415452593"/>
                    </a:ext>
                  </a:extLst>
                </a:gridCol>
                <a:gridCol w="4190836">
                  <a:extLst>
                    <a:ext uri="{9D8B030D-6E8A-4147-A177-3AD203B41FA5}">
                      <a16:colId xmlns:a16="http://schemas.microsoft.com/office/drawing/2014/main" val="4152516373"/>
                    </a:ext>
                  </a:extLst>
                </a:gridCol>
              </a:tblGrid>
              <a:tr h="328474">
                <a:tc>
                  <a:txBody>
                    <a:bodyPr/>
                    <a:lstStyle/>
                    <a:p>
                      <a:r>
                        <a:rPr lang="en-US" sz="1200" dirty="0"/>
                        <a:t>Category</a:t>
                      </a:r>
                    </a:p>
                  </a:txBody>
                  <a:tcPr anchor="ctr"/>
                </a:tc>
                <a:tc>
                  <a:txBody>
                    <a:bodyPr/>
                    <a:lstStyle/>
                    <a:p>
                      <a:r>
                        <a:rPr lang="en-US" sz="1200" dirty="0"/>
                        <a:t>Location in Ignite</a:t>
                      </a:r>
                    </a:p>
                  </a:txBody>
                  <a:tcPr anchor="ctr"/>
                </a:tc>
                <a:extLst>
                  <a:ext uri="{0D108BD9-81ED-4DB2-BD59-A6C34878D82A}">
                    <a16:rowId xmlns:a16="http://schemas.microsoft.com/office/drawing/2014/main" val="4130477046"/>
                  </a:ext>
                </a:extLst>
              </a:tr>
              <a:tr h="2013458">
                <a:tc>
                  <a:txBody>
                    <a:bodyPr/>
                    <a:lstStyle/>
                    <a:p>
                      <a:pPr algn="ctr"/>
                      <a:r>
                        <a:rPr lang="en-US" sz="1200" b="1" dirty="0">
                          <a:solidFill>
                            <a:schemeClr val="tx1"/>
                          </a:solidFill>
                        </a:rPr>
                        <a:t>Consumer Preferences</a:t>
                      </a:r>
                    </a:p>
                  </a:txBody>
                  <a:tcPr anchor="ctr">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Overall Orientation &gt; </a:t>
                      </a:r>
                      <a:r>
                        <a:rPr lang="en-US" sz="1200" b="1" dirty="0">
                          <a:solidFill>
                            <a:schemeClr val="tx1"/>
                          </a:solidFill>
                        </a:rPr>
                        <a:t>Key Shopping Factors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Product Attributes &gt; </a:t>
                      </a:r>
                      <a:r>
                        <a:rPr lang="en-US" sz="1200" b="1" dirty="0">
                          <a:solidFill>
                            <a:schemeClr val="tx1"/>
                          </a:solidFill>
                        </a:rPr>
                        <a:t>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Brand Loyalty &gt; </a:t>
                      </a:r>
                      <a:r>
                        <a:rPr lang="en-US" sz="1200" b="1" dirty="0">
                          <a:solidFill>
                            <a:schemeClr val="tx1"/>
                          </a:solidFill>
                        </a:rPr>
                        <a:t>Reason for Change in Brand Loyalty</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Overall Orientation &gt; </a:t>
                      </a:r>
                      <a:r>
                        <a:rPr lang="en-US" sz="1200" b="1" dirty="0">
                          <a:solidFill>
                            <a:schemeClr val="tx1"/>
                          </a:solidFill>
                        </a:rPr>
                        <a:t>Primary Influence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Overall Orientation &gt; </a:t>
                      </a:r>
                      <a:r>
                        <a:rPr lang="en-US" sz="1200" b="1" dirty="0">
                          <a:solidFill>
                            <a:schemeClr val="tx1"/>
                          </a:solidFill>
                        </a:rPr>
                        <a:t>Sources of Information: All Purchases</a:t>
                      </a:r>
                    </a:p>
                  </a:txBody>
                  <a:tcPr>
                    <a:solidFill>
                      <a:srgbClr val="FCF8F3"/>
                    </a:solidFill>
                  </a:tcPr>
                </a:tc>
                <a:extLst>
                  <a:ext uri="{0D108BD9-81ED-4DB2-BD59-A6C34878D82A}">
                    <a16:rowId xmlns:a16="http://schemas.microsoft.com/office/drawing/2014/main" val="3716061511"/>
                  </a:ext>
                </a:extLst>
              </a:tr>
              <a:tr h="734299">
                <a:tc>
                  <a:txBody>
                    <a:bodyPr/>
                    <a:lstStyle/>
                    <a:p>
                      <a:pPr algn="ctr"/>
                      <a:r>
                        <a:rPr lang="en-US" sz="1200" b="1" dirty="0">
                          <a:solidFill>
                            <a:schemeClr val="tx1"/>
                          </a:solidFill>
                        </a:rPr>
                        <a:t>Personal Values &amp; Motivations</a:t>
                      </a:r>
                    </a:p>
                  </a:txBody>
                  <a:tcPr anchor="ctr">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kern="1200" dirty="0">
                          <a:solidFill>
                            <a:schemeClr val="tx1"/>
                          </a:solidFill>
                          <a:effectLst/>
                        </a:rPr>
                        <a:t>Values &amp; Motivations &gt; </a:t>
                      </a:r>
                      <a:r>
                        <a:rPr lang="en-US" sz="12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Psychological Drivers &gt; Psychological Drivers &gt; </a:t>
                      </a:r>
                      <a:r>
                        <a:rPr lang="en-US" sz="1200" b="1" dirty="0">
                          <a:solidFill>
                            <a:schemeClr val="tx1"/>
                          </a:solidFill>
                        </a:rPr>
                        <a:t>Psychological Drivers</a:t>
                      </a:r>
                    </a:p>
                  </a:txBody>
                  <a:tcPr>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923253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B4B4-D623-49FB-FB7C-D4C6CA6341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3DC469-94A6-A6CF-3164-343628CFF63A}"/>
              </a:ext>
            </a:extLst>
          </p:cNvPr>
          <p:cNvSpPr>
            <a:spLocks noGrp="1"/>
          </p:cNvSpPr>
          <p:nvPr>
            <p:ph type="title"/>
          </p:nvPr>
        </p:nvSpPr>
        <p:spPr/>
        <p:txBody>
          <a:bodyPr/>
          <a:lstStyle/>
          <a:p>
            <a:r>
              <a:rPr lang="en-US"/>
              <a:t>AI-powered Resonate Multicultural data</a:t>
            </a:r>
          </a:p>
        </p:txBody>
      </p:sp>
      <p:sp>
        <p:nvSpPr>
          <p:cNvPr id="7" name="Subtitle 6">
            <a:extLst>
              <a:ext uri="{FF2B5EF4-FFF2-40B4-BE49-F238E27FC236}">
                <a16:creationId xmlns:a16="http://schemas.microsoft.com/office/drawing/2014/main" id="{A17027FA-A2F3-8BC4-8632-F8854A3E0D61}"/>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900" b="1" spc="45">
                <a:solidFill>
                  <a:srgbClr val="000000"/>
                </a:solidFill>
                <a:latin typeface="+mn-lt"/>
                <a:ea typeface="Roboto"/>
              </a:rPr>
              <a:t>Efficiently acquire, retain, and upsell customers </a:t>
            </a:r>
            <a:r>
              <a:rPr lang="en-US" sz="900" spc="45">
                <a:solidFill>
                  <a:srgbClr val="000000"/>
                </a:solidFill>
                <a:latin typeface="+mn-lt"/>
                <a:ea typeface="Roboto"/>
              </a:rPr>
              <a:t>with an unparalleled understanding of every customer and prospect</a:t>
            </a:r>
            <a:endParaRPr lang="en-US" sz="90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900" b="1" spc="45">
                <a:solidFill>
                  <a:srgbClr val="000000"/>
                </a:solidFill>
                <a:latin typeface="+mn-lt"/>
                <a:ea typeface="Roboto"/>
              </a:rPr>
              <a:t>Leverage a robust repository of multicultural data </a:t>
            </a:r>
            <a:r>
              <a:rPr lang="en-US" sz="900" spc="45">
                <a:solidFill>
                  <a:srgbClr val="000000"/>
                </a:solidFill>
                <a:latin typeface="+mn-lt"/>
                <a:ea typeface="Roboto"/>
              </a:rPr>
              <a:t>based on a diverse sample of English-speaking multicultural respondents and scaled to the U.S. online adult population, including attributes for race, ethnicity, and cultural identity such as: </a:t>
            </a:r>
            <a:r>
              <a:rPr lang="en-US" sz="900" b="1" spc="45">
                <a:solidFill>
                  <a:srgbClr val="000000"/>
                </a:solidFill>
                <a:latin typeface="+mn-lt"/>
                <a:ea typeface="Roboto"/>
              </a:rPr>
              <a:t>13M</a:t>
            </a:r>
            <a:r>
              <a:rPr lang="en-US" sz="900" spc="45">
                <a:solidFill>
                  <a:srgbClr val="000000"/>
                </a:solidFill>
                <a:latin typeface="+mn-lt"/>
                <a:ea typeface="Roboto"/>
              </a:rPr>
              <a:t> Asian, </a:t>
            </a:r>
            <a:r>
              <a:rPr lang="en-US" sz="900" b="1" spc="45">
                <a:solidFill>
                  <a:srgbClr val="000000"/>
                </a:solidFill>
                <a:latin typeface="+mn-lt"/>
                <a:ea typeface="Roboto"/>
              </a:rPr>
              <a:t>29M</a:t>
            </a:r>
            <a:r>
              <a:rPr lang="en-US" sz="900" spc="45">
                <a:solidFill>
                  <a:srgbClr val="000000"/>
                </a:solidFill>
                <a:latin typeface="+mn-lt"/>
                <a:ea typeface="Roboto"/>
              </a:rPr>
              <a:t> Black, </a:t>
            </a:r>
            <a:r>
              <a:rPr lang="en-US" sz="900" b="1" spc="45">
                <a:solidFill>
                  <a:srgbClr val="000000"/>
                </a:solidFill>
                <a:latin typeface="+mn-lt"/>
                <a:ea typeface="Roboto"/>
              </a:rPr>
              <a:t>37M</a:t>
            </a:r>
            <a:r>
              <a:rPr lang="en-US" sz="900" spc="45">
                <a:solidFill>
                  <a:srgbClr val="000000"/>
                </a:solidFill>
                <a:latin typeface="+mn-lt"/>
                <a:ea typeface="Roboto"/>
              </a:rPr>
              <a:t> Hispanic, </a:t>
            </a:r>
            <a:r>
              <a:rPr lang="en-US" sz="900" b="1" spc="45">
                <a:solidFill>
                  <a:srgbClr val="000000"/>
                </a:solidFill>
                <a:latin typeface="+mn-lt"/>
                <a:ea typeface="Roboto"/>
              </a:rPr>
              <a:t>2M</a:t>
            </a:r>
            <a:r>
              <a:rPr lang="en-US" sz="900" spc="45">
                <a:solidFill>
                  <a:srgbClr val="000000"/>
                </a:solidFill>
                <a:latin typeface="+mn-lt"/>
                <a:ea typeface="Roboto"/>
              </a:rPr>
              <a:t> Native American, </a:t>
            </a:r>
            <a:r>
              <a:rPr lang="en-US" sz="900" b="1" spc="45">
                <a:solidFill>
                  <a:srgbClr val="000000"/>
                </a:solidFill>
                <a:latin typeface="+mn-lt"/>
                <a:ea typeface="Roboto"/>
              </a:rPr>
              <a:t>773K</a:t>
            </a:r>
            <a:r>
              <a:rPr lang="en-US" sz="900" spc="45">
                <a:solidFill>
                  <a:srgbClr val="000000"/>
                </a:solidFill>
                <a:latin typeface="+mn-lt"/>
                <a:ea typeface="Roboto"/>
              </a:rPr>
              <a:t> Middle-Eastern/North African, </a:t>
            </a:r>
            <a:r>
              <a:rPr lang="en-US" sz="900" b="1" spc="45">
                <a:solidFill>
                  <a:srgbClr val="000000"/>
                </a:solidFill>
                <a:latin typeface="+mn-lt"/>
                <a:ea typeface="Roboto"/>
              </a:rPr>
              <a:t>156M</a:t>
            </a:r>
            <a:r>
              <a:rPr lang="en-US" sz="900" spc="45">
                <a:solidFill>
                  <a:srgbClr val="000000"/>
                </a:solidFill>
                <a:latin typeface="+mn-lt"/>
                <a:ea typeface="Roboto"/>
              </a:rPr>
              <a:t> White</a:t>
            </a:r>
          </a:p>
          <a:p>
            <a:pPr marL="214313" indent="-214313" defTabSz="685800">
              <a:spcBef>
                <a:spcPts val="750"/>
              </a:spcBef>
              <a:buClrTx/>
              <a:buFont typeface="Arial" panose="020B0604020202020204" pitchFamily="34" charset="0"/>
              <a:buChar char="•"/>
              <a:defRPr/>
            </a:pPr>
            <a:r>
              <a:rPr lang="en-US" sz="900" b="1" spc="45">
                <a:solidFill>
                  <a:srgbClr val="000000"/>
                </a:solidFill>
                <a:latin typeface="+mn-lt"/>
                <a:ea typeface="Roboto"/>
              </a:rPr>
              <a:t>Identify in-market prospects and understand why they buy </a:t>
            </a:r>
            <a:r>
              <a:rPr lang="en-US" sz="900" spc="45">
                <a:solidFill>
                  <a:srgbClr val="000000"/>
                </a:solidFill>
                <a:latin typeface="+mn-lt"/>
                <a:ea typeface="Roboto"/>
              </a:rPr>
              <a:t>to personalize messaging and creative with the most comprehensive psychographics &amp; preferences such as:</a:t>
            </a:r>
          </a:p>
          <a:p>
            <a:pPr defTabSz="685800">
              <a:spcBef>
                <a:spcPts val="750"/>
              </a:spcBef>
              <a:buClrTx/>
              <a:defRPr/>
            </a:pPr>
            <a:endParaRPr lang="en-US" sz="9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72M </a:t>
            </a:r>
            <a:r>
              <a:rPr lang="en-US" sz="900" kern="1000" spc="45">
                <a:solidFill>
                  <a:srgbClr val="000000"/>
                </a:solidFill>
                <a:latin typeface="+mn-lt"/>
                <a:ea typeface="Roboto"/>
              </a:rPr>
              <a:t>Believe cultural heritage is important to them</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17M </a:t>
            </a:r>
            <a:r>
              <a:rPr lang="en-US" sz="900" kern="1000" spc="45">
                <a:solidFill>
                  <a:srgbClr val="000000"/>
                </a:solidFill>
                <a:latin typeface="+mn-lt"/>
                <a:ea typeface="Roboto"/>
              </a:rPr>
              <a:t>Engage with Latin American media </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86M</a:t>
            </a:r>
            <a:r>
              <a:rPr lang="en-US" sz="900" kern="1000" spc="45">
                <a:solidFill>
                  <a:srgbClr val="000000"/>
                </a:solidFill>
                <a:latin typeface="+mn-lt"/>
                <a:ea typeface="Roboto"/>
              </a:rPr>
              <a:t> More likely to purchase from a company that encourages diversity and inclusion</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68M</a:t>
            </a:r>
            <a:r>
              <a:rPr lang="en-US" sz="900" kern="1000" spc="45">
                <a:solidFill>
                  <a:srgbClr val="000000"/>
                </a:solidFill>
                <a:latin typeface="+mn-lt"/>
                <a:ea typeface="Roboto"/>
              </a:rPr>
              <a:t> Promote gender/race equality </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103M</a:t>
            </a:r>
            <a:r>
              <a:rPr lang="en-US" sz="900" kern="1000" spc="45">
                <a:solidFill>
                  <a:srgbClr val="000000"/>
                </a:solidFill>
                <a:latin typeface="+mn-lt"/>
                <a:ea typeface="Roboto"/>
              </a:rPr>
              <a:t> Believe culture beliefs, religion, spirituality are important</a:t>
            </a:r>
          </a:p>
          <a:p>
            <a:pPr marL="557213" lvl="1" indent="-214313" defTabSz="685800">
              <a:spcBef>
                <a:spcPts val="375"/>
              </a:spcBef>
              <a:buClrTx/>
              <a:buFont typeface="Arial" panose="020B0604020202020204" pitchFamily="34" charset="0"/>
              <a:buChar char="•"/>
              <a:defRPr/>
            </a:pPr>
            <a:endParaRPr lang="en-US" sz="900" kern="1000" spc="45">
              <a:solidFill>
                <a:srgbClr val="000000"/>
              </a:solidFill>
              <a:highlight>
                <a:srgbClr val="FFFF00"/>
              </a:highlight>
              <a:latin typeface="+mn-lt"/>
              <a:ea typeface="Roboto"/>
            </a:endParaRPr>
          </a:p>
          <a:p>
            <a:pPr defTabSz="685800">
              <a:spcBef>
                <a:spcPts val="750"/>
              </a:spcBef>
              <a:buClrTx/>
              <a:defRPr/>
            </a:pPr>
            <a:endParaRPr lang="en-US" sz="9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EE98F440-48AE-8226-8D08-3EC042676923}"/>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2FF93A63-F6F8-6458-42C3-88815BB6FD9A}"/>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Multicultural data provides the most predictive, recent, and comprehensive understanding of consumers, integrated into your ecosystems.</a:t>
            </a:r>
          </a:p>
        </p:txBody>
      </p:sp>
      <p:pic>
        <p:nvPicPr>
          <p:cNvPr id="3" name="Picture 2">
            <a:extLst>
              <a:ext uri="{FF2B5EF4-FFF2-40B4-BE49-F238E27FC236}">
                <a16:creationId xmlns:a16="http://schemas.microsoft.com/office/drawing/2014/main" id="{6C083C13-D928-FB43-9807-ADBF6BA6266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18201" y="3213565"/>
            <a:ext cx="1639035" cy="915555"/>
          </a:xfrm>
          <a:prstGeom prst="rect">
            <a:avLst/>
          </a:prstGeom>
        </p:spPr>
      </p:pic>
    </p:spTree>
    <p:extLst>
      <p:ext uri="{BB962C8B-B14F-4D97-AF65-F5344CB8AC3E}">
        <p14:creationId xmlns:p14="http://schemas.microsoft.com/office/powerpoint/2010/main" val="2486981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1BCB4A97-924A-152B-3CAB-05073BE18A2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304C334-39FF-A7C8-0FB9-356AECBACBF8}"/>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multicultural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CDDCC8DB-332E-9834-032A-4A763BCD7606}"/>
              </a:ext>
            </a:extLst>
          </p:cNvPr>
          <p:cNvGraphicFramePr>
            <a:graphicFrameLocks noGrp="1"/>
          </p:cNvGraphicFramePr>
          <p:nvPr>
            <p:extLst>
              <p:ext uri="{D42A27DB-BD31-4B8C-83A1-F6EECF244321}">
                <p14:modId xmlns:p14="http://schemas.microsoft.com/office/powerpoint/2010/main" val="1955823249"/>
              </p:ext>
            </p:extLst>
          </p:nvPr>
        </p:nvGraphicFramePr>
        <p:xfrm>
          <a:off x="3479800" y="517821"/>
          <a:ext cx="5342230" cy="4029724"/>
        </p:xfrm>
        <a:graphic>
          <a:graphicData uri="http://schemas.openxmlformats.org/drawingml/2006/table">
            <a:tbl>
              <a:tblPr firstRow="1" bandRow="1">
                <a:tableStyleId>{5A111915-BE36-4E01-A7E5-04B1672EAD32}</a:tableStyleId>
              </a:tblPr>
              <a:tblGrid>
                <a:gridCol w="1083322">
                  <a:extLst>
                    <a:ext uri="{9D8B030D-6E8A-4147-A177-3AD203B41FA5}">
                      <a16:colId xmlns:a16="http://schemas.microsoft.com/office/drawing/2014/main" val="2415452593"/>
                    </a:ext>
                  </a:extLst>
                </a:gridCol>
                <a:gridCol w="4258908">
                  <a:extLst>
                    <a:ext uri="{9D8B030D-6E8A-4147-A177-3AD203B41FA5}">
                      <a16:colId xmlns:a16="http://schemas.microsoft.com/office/drawing/2014/main" val="4152516373"/>
                    </a:ext>
                  </a:extLst>
                </a:gridCol>
              </a:tblGrid>
              <a:tr h="348165">
                <a:tc>
                  <a:txBody>
                    <a:bodyPr/>
                    <a:lstStyle/>
                    <a:p>
                      <a:pPr algn="ctr"/>
                      <a:r>
                        <a:rPr lang="en-US" sz="1200" dirty="0"/>
                        <a:t>Category</a:t>
                      </a:r>
                    </a:p>
                  </a:txBody>
                  <a:tcPr anchor="ctr"/>
                </a:tc>
                <a:tc>
                  <a:txBody>
                    <a:bodyPr/>
                    <a:lstStyle/>
                    <a:p>
                      <a:pPr algn="ctr"/>
                      <a:r>
                        <a:rPr lang="en-US" sz="1200" dirty="0"/>
                        <a:t>Location in Ignite</a:t>
                      </a:r>
                    </a:p>
                  </a:txBody>
                  <a:tcPr anchor="ctr"/>
                </a:tc>
                <a:extLst>
                  <a:ext uri="{0D108BD9-81ED-4DB2-BD59-A6C34878D82A}">
                    <a16:rowId xmlns:a16="http://schemas.microsoft.com/office/drawing/2014/main" val="4130477046"/>
                  </a:ext>
                </a:extLst>
              </a:tr>
              <a:tr h="1548067">
                <a:tc>
                  <a:txBody>
                    <a:bodyPr/>
                    <a:lstStyle/>
                    <a:p>
                      <a:pPr algn="ctr"/>
                      <a:r>
                        <a:rPr lang="en-US" sz="1200" b="1" dirty="0">
                          <a:solidFill>
                            <a:schemeClr val="tx1"/>
                          </a:solidFill>
                        </a:rPr>
                        <a:t>Personal Identity</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Cultural Heritage is Very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Engaged with Latin American Media</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Aspects of Culture that are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Importance of American Culture</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901665">
                <a:tc>
                  <a:txBody>
                    <a:bodyPr/>
                    <a:lstStyle/>
                    <a:p>
                      <a:pPr algn="ctr"/>
                      <a:r>
                        <a:rPr lang="en-US" sz="1200" b="1" dirty="0">
                          <a:solidFill>
                            <a:schemeClr val="tx1"/>
                          </a:solidFill>
                        </a:rPr>
                        <a:t>ESG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ESG (Environment, Social, Gov) &gt; General &gt; Purchasing &gt; More Likely to Purchase Product If &gt; </a:t>
                      </a:r>
                      <a:r>
                        <a:rPr lang="en-US" sz="1200" b="1" dirty="0">
                          <a:solidFill>
                            <a:schemeClr val="tx1"/>
                          </a:solidFill>
                        </a:rPr>
                        <a:t>Diverse Board</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ESG (Environment, Social, Gov) &gt; General &gt; Purchasing &gt; More Likely to Purchase Product If &gt; </a:t>
                      </a:r>
                      <a:r>
                        <a:rPr lang="en-US" sz="1200" b="1" dirty="0">
                          <a:solidFill>
                            <a:schemeClr val="tx1"/>
                          </a:solidFill>
                        </a:rPr>
                        <a:t>Encourages Diversity and Inclusion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US" sz="1200" b="1" dirty="0">
                        <a:solidFill>
                          <a:schemeClr val="tx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755479">
                <a:tc>
                  <a:txBody>
                    <a:bodyPr/>
                    <a:lstStyle/>
                    <a:p>
                      <a:pPr algn="ctr"/>
                      <a:r>
                        <a:rPr lang="en-US" sz="12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kern="1200" dirty="0">
                          <a:solidFill>
                            <a:schemeClr val="tx1"/>
                          </a:solidFill>
                          <a:effectLst/>
                        </a:rPr>
                        <a:t>Values &amp; Motivations &gt; </a:t>
                      </a:r>
                      <a:r>
                        <a:rPr lang="en-US" sz="12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Psychological Drivers &gt; Psychological Drivers &gt; </a:t>
                      </a:r>
                      <a:r>
                        <a:rPr lang="en-US" sz="12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234305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709A-DF18-A141-7898-B5F10AF9EE45}"/>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4AD3BA6A-F9D3-2203-B3A8-461974DA58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6058C1DA-16CE-C224-64FF-B6633388503A}"/>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This multicultural agency came to Resonate seeking more personalization for their brands and lacking the multicultural data needed to expand their understanding of current customers. </a:t>
            </a:r>
          </a:p>
          <a:p>
            <a:endParaRPr lang="en-US" sz="1600" dirty="0">
              <a:solidFill>
                <a:srgbClr val="FFFFFF"/>
              </a:solidFill>
              <a:ea typeface="Roboto"/>
              <a:cs typeface="+mj-lt"/>
            </a:endParaRPr>
          </a:p>
          <a:p>
            <a:r>
              <a:rPr lang="en-US" sz="1600" dirty="0">
                <a:solidFill>
                  <a:srgbClr val="FFFFFF"/>
                </a:solidFill>
                <a:ea typeface="Roboto"/>
                <a:cs typeface="+mj-lt"/>
              </a:rPr>
              <a:t>They utilized </a:t>
            </a:r>
            <a:r>
              <a:rPr lang="en-US" sz="1600" dirty="0" err="1">
                <a:solidFill>
                  <a:srgbClr val="FFFFFF"/>
                </a:solidFill>
                <a:ea typeface="Roboto"/>
                <a:cs typeface="+mj-lt"/>
              </a:rPr>
              <a:t>Resonate's</a:t>
            </a:r>
            <a:r>
              <a:rPr lang="en-US" sz="1600" dirty="0">
                <a:solidFill>
                  <a:srgbClr val="FFFFFF"/>
                </a:solidFill>
                <a:ea typeface="Roboto"/>
                <a:cs typeface="+mj-lt"/>
              </a:rPr>
              <a:t> CRM Insights and Website Visitor Insights across their brand’s existing customer base to determine what their most valuable customers care about and find more that look like them. </a:t>
            </a:r>
            <a:r>
              <a:rPr lang="en-US" sz="1600" dirty="0" err="1">
                <a:solidFill>
                  <a:srgbClr val="FFFFFF"/>
                </a:solidFill>
                <a:ea typeface="Roboto"/>
                <a:cs typeface="+mj-lt"/>
              </a:rPr>
              <a:t>Resonate's</a:t>
            </a:r>
            <a:r>
              <a:rPr lang="en-US" sz="1600" dirty="0">
                <a:solidFill>
                  <a:srgbClr val="FFFFFF"/>
                </a:solidFill>
                <a:ea typeface="Roboto"/>
                <a:cs typeface="+mj-lt"/>
              </a:rPr>
              <a:t> data set offers specific multicultural data, like religious and political beliefs that helped this agency personalize audiences against existing creative in both online and offline channels.</a:t>
            </a:r>
          </a:p>
        </p:txBody>
      </p:sp>
      <p:sp>
        <p:nvSpPr>
          <p:cNvPr id="9" name="TextBox 8">
            <a:extLst>
              <a:ext uri="{FF2B5EF4-FFF2-40B4-BE49-F238E27FC236}">
                <a16:creationId xmlns:a16="http://schemas.microsoft.com/office/drawing/2014/main" id="{88AEF512-87C3-068E-D142-68D595252871}"/>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70% </a:t>
            </a:r>
          </a:p>
          <a:p>
            <a:pPr algn="ctr"/>
            <a:r>
              <a:rPr lang="en-US" dirty="0">
                <a:solidFill>
                  <a:schemeClr val="bg1"/>
                </a:solidFill>
              </a:rPr>
              <a:t>Brand Awareness Lift In The 1</a:t>
            </a:r>
            <a:r>
              <a:rPr lang="en-US" baseline="30000" dirty="0">
                <a:solidFill>
                  <a:schemeClr val="bg1"/>
                </a:solidFill>
              </a:rPr>
              <a:t>st</a:t>
            </a:r>
            <a:r>
              <a:rPr lang="en-US" dirty="0">
                <a:solidFill>
                  <a:schemeClr val="bg1"/>
                </a:solidFill>
              </a:rPr>
              <a:t> Year Over Other 3</a:t>
            </a:r>
            <a:r>
              <a:rPr lang="en-US" baseline="30000" dirty="0">
                <a:solidFill>
                  <a:schemeClr val="bg1"/>
                </a:solidFill>
              </a:rPr>
              <a:t>rd</a:t>
            </a:r>
            <a:r>
              <a:rPr lang="en-US" dirty="0">
                <a:solidFill>
                  <a:schemeClr val="bg1"/>
                </a:solidFill>
              </a:rPr>
              <a:t> Party Data Providers</a:t>
            </a:r>
          </a:p>
        </p:txBody>
      </p:sp>
      <p:sp>
        <p:nvSpPr>
          <p:cNvPr id="12" name="TextBox 11">
            <a:extLst>
              <a:ext uri="{FF2B5EF4-FFF2-40B4-BE49-F238E27FC236}">
                <a16:creationId xmlns:a16="http://schemas.microsoft.com/office/drawing/2014/main" id="{2427FB93-7D69-2BC0-5226-17BEA10F4A3C}"/>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2249682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97D1-25F1-7FC5-EF14-31EF795119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FDD00F6-68C2-6A3C-BC7F-4A9F13EAD423}"/>
              </a:ext>
            </a:extLst>
          </p:cNvPr>
          <p:cNvSpPr>
            <a:spLocks noGrp="1"/>
          </p:cNvSpPr>
          <p:nvPr>
            <p:ph type="title"/>
          </p:nvPr>
        </p:nvSpPr>
        <p:spPr/>
        <p:txBody>
          <a:bodyPr/>
          <a:lstStyle/>
          <a:p>
            <a:r>
              <a:rPr lang="en-US" dirty="0"/>
              <a:t>AI-powered Resonate P&amp;A data</a:t>
            </a:r>
          </a:p>
        </p:txBody>
      </p:sp>
      <p:sp>
        <p:nvSpPr>
          <p:cNvPr id="7" name="Subtitle 6">
            <a:extLst>
              <a:ext uri="{FF2B5EF4-FFF2-40B4-BE49-F238E27FC236}">
                <a16:creationId xmlns:a16="http://schemas.microsoft.com/office/drawing/2014/main" id="{E82F84CC-DA2E-92BF-94DE-4A4EF03150C8}"/>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Political &amp; Advocacy data to </a:t>
            </a:r>
            <a:r>
              <a:rPr lang="en-US" sz="1050" spc="45">
                <a:solidFill>
                  <a:srgbClr val="000000"/>
                </a:solidFill>
                <a:latin typeface="+mn-lt"/>
                <a:ea typeface="Roboto"/>
              </a:rPr>
              <a:t>understand why they buy </a:t>
            </a:r>
            <a:r>
              <a:rPr lang="en-US" sz="1050" b="1" spc="45">
                <a:solidFill>
                  <a:srgbClr val="000000"/>
                </a:solidFill>
                <a:latin typeface="+mn-lt"/>
                <a:ea typeface="Roboto"/>
              </a:rPr>
              <a:t>to personalize messaging and creative with the most comprehensive psychographics &amp; preferences </a:t>
            </a:r>
            <a:r>
              <a:rPr lang="en-US" sz="1050" spc="45">
                <a:solidFill>
                  <a:srgbClr val="000000"/>
                </a:solidFill>
                <a:latin typeface="+mn-lt"/>
                <a:ea typeface="Roboto"/>
              </a:rPr>
              <a:t>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155M</a:t>
            </a:r>
            <a:r>
              <a:rPr lang="en-US" sz="1050" kern="1000" spc="45">
                <a:solidFill>
                  <a:srgbClr val="000000"/>
                </a:solidFill>
                <a:latin typeface="+mn-lt"/>
                <a:ea typeface="Roboto"/>
              </a:rPr>
              <a:t> Promote gender quality </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175M</a:t>
            </a:r>
            <a:r>
              <a:rPr lang="en-US" sz="1050" kern="1000" spc="45">
                <a:solidFill>
                  <a:srgbClr val="000000"/>
                </a:solidFill>
                <a:latin typeface="+mn-lt"/>
                <a:ea typeface="Roboto"/>
              </a:rPr>
              <a:t> Promote race equality</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162</a:t>
            </a:r>
            <a:r>
              <a:rPr lang="en-US" sz="1050" kern="1000" spc="45">
                <a:solidFill>
                  <a:srgbClr val="000000"/>
                </a:solidFill>
                <a:latin typeface="+mn-lt"/>
                <a:ea typeface="Roboto"/>
              </a:rPr>
              <a:t> Believe in developing alternative energy sources</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79M</a:t>
            </a:r>
            <a:r>
              <a:rPr lang="en-US" sz="1050" kern="1000" spc="45">
                <a:solidFill>
                  <a:srgbClr val="000000"/>
                </a:solidFill>
                <a:latin typeface="+mn-lt"/>
                <a:ea typeface="Roboto"/>
              </a:rPr>
              <a:t> Believe in reducing climate change</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104M</a:t>
            </a:r>
            <a:r>
              <a:rPr lang="en-US" sz="1050" kern="1000" spc="45">
                <a:solidFill>
                  <a:srgbClr val="000000"/>
                </a:solidFill>
                <a:latin typeface="+mn-lt"/>
                <a:ea typeface="Roboto"/>
              </a:rPr>
              <a:t> Pro-regulation for protecting the environment</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122M</a:t>
            </a:r>
            <a:r>
              <a:rPr lang="en-US" sz="1050" kern="1000" spc="45">
                <a:solidFill>
                  <a:srgbClr val="000000"/>
                </a:solidFill>
                <a:latin typeface="+mn-lt"/>
                <a:ea typeface="Roboto"/>
              </a:rPr>
              <a:t> Pro-regulation for safe and healthy food supply</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189M</a:t>
            </a:r>
            <a:r>
              <a:rPr lang="en-US" sz="1050" kern="1000" spc="45">
                <a:solidFill>
                  <a:srgbClr val="000000"/>
                </a:solidFill>
                <a:latin typeface="+mn-lt"/>
                <a:ea typeface="Roboto"/>
              </a:rPr>
              <a:t> Support improving Rx safety and access</a:t>
            </a:r>
          </a:p>
          <a:p>
            <a:pPr marL="342900" lvl="1" defTabSz="685800">
              <a:spcBef>
                <a:spcPts val="750"/>
              </a:spcBef>
              <a:buClrTx/>
              <a:defRPr/>
            </a:pPr>
            <a:endParaRPr lang="en-US" sz="1050" kern="1000"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2EF875EA-B4D5-7778-A8A7-5C5C401F0589}"/>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CAA6A8BA-AF0E-5B97-4ABC-7BFF8828333C}"/>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P&amp;A Data provides the most predictive, recent, and comprehensive understanding of consumers, integrated into your ecosystems.</a:t>
            </a:r>
          </a:p>
        </p:txBody>
      </p:sp>
      <p:pic>
        <p:nvPicPr>
          <p:cNvPr id="2" name="Picture 2">
            <a:extLst>
              <a:ext uri="{FF2B5EF4-FFF2-40B4-BE49-F238E27FC236}">
                <a16:creationId xmlns:a16="http://schemas.microsoft.com/office/drawing/2014/main" id="{CCB3D13B-EFEE-F6C3-9C6D-E1EA35AD10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2329365" y="3176831"/>
            <a:ext cx="1375750" cy="129558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79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94D1-D4D4-899E-2C03-A8B1BE5768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22C806-20CA-9369-473A-A84D39BFBDE0}"/>
              </a:ext>
            </a:extLst>
          </p:cNvPr>
          <p:cNvSpPr>
            <a:spLocks noGrp="1"/>
          </p:cNvSpPr>
          <p:nvPr>
            <p:ph type="title"/>
          </p:nvPr>
        </p:nvSpPr>
        <p:spPr/>
        <p:txBody>
          <a:bodyPr/>
          <a:lstStyle/>
          <a:p>
            <a:r>
              <a:rPr lang="en-US" dirty="0"/>
              <a:t>AI-powered Resonate P&amp;A data</a:t>
            </a:r>
          </a:p>
        </p:txBody>
      </p:sp>
      <p:sp>
        <p:nvSpPr>
          <p:cNvPr id="7" name="Subtitle 6">
            <a:extLst>
              <a:ext uri="{FF2B5EF4-FFF2-40B4-BE49-F238E27FC236}">
                <a16:creationId xmlns:a16="http://schemas.microsoft.com/office/drawing/2014/main" id="{1A1686E0-6E2B-EF88-12AB-F363945B7A67}"/>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Efficiently acquire, retain, and upsell customers </a:t>
            </a:r>
            <a:r>
              <a:rPr lang="en-US" sz="1050" spc="45" dirty="0">
                <a:solidFill>
                  <a:srgbClr val="000000"/>
                </a:solidFill>
                <a:latin typeface="+mn-lt"/>
                <a:ea typeface="Roboto"/>
              </a:rPr>
              <a:t>with an unparalleled understanding of every customer and prospect</a:t>
            </a:r>
            <a:endParaRPr lang="en-US" sz="1050" b="1"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Identify in-market prospects by leveraging the largest repository of Political &amp; Advocacy data to </a:t>
            </a:r>
            <a:r>
              <a:rPr lang="en-US" sz="1050" spc="45" dirty="0">
                <a:solidFill>
                  <a:srgbClr val="000000"/>
                </a:solidFill>
                <a:latin typeface="+mn-lt"/>
                <a:ea typeface="Roboto"/>
              </a:rPr>
              <a:t>understand why they buy </a:t>
            </a:r>
            <a:r>
              <a:rPr lang="en-US" sz="1050" b="1" spc="45" dirty="0">
                <a:solidFill>
                  <a:srgbClr val="000000"/>
                </a:solidFill>
                <a:latin typeface="+mn-lt"/>
                <a:ea typeface="Roboto"/>
              </a:rPr>
              <a:t>to personalize messaging and creative with the most comprehensive psychographics &amp; preferences </a:t>
            </a:r>
            <a:r>
              <a:rPr lang="en-US" sz="1050" spc="45" dirty="0">
                <a:solidFill>
                  <a:srgbClr val="000000"/>
                </a:solidFill>
                <a:latin typeface="+mn-lt"/>
                <a:ea typeface="Roboto"/>
              </a:rPr>
              <a:t>such as: </a:t>
            </a: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93M</a:t>
            </a:r>
            <a:r>
              <a:rPr lang="en-US" sz="1050" kern="1000" spc="45" dirty="0">
                <a:solidFill>
                  <a:srgbClr val="000000"/>
                </a:solidFill>
                <a:latin typeface="+mn-lt"/>
                <a:ea typeface="Roboto"/>
              </a:rPr>
              <a:t> Support pro-life issues</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96M</a:t>
            </a:r>
            <a:r>
              <a:rPr lang="en-US" sz="1050" kern="1000" spc="45" dirty="0">
                <a:solidFill>
                  <a:srgbClr val="000000"/>
                </a:solidFill>
                <a:latin typeface="+mn-lt"/>
                <a:ea typeface="Roboto"/>
              </a:rPr>
              <a:t> Defend the belief of traditional marriage</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47M</a:t>
            </a:r>
            <a:r>
              <a:rPr lang="en-US" sz="1050" kern="1000" spc="45" dirty="0">
                <a:solidFill>
                  <a:srgbClr val="000000"/>
                </a:solidFill>
                <a:latin typeface="+mn-lt"/>
                <a:ea typeface="Roboto"/>
              </a:rPr>
              <a:t> Oppose the "Green New Deal"</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50M</a:t>
            </a:r>
            <a:r>
              <a:rPr lang="en-US" sz="1050" kern="1000" spc="45" dirty="0">
                <a:solidFill>
                  <a:srgbClr val="000000"/>
                </a:solidFill>
                <a:latin typeface="+mn-lt"/>
                <a:ea typeface="Roboto"/>
              </a:rPr>
              <a:t> Believe environmental efforts have gone too far</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80M</a:t>
            </a:r>
            <a:r>
              <a:rPr lang="en-US" sz="1050" kern="1000" spc="45" dirty="0">
                <a:solidFill>
                  <a:srgbClr val="000000"/>
                </a:solidFill>
                <a:latin typeface="+mn-lt"/>
                <a:ea typeface="Roboto"/>
              </a:rPr>
              <a:t> Believe in increase funding to police department </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119M</a:t>
            </a:r>
            <a:r>
              <a:rPr lang="en-US" sz="1050" kern="1000" spc="45" dirty="0">
                <a:solidFill>
                  <a:srgbClr val="000000"/>
                </a:solidFill>
                <a:latin typeface="+mn-lt"/>
                <a:ea typeface="Roboto"/>
              </a:rPr>
              <a:t> Wish to maintain the second amendment </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76M</a:t>
            </a:r>
            <a:r>
              <a:rPr lang="en-US" sz="1050" kern="1000" spc="45" dirty="0">
                <a:solidFill>
                  <a:srgbClr val="000000"/>
                </a:solidFill>
                <a:latin typeface="+mn-lt"/>
                <a:ea typeface="Roboto"/>
              </a:rPr>
              <a:t> Believe being part of American culture is important to them</a:t>
            </a:r>
          </a:p>
          <a:p>
            <a:pPr marL="557213" lvl="1" indent="-214313" defTabSz="685800">
              <a:spcBef>
                <a:spcPts val="375"/>
              </a:spcBef>
              <a:buClrTx/>
              <a:buFont typeface="Arial" panose="020B0604020202020204" pitchFamily="34" charset="0"/>
              <a:buChar char="•"/>
              <a:defRPr/>
            </a:pPr>
            <a:endParaRPr lang="en-US" sz="1050" kern="1000" spc="45" dirty="0">
              <a:solidFill>
                <a:srgbClr val="000000"/>
              </a:solidFill>
              <a:latin typeface="+mn-lt"/>
              <a:ea typeface="Roboto"/>
            </a:endParaRPr>
          </a:p>
          <a:p>
            <a:pPr marL="342900" lvl="1" defTabSz="685800">
              <a:spcBef>
                <a:spcPts val="750"/>
              </a:spcBef>
              <a:buClrTx/>
              <a:defRPr/>
            </a:pPr>
            <a:endParaRPr lang="en-US" sz="1050" kern="1000" spc="45" dirty="0">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432CAF63-DA41-CC95-801E-DF588489842C}"/>
              </a:ext>
            </a:extLst>
          </p:cNvPr>
          <p:cNvGraphicFramePr/>
          <p:nvPr>
            <p:extLst>
              <p:ext uri="{D42A27DB-BD31-4B8C-83A1-F6EECF244321}">
                <p14:modId xmlns:p14="http://schemas.microsoft.com/office/powerpoint/2010/main" val="977551610"/>
              </p:ext>
            </p:extLst>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F20B9F5C-430E-4CA6-075E-9998A0954657}"/>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P&amp;A Data provides the most predictive, recent, and comprehensive understanding of consumers, integrated into your ecosystems.</a:t>
            </a:r>
          </a:p>
        </p:txBody>
      </p:sp>
      <p:pic>
        <p:nvPicPr>
          <p:cNvPr id="3" name="Picture 2">
            <a:extLst>
              <a:ext uri="{FF2B5EF4-FFF2-40B4-BE49-F238E27FC236}">
                <a16:creationId xmlns:a16="http://schemas.microsoft.com/office/drawing/2014/main" id="{D7D25761-BD72-9646-3797-9890BBCBB78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45155" y="3467238"/>
            <a:ext cx="873050" cy="1295791"/>
          </a:xfrm>
          <a:prstGeom prst="rect">
            <a:avLst/>
          </a:prstGeom>
        </p:spPr>
      </p:pic>
    </p:spTree>
    <p:extLst>
      <p:ext uri="{BB962C8B-B14F-4D97-AF65-F5344CB8AC3E}">
        <p14:creationId xmlns:p14="http://schemas.microsoft.com/office/powerpoint/2010/main" val="3890447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B579C011-D0A9-6B96-83ED-0C891EFCE30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CD6A835-06CB-AE47-F74C-B2E069BDF792}"/>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P&amp;A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6F7C284F-BBEA-F875-578E-30AF79624744}"/>
              </a:ext>
            </a:extLst>
          </p:cNvPr>
          <p:cNvGraphicFramePr>
            <a:graphicFrameLocks noGrp="1"/>
          </p:cNvGraphicFramePr>
          <p:nvPr>
            <p:extLst>
              <p:ext uri="{D42A27DB-BD31-4B8C-83A1-F6EECF244321}">
                <p14:modId xmlns:p14="http://schemas.microsoft.com/office/powerpoint/2010/main" val="3640123711"/>
              </p:ext>
            </p:extLst>
          </p:nvPr>
        </p:nvGraphicFramePr>
        <p:xfrm>
          <a:off x="3047167" y="385068"/>
          <a:ext cx="5930284" cy="4373364"/>
        </p:xfrm>
        <a:graphic>
          <a:graphicData uri="http://schemas.openxmlformats.org/drawingml/2006/table">
            <a:tbl>
              <a:tblPr firstRow="1" bandRow="1">
                <a:tableStyleId>{5A111915-BE36-4E01-A7E5-04B1672EAD32}</a:tableStyleId>
              </a:tblPr>
              <a:tblGrid>
                <a:gridCol w="1003177">
                  <a:extLst>
                    <a:ext uri="{9D8B030D-6E8A-4147-A177-3AD203B41FA5}">
                      <a16:colId xmlns:a16="http://schemas.microsoft.com/office/drawing/2014/main" val="2415452593"/>
                    </a:ext>
                  </a:extLst>
                </a:gridCol>
                <a:gridCol w="4927107">
                  <a:extLst>
                    <a:ext uri="{9D8B030D-6E8A-4147-A177-3AD203B41FA5}">
                      <a16:colId xmlns:a16="http://schemas.microsoft.com/office/drawing/2014/main" val="4152516373"/>
                    </a:ext>
                  </a:extLst>
                </a:gridCol>
              </a:tblGrid>
              <a:tr h="273243">
                <a:tc>
                  <a:txBody>
                    <a:bodyPr/>
                    <a:lstStyle/>
                    <a:p>
                      <a:pPr algn="ctr"/>
                      <a:r>
                        <a:rPr lang="en-US" sz="1100" b="1" dirty="0"/>
                        <a:t>Category</a:t>
                      </a:r>
                    </a:p>
                  </a:txBody>
                  <a:tcPr anchor="ctr"/>
                </a:tc>
                <a:tc>
                  <a:txBody>
                    <a:bodyPr/>
                    <a:lstStyle/>
                    <a:p>
                      <a:pPr algn="ctr"/>
                      <a:r>
                        <a:rPr lang="en-US" sz="1100" dirty="0"/>
                        <a:t>Location in Ignite</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130477046"/>
                  </a:ext>
                </a:extLst>
              </a:tr>
              <a:tr h="949149">
                <a:tc>
                  <a:txBody>
                    <a:bodyPr/>
                    <a:lstStyle/>
                    <a:p>
                      <a:pPr algn="ctr"/>
                      <a:r>
                        <a:rPr lang="en-US" sz="1100" b="1" dirty="0">
                          <a:solidFill>
                            <a:schemeClr val="tx1"/>
                          </a:solidFill>
                        </a:rPr>
                        <a:t>Candidate Traits</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Increase Likelihood to Vote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Decrease Likelihood to Vote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Policy Deal-Breakers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Policy Requirements</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77586762"/>
                  </a:ext>
                </a:extLst>
              </a:tr>
              <a:tr h="435006">
                <a:tc>
                  <a:txBody>
                    <a:bodyPr/>
                    <a:lstStyle/>
                    <a:p>
                      <a:pPr algn="ctr"/>
                      <a:r>
                        <a:rPr lang="en-US" sz="1100" b="1" dirty="0">
                          <a:solidFill>
                            <a:schemeClr val="tx1"/>
                          </a:solidFill>
                        </a:rPr>
                        <a:t>Civic Expression</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Civic Expression &gt; Engagement &gt; </a:t>
                      </a:r>
                      <a:r>
                        <a:rPr lang="en-US" sz="1100" b="1" dirty="0">
                          <a:solidFill>
                            <a:schemeClr val="tx1"/>
                          </a:solidFill>
                        </a:rPr>
                        <a:t>Issue Areas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Civic Expression &gt; Ideology &gt; </a:t>
                      </a:r>
                      <a:r>
                        <a:rPr lang="en-US" sz="1100" b="1" dirty="0">
                          <a:solidFill>
                            <a:schemeClr val="tx1"/>
                          </a:solidFill>
                        </a:rPr>
                        <a:t>Reason Why Party ID Has Changed</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12026205"/>
                  </a:ext>
                </a:extLst>
              </a:tr>
              <a:tr h="1196685">
                <a:tc>
                  <a:txBody>
                    <a:bodyPr/>
                    <a:lstStyle/>
                    <a:p>
                      <a:pPr algn="ctr"/>
                      <a:r>
                        <a:rPr lang="en-US" sz="1100" b="1" dirty="0">
                          <a:solidFill>
                            <a:schemeClr val="tx1"/>
                          </a:solidFill>
                        </a:rPr>
                        <a:t>Personal Identity</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Cultural Heritage is Very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Engaged with Latin American Media</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Aspects of Culture that are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Importance of American Culture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640641">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815361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4EED-1FA2-FF45-81F3-5337B71D9761}"/>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5E028DF3-F404-938F-85DC-B5EE871FC9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FB4CC1B1-6E50-298E-B7FF-FA3CE870AF7A}"/>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This agency was challenged to reach young, disengaged and low information voters with tailored messaging through social media. </a:t>
            </a:r>
            <a:endParaRPr lang="en-US" sz="2000" dirty="0"/>
          </a:p>
          <a:p>
            <a:r>
              <a:rPr lang="en-US" sz="1600" dirty="0">
                <a:solidFill>
                  <a:srgbClr val="FFFFFF"/>
                </a:solidFill>
                <a:ea typeface="Roboto"/>
                <a:cs typeface="+mj-lt"/>
              </a:rPr>
              <a:t>By leveraging </a:t>
            </a:r>
            <a:r>
              <a:rPr lang="en-US" sz="1600" dirty="0" err="1">
                <a:solidFill>
                  <a:srgbClr val="FFFFFF"/>
                </a:solidFill>
                <a:ea typeface="Roboto"/>
                <a:cs typeface="+mj-lt"/>
              </a:rPr>
              <a:t>Resonate’s</a:t>
            </a:r>
            <a:r>
              <a:rPr lang="en-US" sz="1600" dirty="0">
                <a:solidFill>
                  <a:srgbClr val="FFFFFF"/>
                </a:solidFill>
                <a:ea typeface="Roboto"/>
                <a:cs typeface="+mj-lt"/>
              </a:rPr>
              <a:t> real-time voter intent signals and voter psychographics to identify and target these voters on social media, they were able to execute a highly targeted and segmented approach to avoid overexposure and increase engagement with audiences.</a:t>
            </a:r>
            <a:endParaRPr lang="en-US" sz="2000" dirty="0"/>
          </a:p>
        </p:txBody>
      </p:sp>
      <p:sp>
        <p:nvSpPr>
          <p:cNvPr id="9" name="TextBox 8">
            <a:extLst>
              <a:ext uri="{FF2B5EF4-FFF2-40B4-BE49-F238E27FC236}">
                <a16:creationId xmlns:a16="http://schemas.microsoft.com/office/drawing/2014/main" id="{38760B54-F514-85CB-31B1-68D79FF54C34}"/>
              </a:ext>
            </a:extLst>
          </p:cNvPr>
          <p:cNvSpPr txBox="1"/>
          <p:nvPr/>
        </p:nvSpPr>
        <p:spPr>
          <a:xfrm>
            <a:off x="5165349" y="1648896"/>
            <a:ext cx="3579312" cy="2000548"/>
          </a:xfrm>
          <a:prstGeom prst="rect">
            <a:avLst/>
          </a:prstGeom>
          <a:noFill/>
        </p:spPr>
        <p:txBody>
          <a:bodyPr wrap="square" rtlCol="0">
            <a:spAutoFit/>
          </a:bodyPr>
          <a:lstStyle/>
          <a:p>
            <a:pPr algn="ctr" defTabSz="685800">
              <a:buClrTx/>
            </a:pPr>
            <a:r>
              <a:rPr lang="en-US" sz="48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CTRs up to 7-8% </a:t>
            </a:r>
          </a:p>
          <a:p>
            <a:pPr algn="ctr"/>
            <a:r>
              <a:rPr lang="en-US" dirty="0">
                <a:solidFill>
                  <a:schemeClr val="bg1"/>
                </a:solidFill>
              </a:rPr>
              <a:t>Brand Awareness Lift In The 1</a:t>
            </a:r>
            <a:r>
              <a:rPr lang="en-US" baseline="30000" dirty="0">
                <a:solidFill>
                  <a:schemeClr val="bg1"/>
                </a:solidFill>
              </a:rPr>
              <a:t>st</a:t>
            </a:r>
            <a:r>
              <a:rPr lang="en-US" dirty="0">
                <a:solidFill>
                  <a:schemeClr val="bg1"/>
                </a:solidFill>
              </a:rPr>
              <a:t> Year Over Other 3</a:t>
            </a:r>
            <a:r>
              <a:rPr lang="en-US" baseline="30000" dirty="0">
                <a:solidFill>
                  <a:schemeClr val="bg1"/>
                </a:solidFill>
              </a:rPr>
              <a:t>rd</a:t>
            </a:r>
            <a:r>
              <a:rPr lang="en-US" dirty="0">
                <a:solidFill>
                  <a:schemeClr val="bg1"/>
                </a:solidFill>
              </a:rPr>
              <a:t> Party Data Providers</a:t>
            </a:r>
          </a:p>
        </p:txBody>
      </p:sp>
      <p:sp>
        <p:nvSpPr>
          <p:cNvPr id="12" name="TextBox 11">
            <a:extLst>
              <a:ext uri="{FF2B5EF4-FFF2-40B4-BE49-F238E27FC236}">
                <a16:creationId xmlns:a16="http://schemas.microsoft.com/office/drawing/2014/main" id="{A928F85B-3F98-3D26-48D2-3B10AE2E1BE8}"/>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3328253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7AEEB05-486B-47E2-ACC6-93EB75B46A71}"/>
              </a:ext>
            </a:extLst>
          </p:cNvPr>
          <p:cNvSpPr txBox="1">
            <a:spLocks/>
          </p:cNvSpPr>
          <p:nvPr/>
        </p:nvSpPr>
        <p:spPr>
          <a:xfrm>
            <a:off x="2455103" y="1348849"/>
            <a:ext cx="6344547" cy="290058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1pPr>
            <a:lvl2pPr marL="914400" marR="0" lvl="1" indent="-330200" algn="l" rtl="0" eaLnBrk="1" hangingPunct="1">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rgbClr val="1E252E"/>
                </a:solidFill>
                <a:latin typeface="Arial"/>
                <a:ea typeface="Arial"/>
                <a:cs typeface="Arial"/>
                <a:sym typeface="Arial"/>
              </a:defRPr>
            </a:lvl2pPr>
            <a:lvl3pPr marL="1371600" marR="0" lvl="2" indent="-3302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3pPr>
            <a:lvl4pPr marL="1828800" marR="0" lvl="3"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4pPr>
            <a:lvl5pPr marL="2286000" marR="0" lvl="4"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5pPr>
            <a:lvl6pPr marL="2743200" marR="0" lvl="5"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6pPr>
            <a:lvl7pPr marL="3200400" marR="0" lvl="6"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7pPr>
            <a:lvl8pPr marL="3657600" marR="0" lvl="7"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8pPr>
            <a:lvl9pPr marL="3797300" marR="0" lvl="8" indent="0" algn="l" rtl="0" eaLnBrk="1" hangingPunct="1">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indent="0">
              <a:spcBef>
                <a:spcPts val="600"/>
              </a:spcBef>
              <a:buFont typeface="Arial" panose="020B0604020202020204" pitchFamily="34" charset="0"/>
              <a:buNone/>
            </a:pPr>
            <a:r>
              <a:rPr lang="en-US" b="1" dirty="0">
                <a:solidFill>
                  <a:schemeClr val="accent1"/>
                </a:solidFill>
                <a:latin typeface="Bw Modelica" pitchFamily="2" charset="77"/>
              </a:rPr>
              <a:t>How big should my audience be?</a:t>
            </a:r>
          </a:p>
          <a:p>
            <a:r>
              <a:rPr lang="en-US" sz="1100" b="1" dirty="0"/>
              <a:t>TOO SMALL</a:t>
            </a:r>
            <a:r>
              <a:rPr lang="en-US" sz="1100" dirty="0"/>
              <a:t>: (less than 2%) If your audience becomes too small, it will affect the accuracy of insights generated for the audience as well as the ability to target that audience</a:t>
            </a:r>
          </a:p>
          <a:p>
            <a:r>
              <a:rPr lang="en-US" sz="1100" b="1" dirty="0"/>
              <a:t>TOO LARGE</a:t>
            </a:r>
            <a:r>
              <a:rPr lang="en-US" sz="1100" dirty="0"/>
              <a:t>: (more than 15%) The upper threshold of 15% indicates the point at which an audience may start to look like the rest of the population, and there will be fewer benefits of audience targeting for activation</a:t>
            </a:r>
          </a:p>
          <a:p>
            <a:pPr marL="0" indent="0">
              <a:spcBef>
                <a:spcPts val="600"/>
              </a:spcBef>
              <a:buFont typeface="Arial" panose="020B0604020202020204" pitchFamily="34" charset="0"/>
              <a:buNone/>
            </a:pPr>
            <a:r>
              <a:rPr lang="en-US" sz="1100" b="1" dirty="0">
                <a:solidFill>
                  <a:schemeClr val="accent1"/>
                </a:solidFill>
                <a:latin typeface="Bw Modelica" pitchFamily="2" charset="77"/>
              </a:rPr>
              <a:t>How often should I refresh my audience?</a:t>
            </a:r>
          </a:p>
          <a:p>
            <a:r>
              <a:rPr lang="en-US" sz="1100" dirty="0"/>
              <a:t>Your audiences will automatically update once a week for the duration of the campaign (as set up in the Engagement center)</a:t>
            </a:r>
          </a:p>
          <a:p>
            <a:r>
              <a:rPr lang="en-US" sz="1100" dirty="0"/>
              <a:t>Additionally, we encourage you to monitor your performance metrics quarterly. If you notice a decline or audience fatigue, consider tweaking or building new audiences to enhance your results</a:t>
            </a:r>
          </a:p>
          <a:p>
            <a:pPr marL="0" indent="0">
              <a:spcBef>
                <a:spcPts val="600"/>
              </a:spcBef>
              <a:buFont typeface="Arial" panose="020B0604020202020204" pitchFamily="34" charset="0"/>
              <a:buNone/>
            </a:pPr>
            <a:r>
              <a:rPr lang="en-US" sz="1100" b="1" dirty="0">
                <a:solidFill>
                  <a:schemeClr val="accent1"/>
                </a:solidFill>
                <a:latin typeface="Bw Modelica" pitchFamily="2" charset="77"/>
              </a:rPr>
              <a:t>How many audiences should I have per campaign?</a:t>
            </a:r>
          </a:p>
          <a:p>
            <a:r>
              <a:rPr lang="en-US" sz="1100" dirty="0"/>
              <a:t>Recommended starting 3-5 depending on campaign size</a:t>
            </a:r>
          </a:p>
          <a:p>
            <a:pPr marL="0" indent="0">
              <a:spcBef>
                <a:spcPts val="600"/>
              </a:spcBef>
              <a:buFont typeface="Arial" panose="020B0604020202020204" pitchFamily="34" charset="0"/>
              <a:buNone/>
            </a:pPr>
            <a:r>
              <a:rPr lang="en-US" sz="1100" b="1" dirty="0">
                <a:solidFill>
                  <a:schemeClr val="accent1"/>
                </a:solidFill>
                <a:latin typeface="Bw Modelica" pitchFamily="2" charset="77"/>
              </a:rPr>
              <a:t>Things to consider when building your audiences that can impact your bidding strategies for your campaign in your activation platform</a:t>
            </a:r>
          </a:p>
          <a:p>
            <a:pPr marL="514350" lvl="1" indent="-171450" fontAlgn="base"/>
            <a:r>
              <a:rPr lang="en-US" sz="1100" dirty="0">
                <a:solidFill>
                  <a:srgbClr val="000000"/>
                </a:solidFill>
                <a:latin typeface="+mn-lt"/>
              </a:rPr>
              <a:t>Audience size, geography, campaign goal, brand safety, viewability, campaign duration</a:t>
            </a:r>
          </a:p>
          <a:p>
            <a:pPr marL="514350" lvl="1" indent="-171450" fontAlgn="base"/>
            <a:r>
              <a:rPr lang="en-US" sz="1100" dirty="0">
                <a:solidFill>
                  <a:srgbClr val="000000"/>
                </a:solidFill>
                <a:latin typeface="+mn-lt"/>
              </a:rPr>
              <a:t>Smaller, niche audiences are harder to reach and therefore can be more expensive</a:t>
            </a:r>
          </a:p>
          <a:p>
            <a:pPr marL="514350" lvl="1" indent="-171450" fontAlgn="base"/>
            <a:r>
              <a:rPr lang="en-US" sz="1100" dirty="0">
                <a:solidFill>
                  <a:srgbClr val="000000"/>
                </a:solidFill>
                <a:latin typeface="+mn-lt"/>
              </a:rPr>
              <a:t>You may need to work with your activation partner to optimize your bid strategy</a:t>
            </a:r>
          </a:p>
          <a:p>
            <a:pPr marL="342900" lvl="1" indent="0" fontAlgn="base">
              <a:buNone/>
            </a:pPr>
            <a:endParaRPr lang="en-US" dirty="0">
              <a:solidFill>
                <a:srgbClr val="000000"/>
              </a:solidFill>
              <a:latin typeface="+mn-lt"/>
            </a:endParaRPr>
          </a:p>
          <a:p>
            <a:endParaRPr lang="en-US" dirty="0"/>
          </a:p>
        </p:txBody>
      </p:sp>
      <p:sp>
        <p:nvSpPr>
          <p:cNvPr id="7" name="Title 1">
            <a:extLst>
              <a:ext uri="{FF2B5EF4-FFF2-40B4-BE49-F238E27FC236}">
                <a16:creationId xmlns:a16="http://schemas.microsoft.com/office/drawing/2014/main" id="{47532322-1824-B11A-107A-059FBCC678CC}"/>
              </a:ext>
            </a:extLst>
          </p:cNvPr>
          <p:cNvSpPr>
            <a:spLocks noGrp="1"/>
          </p:cNvSpPr>
          <p:nvPr>
            <p:ph type="title"/>
          </p:nvPr>
        </p:nvSpPr>
        <p:spPr/>
        <p:txBody>
          <a:bodyPr/>
          <a:lstStyle/>
          <a:p>
            <a:r>
              <a:rPr lang="en-US" dirty="0"/>
              <a:t>Audience building best practices</a:t>
            </a:r>
          </a:p>
        </p:txBody>
      </p:sp>
    </p:spTree>
    <p:extLst>
      <p:ext uri="{BB962C8B-B14F-4D97-AF65-F5344CB8AC3E}">
        <p14:creationId xmlns:p14="http://schemas.microsoft.com/office/powerpoint/2010/main" val="2111499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1F21-0AB9-FF68-E995-0F677C31C7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5A7077-651B-BF75-5BB4-AC94F65CCC68}"/>
              </a:ext>
            </a:extLst>
          </p:cNvPr>
          <p:cNvSpPr>
            <a:spLocks noGrp="1"/>
          </p:cNvSpPr>
          <p:nvPr>
            <p:ph type="title"/>
          </p:nvPr>
        </p:nvSpPr>
        <p:spPr>
          <a:xfrm>
            <a:off x="344350" y="228625"/>
            <a:ext cx="8315556" cy="572700"/>
          </a:xfrm>
        </p:spPr>
        <p:txBody>
          <a:bodyPr/>
          <a:lstStyle/>
          <a:p>
            <a:r>
              <a:rPr lang="en-US"/>
              <a:t>AI-powered Resonate Home Furnishings data</a:t>
            </a:r>
          </a:p>
        </p:txBody>
      </p:sp>
      <p:sp>
        <p:nvSpPr>
          <p:cNvPr id="7" name="Subtitle 6">
            <a:extLst>
              <a:ext uri="{FF2B5EF4-FFF2-40B4-BE49-F238E27FC236}">
                <a16:creationId xmlns:a16="http://schemas.microsoft.com/office/drawing/2014/main" id="{5EEC8405-07C3-13D1-ED60-D6AB9BA3C31A}"/>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37M</a:t>
            </a:r>
            <a:r>
              <a:rPr lang="en-US" sz="1050" kern="1000" spc="45">
                <a:solidFill>
                  <a:srgbClr val="000000"/>
                </a:solidFill>
                <a:latin typeface="+mn-lt"/>
                <a:ea typeface="Roboto"/>
              </a:rPr>
              <a:t> Home goods &amp; furnishings shoppers</a:t>
            </a:r>
            <a:endParaRPr lang="en-US" sz="1050" b="1" kern="10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30M</a:t>
            </a:r>
            <a:r>
              <a:rPr lang="en-US" sz="1050" kern="1000" spc="45">
                <a:solidFill>
                  <a:srgbClr val="000000"/>
                </a:solidFill>
                <a:latin typeface="+mn-lt"/>
                <a:ea typeface="Roboto"/>
              </a:rPr>
              <a:t> Bedroom furniture shoppers</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16M</a:t>
            </a:r>
            <a:r>
              <a:rPr lang="en-US" sz="1050" kern="1000" spc="45">
                <a:solidFill>
                  <a:srgbClr val="000000"/>
                </a:solidFill>
                <a:latin typeface="+mn-lt"/>
                <a:ea typeface="Roboto"/>
              </a:rPr>
              <a:t> Dining room furniture shoppers</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24M</a:t>
            </a:r>
            <a:r>
              <a:rPr lang="en-US" sz="1050" kern="1000" spc="45">
                <a:solidFill>
                  <a:srgbClr val="000000"/>
                </a:solidFill>
                <a:latin typeface="+mn-lt"/>
                <a:ea typeface="Roboto"/>
              </a:rPr>
              <a:t> Mattress shoppers</a:t>
            </a:r>
          </a:p>
          <a:p>
            <a:pPr marL="557213" lvl="1" indent="-214313" defTabSz="685800">
              <a:spcBef>
                <a:spcPts val="375"/>
              </a:spcBef>
              <a:buClrTx/>
              <a:buFont typeface="Arial" panose="020B0604020202020204" pitchFamily="34" charset="0"/>
              <a:buChar char="•"/>
              <a:defRP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furniture and household goods product attributes (best looking, cost effective, durable, etc.), retail selection traits, outdoor furnishings most important benefits and features</a:t>
            </a: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E1AF5B7B-0936-E941-199C-AE5965383A70}"/>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E02A0E0-6438-30D2-A278-5C8554343361}"/>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Home Furnishings provides the most predictive, recent, and comprehensive understanding of homeowners, integrated into your ecosystems.</a:t>
            </a:r>
          </a:p>
        </p:txBody>
      </p:sp>
      <p:pic>
        <p:nvPicPr>
          <p:cNvPr id="3" name="Picture 2">
            <a:extLst>
              <a:ext uri="{FF2B5EF4-FFF2-40B4-BE49-F238E27FC236}">
                <a16:creationId xmlns:a16="http://schemas.microsoft.com/office/drawing/2014/main" id="{377EF9F6-6C01-EF72-9CA8-933FFE93FD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5415" y="3199785"/>
            <a:ext cx="1374195" cy="1374195"/>
          </a:xfrm>
          <a:prstGeom prst="roundRect">
            <a:avLst/>
          </a:prstGeom>
        </p:spPr>
      </p:pic>
    </p:spTree>
    <p:extLst>
      <p:ext uri="{BB962C8B-B14F-4D97-AF65-F5344CB8AC3E}">
        <p14:creationId xmlns:p14="http://schemas.microsoft.com/office/powerpoint/2010/main" val="2399190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A4DC9AD3-C791-AACD-0055-579804C95D9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BDF3C21-3E95-08BB-CCFA-93F72DB619B7}"/>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home furnishings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1342A01B-68AB-BFEE-B89E-973B68DB3897}"/>
              </a:ext>
            </a:extLst>
          </p:cNvPr>
          <p:cNvGraphicFramePr>
            <a:graphicFrameLocks noGrp="1"/>
          </p:cNvGraphicFramePr>
          <p:nvPr>
            <p:extLst>
              <p:ext uri="{D42A27DB-BD31-4B8C-83A1-F6EECF244321}">
                <p14:modId xmlns:p14="http://schemas.microsoft.com/office/powerpoint/2010/main" val="2472212253"/>
              </p:ext>
            </p:extLst>
          </p:nvPr>
        </p:nvGraphicFramePr>
        <p:xfrm>
          <a:off x="3346883" y="499110"/>
          <a:ext cx="5433134" cy="3878823"/>
        </p:xfrm>
        <a:graphic>
          <a:graphicData uri="http://schemas.openxmlformats.org/drawingml/2006/table">
            <a:tbl>
              <a:tblPr firstRow="1" bandRow="1">
                <a:tableStyleId>{5A111915-BE36-4E01-A7E5-04B1672EAD32}</a:tableStyleId>
              </a:tblPr>
              <a:tblGrid>
                <a:gridCol w="1003175">
                  <a:extLst>
                    <a:ext uri="{9D8B030D-6E8A-4147-A177-3AD203B41FA5}">
                      <a16:colId xmlns:a16="http://schemas.microsoft.com/office/drawing/2014/main" val="2415452593"/>
                    </a:ext>
                  </a:extLst>
                </a:gridCol>
                <a:gridCol w="4429959">
                  <a:extLst>
                    <a:ext uri="{9D8B030D-6E8A-4147-A177-3AD203B41FA5}">
                      <a16:colId xmlns:a16="http://schemas.microsoft.com/office/drawing/2014/main" val="4152516373"/>
                    </a:ext>
                  </a:extLst>
                </a:gridCol>
              </a:tblGrid>
              <a:tr h="318022">
                <a:tc>
                  <a:txBody>
                    <a:bodyPr/>
                    <a:lstStyle/>
                    <a:p>
                      <a:pPr algn="ctr"/>
                      <a:r>
                        <a:rPr lang="en-US" sz="1100" b="1"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703850">
                <a:tc>
                  <a:txBody>
                    <a:bodyPr/>
                    <a:lstStyle/>
                    <a:p>
                      <a:pPr algn="ctr"/>
                      <a:r>
                        <a:rPr lang="en-US" sz="1100" b="1" dirty="0">
                          <a:solidFill>
                            <a:schemeClr val="tx1"/>
                          </a:solidFill>
                        </a:rPr>
                        <a:t>Retail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Retail Purchase Drivers &gt; </a:t>
                      </a:r>
                      <a:r>
                        <a:rPr lang="en-US" sz="1100" b="1" dirty="0">
                          <a:solidFill>
                            <a:schemeClr val="tx1"/>
                          </a:solidFill>
                        </a:rPr>
                        <a:t>Retail Selection Traits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Retail Purchase Drivers &gt; </a:t>
                      </a:r>
                      <a:r>
                        <a:rPr lang="en-US" sz="1100" b="1" dirty="0">
                          <a:solidFill>
                            <a:schemeClr val="tx1"/>
                          </a:solidFill>
                        </a:rPr>
                        <a:t>Retailer Orientation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Retail Purchase Drivers &gt; </a:t>
                      </a:r>
                      <a:r>
                        <a:rPr lang="en-US" sz="1100" b="1" dirty="0">
                          <a:solidFill>
                            <a:schemeClr val="tx1"/>
                          </a:solidFill>
                        </a:rPr>
                        <a:t>Retailers: Personal Values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703850">
                <a:tc>
                  <a:txBody>
                    <a:bodyPr/>
                    <a:lstStyle/>
                    <a:p>
                      <a:pPr algn="ctr"/>
                      <a:r>
                        <a:rPr lang="en-US" sz="1100" b="1" dirty="0">
                          <a:solidFill>
                            <a:schemeClr val="tx1"/>
                          </a:solidFill>
                        </a:rPr>
                        <a:t>Furniture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Furniture Product Attributes &gt; </a:t>
                      </a:r>
                      <a:r>
                        <a:rPr lang="en-US" sz="1100" b="1" dirty="0">
                          <a:solidFill>
                            <a:schemeClr val="tx1"/>
                          </a:solidFill>
                        </a:rPr>
                        <a:t>Entertainment Room: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Furniture Product Attributes &gt; </a:t>
                      </a:r>
                      <a:r>
                        <a:rPr lang="en-US" sz="1100" b="1" dirty="0">
                          <a:solidFill>
                            <a:schemeClr val="tx1"/>
                          </a:solidFill>
                        </a:rPr>
                        <a:t>Home Office: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Home &amp; Family &gt; Purchase Drivers &gt; Purchase Drivers &gt; </a:t>
                      </a:r>
                      <a:r>
                        <a:rPr lang="en-US" sz="1100" b="1" dirty="0">
                          <a:solidFill>
                            <a:schemeClr val="tx1"/>
                          </a:solidFill>
                        </a:rPr>
                        <a:t>Product Attributes: Furniture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01772">
                <a:tc>
                  <a:txBody>
                    <a:bodyPr/>
                    <a:lstStyle/>
                    <a:p>
                      <a:pPr algn="ctr"/>
                      <a:r>
                        <a:rPr lang="en-US" sz="1100" b="1" dirty="0">
                          <a:solidFill>
                            <a:schemeClr val="tx1"/>
                          </a:solidFill>
                        </a:rPr>
                        <a:t>Home &amp; Family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Home &amp; Family &gt; Purchase Drivers &gt; Purchase Drivers &gt; </a:t>
                      </a:r>
                      <a:r>
                        <a:rPr lang="en-US" sz="1100" b="1" dirty="0">
                          <a:solidFill>
                            <a:schemeClr val="tx1"/>
                          </a:solidFill>
                        </a:rPr>
                        <a:t>Product Attributes: HH Goods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Home &amp; Family &gt; Home &amp; Family &gt; Mattresses &gt; </a:t>
                      </a:r>
                      <a:r>
                        <a:rPr lang="en-US" sz="1100" b="1" dirty="0">
                          <a:solidFill>
                            <a:schemeClr val="tx1"/>
                          </a:solidFill>
                        </a:rPr>
                        <a:t>Reason for Buying Mattress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604241">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804776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DD33-EA53-36F0-C0B5-C76B8189CECA}"/>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3375A44B-B78C-3B13-FFF6-463404D667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3D052B06-0C5F-39FB-DB68-B816AF90145F}"/>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This large brick &amp; mortar online bedding company invested in a large-scale segmentation project but had no meaningful way to implement and operationalize segments at scale. </a:t>
            </a:r>
            <a:endParaRPr lang="en-US" sz="2000" dirty="0"/>
          </a:p>
          <a:p>
            <a:endParaRPr lang="en-US" sz="1600" dirty="0">
              <a:solidFill>
                <a:srgbClr val="FFFFFF"/>
              </a:solidFill>
              <a:ea typeface="Roboto"/>
              <a:cs typeface="+mj-lt"/>
            </a:endParaRPr>
          </a:p>
          <a:p>
            <a:r>
              <a:rPr lang="en-US" sz="1600" dirty="0">
                <a:solidFill>
                  <a:srgbClr val="FFFFFF"/>
                </a:solidFill>
                <a:ea typeface="Roboto"/>
                <a:cs typeface="+mj-lt"/>
              </a:rPr>
              <a:t>By levering </a:t>
            </a:r>
            <a:r>
              <a:rPr lang="en-US" sz="1600" dirty="0" err="1">
                <a:solidFill>
                  <a:srgbClr val="FFFFFF"/>
                </a:solidFill>
                <a:ea typeface="Roboto"/>
                <a:cs typeface="+mj-lt"/>
              </a:rPr>
              <a:t>Resonate's</a:t>
            </a:r>
            <a:r>
              <a:rPr lang="en-US" sz="1600" dirty="0">
                <a:solidFill>
                  <a:srgbClr val="FFFFFF"/>
                </a:solidFill>
                <a:ea typeface="Roboto"/>
                <a:cs typeface="+mj-lt"/>
              </a:rPr>
              <a:t> custom typing tool and mattress intent, preference, and psychographic data – like past &amp; future mattress purchase locations, time frame, preferred brand, factors driving mattress purchase – this brand personalized their advertising, increased their audience reach &amp; enhanced existing customer segments.</a:t>
            </a:r>
            <a:endParaRPr lang="en-US" sz="1600" dirty="0"/>
          </a:p>
        </p:txBody>
      </p:sp>
      <p:sp>
        <p:nvSpPr>
          <p:cNvPr id="9" name="TextBox 8">
            <a:extLst>
              <a:ext uri="{FF2B5EF4-FFF2-40B4-BE49-F238E27FC236}">
                <a16:creationId xmlns:a16="http://schemas.microsoft.com/office/drawing/2014/main" id="{3091031A-8338-24E5-27D2-D3C73F134636}"/>
              </a:ext>
            </a:extLst>
          </p:cNvPr>
          <p:cNvSpPr txBox="1"/>
          <p:nvPr/>
        </p:nvSpPr>
        <p:spPr>
          <a:xfrm>
            <a:off x="5165349" y="1648896"/>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27%</a:t>
            </a:r>
          </a:p>
          <a:p>
            <a:pPr algn="ctr"/>
            <a:r>
              <a:rPr lang="en-US" dirty="0">
                <a:solidFill>
                  <a:schemeClr val="bg1"/>
                </a:solidFill>
              </a:rPr>
              <a:t>Increase In CTRs </a:t>
            </a:r>
            <a:r>
              <a:rPr lang="en-US" dirty="0">
                <a:solidFill>
                  <a:schemeClr val="bg1"/>
                </a:solidFill>
                <a:ea typeface="+mn-lt"/>
                <a:cs typeface="+mn-lt"/>
              </a:rPr>
              <a:t>Driven By Resonate Data Over Their Original 3rd Party Data Providers </a:t>
            </a:r>
          </a:p>
        </p:txBody>
      </p:sp>
      <p:sp>
        <p:nvSpPr>
          <p:cNvPr id="12" name="TextBox 11">
            <a:extLst>
              <a:ext uri="{FF2B5EF4-FFF2-40B4-BE49-F238E27FC236}">
                <a16:creationId xmlns:a16="http://schemas.microsoft.com/office/drawing/2014/main" id="{5B915C09-EF2E-332F-D753-8528ED8E5E58}"/>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1001393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9A2FC5-D800-0760-FEFA-61080EC0BE7D}"/>
              </a:ext>
            </a:extLst>
          </p:cNvPr>
          <p:cNvSpPr>
            <a:spLocks noGrp="1"/>
          </p:cNvSpPr>
          <p:nvPr>
            <p:ph type="title"/>
          </p:nvPr>
        </p:nvSpPr>
        <p:spPr/>
        <p:txBody>
          <a:bodyPr/>
          <a:lstStyle/>
          <a:p>
            <a:r>
              <a:rPr lang="en-US"/>
              <a:t>AI-powered Resonate Health data</a:t>
            </a:r>
          </a:p>
        </p:txBody>
      </p:sp>
      <p:sp>
        <p:nvSpPr>
          <p:cNvPr id="7" name="Subtitle 6">
            <a:extLst>
              <a:ext uri="{FF2B5EF4-FFF2-40B4-BE49-F238E27FC236}">
                <a16:creationId xmlns:a16="http://schemas.microsoft.com/office/drawing/2014/main" id="{E6D964AF-FB27-4440-E41D-7CEDACF9E873}"/>
              </a:ext>
            </a:extLst>
          </p:cNvPr>
          <p:cNvSpPr>
            <a:spLocks noGrp="1"/>
          </p:cNvSpPr>
          <p:nvPr>
            <p:ph type="subTitle" idx="2"/>
          </p:nvPr>
        </p:nvSpPr>
        <p:spPr>
          <a:xfrm>
            <a:off x="4022280" y="1541575"/>
            <a:ext cx="4819230" cy="2873272"/>
          </a:xfrm>
        </p:spPr>
        <p:txBody>
          <a:bodyPr/>
          <a:lstStyle/>
          <a:p>
            <a:r>
              <a:rPr lang="en-US" sz="1100" b="1">
                <a:solidFill>
                  <a:schemeClr val="tx1"/>
                </a:solidFill>
                <a:latin typeface="+mn-lt"/>
                <a:ea typeface="Roboto"/>
              </a:rPr>
              <a:t>Efficiently acquire &amp; retain new &amp; existing patients </a:t>
            </a:r>
            <a:r>
              <a:rPr lang="en-US" sz="1100">
                <a:solidFill>
                  <a:schemeClr val="tx1"/>
                </a:solidFill>
                <a:latin typeface="+mn-lt"/>
                <a:ea typeface="Roboto"/>
              </a:rPr>
              <a:t>with an unparalleled understanding of their health profile</a:t>
            </a:r>
          </a:p>
          <a:p>
            <a:pPr marL="214313" indent="-214313">
              <a:buFont typeface="Arial" panose="020B0604020202020204" pitchFamily="34" charset="0"/>
              <a:buChar char="•"/>
            </a:pPr>
            <a:endParaRPr lang="en-US" sz="1100">
              <a:solidFill>
                <a:schemeClr val="tx1"/>
              </a:solidFill>
              <a:latin typeface="+mn-lt"/>
              <a:ea typeface="Roboto"/>
            </a:endParaRPr>
          </a:p>
          <a:p>
            <a:pPr marL="214313" indent="-214313">
              <a:buFont typeface="Arial" panose="020B0604020202020204" pitchFamily="34" charset="0"/>
              <a:buChar char="•"/>
            </a:pPr>
            <a:r>
              <a:rPr lang="en-US" sz="1100" b="1">
                <a:solidFill>
                  <a:schemeClr val="tx1"/>
                </a:solidFill>
                <a:latin typeface="+mn-lt"/>
                <a:ea typeface="Roboto"/>
              </a:rPr>
              <a:t>Identify in-market audiences by leveraging the largest repository of unique health intent signals:</a:t>
            </a:r>
          </a:p>
          <a:p>
            <a:pPr marL="214313" indent="-214313">
              <a:buFont typeface="Arial" panose="020B0604020202020204" pitchFamily="34" charset="0"/>
              <a:buChar char="•"/>
            </a:pPr>
            <a:endParaRPr lang="en-US" sz="1100" b="1">
              <a:solidFill>
                <a:schemeClr val="tx1"/>
              </a:solidFill>
              <a:latin typeface="+mn-lt"/>
              <a:ea typeface="Roboto"/>
            </a:endParaRPr>
          </a:p>
          <a:p>
            <a:pPr marL="557213" lvl="1" indent="-214313">
              <a:buFont typeface="Arial" panose="020B0604020202020204" pitchFamily="34" charset="0"/>
              <a:buChar char="•"/>
            </a:pPr>
            <a:r>
              <a:rPr lang="en-US" sz="1100" b="1">
                <a:latin typeface="+mn-lt"/>
                <a:ea typeface="Roboto"/>
              </a:rPr>
              <a:t>7M </a:t>
            </a:r>
            <a:r>
              <a:rPr lang="en-US" sz="1100">
                <a:latin typeface="+mn-lt"/>
                <a:ea typeface="Roboto"/>
              </a:rPr>
              <a:t>Arthritis sufferers dissatisfied with their treatment</a:t>
            </a:r>
          </a:p>
          <a:p>
            <a:pPr marL="557213" lvl="1" indent="-214313">
              <a:buFont typeface="Arial" panose="020B0604020202020204" pitchFamily="34" charset="0"/>
              <a:buChar char="•"/>
            </a:pPr>
            <a:r>
              <a:rPr lang="en-US" sz="1100" b="1">
                <a:latin typeface="+mn-lt"/>
                <a:ea typeface="Roboto"/>
              </a:rPr>
              <a:t>25M </a:t>
            </a:r>
            <a:r>
              <a:rPr lang="en-US" sz="1100">
                <a:latin typeface="+mn-lt"/>
                <a:ea typeface="Roboto"/>
              </a:rPr>
              <a:t>Uninsured Patients</a:t>
            </a:r>
          </a:p>
          <a:p>
            <a:pPr marL="557213" lvl="1" indent="-214313">
              <a:buFont typeface="Arial" panose="020B0604020202020204" pitchFamily="34" charset="0"/>
              <a:buChar char="•"/>
            </a:pPr>
            <a:r>
              <a:rPr lang="en-US" sz="1100" b="1">
                <a:latin typeface="+mn-lt"/>
                <a:ea typeface="Roboto"/>
              </a:rPr>
              <a:t>115M </a:t>
            </a:r>
            <a:r>
              <a:rPr lang="en-US" sz="1100">
                <a:latin typeface="+mn-lt"/>
                <a:ea typeface="Roboto"/>
              </a:rPr>
              <a:t>Looking online for Health information</a:t>
            </a:r>
          </a:p>
          <a:p>
            <a:pPr marL="557213" lvl="1" indent="-214313">
              <a:buFont typeface="Arial" panose="020B0604020202020204" pitchFamily="34" charset="0"/>
              <a:buChar char="•"/>
            </a:pPr>
            <a:r>
              <a:rPr lang="en-US" sz="1100" b="1">
                <a:latin typeface="+mn-lt"/>
                <a:ea typeface="Roboto"/>
              </a:rPr>
              <a:t>35M </a:t>
            </a:r>
            <a:r>
              <a:rPr lang="en-US" sz="1100">
                <a:latin typeface="+mn-lt"/>
                <a:ea typeface="Roboto"/>
              </a:rPr>
              <a:t>Willing to use Telehealth for Primary Care</a:t>
            </a:r>
          </a:p>
          <a:p>
            <a:pPr lvl="1"/>
            <a:endParaRPr lang="en-US" sz="1100" i="1">
              <a:latin typeface="+mn-lt"/>
              <a:ea typeface="Roboto"/>
            </a:endParaRPr>
          </a:p>
          <a:p>
            <a:pPr marL="214313" indent="-214313">
              <a:buFont typeface="Arial" panose="020B0604020202020204" pitchFamily="34" charset="0"/>
              <a:buChar char="•"/>
            </a:pPr>
            <a:r>
              <a:rPr lang="en-US" sz="1100" b="1">
                <a:solidFill>
                  <a:schemeClr val="tx1"/>
                </a:solidFill>
                <a:latin typeface="+mn-lt"/>
                <a:ea typeface="Roboto"/>
              </a:rPr>
              <a:t>Understand why they make decisions to personalize messaging and creative with the most comprehensive psychographics &amp; preferences</a:t>
            </a:r>
            <a:r>
              <a:rPr lang="en-US" sz="1100">
                <a:solidFill>
                  <a:schemeClr val="tx1"/>
                </a:solidFill>
                <a:latin typeface="+mn-lt"/>
                <a:ea typeface="Roboto"/>
              </a:rPr>
              <a:t>, such as: </a:t>
            </a:r>
            <a:r>
              <a:rPr lang="en-US" sz="1100" i="1">
                <a:solidFill>
                  <a:schemeClr val="tx1"/>
                </a:solidFill>
                <a:latin typeface="+mn-lt"/>
                <a:ea typeface="Roboto"/>
              </a:rPr>
              <a:t>health management behaviors, pharma personality, feelings on vitamins &amp; supplements, and weight loss</a:t>
            </a:r>
          </a:p>
          <a:p>
            <a:endParaRPr lang="en-US">
              <a:latin typeface="+mn-lt"/>
            </a:endParaRPr>
          </a:p>
        </p:txBody>
      </p:sp>
      <p:graphicFrame>
        <p:nvGraphicFramePr>
          <p:cNvPr id="8" name="Diagram 7">
            <a:extLst>
              <a:ext uri="{FF2B5EF4-FFF2-40B4-BE49-F238E27FC236}">
                <a16:creationId xmlns:a16="http://schemas.microsoft.com/office/drawing/2014/main" id="{607BFFDF-BEB5-DE2E-7757-7C7A6F4098DF}"/>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69E2DEC5-D130-D896-D3AE-62C2C4CEED1C}"/>
              </a:ext>
            </a:extLst>
          </p:cNvPr>
          <p:cNvSpPr txBox="1"/>
          <p:nvPr/>
        </p:nvSpPr>
        <p:spPr>
          <a:xfrm>
            <a:off x="344349" y="671081"/>
            <a:ext cx="66570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Health provides the most predictive, recent, and comprehensive understanding of patients, integrated into your ecosystems.</a:t>
            </a:r>
          </a:p>
        </p:txBody>
      </p:sp>
      <p:pic>
        <p:nvPicPr>
          <p:cNvPr id="11" name="Picture 2" descr="screenshot">
            <a:extLst>
              <a:ext uri="{FF2B5EF4-FFF2-40B4-BE49-F238E27FC236}">
                <a16:creationId xmlns:a16="http://schemas.microsoft.com/office/drawing/2014/main" id="{09273263-C266-DA8A-EC2F-5FBEBD7124B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73922" y="3144463"/>
            <a:ext cx="1298969" cy="108247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72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927E6A74-B447-EB24-6F8E-A3FFFAE8FD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14C32C7-65EB-05DB-D2A3-A20674B3ECC1}"/>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health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A4A156FD-B80D-F778-CC80-1A0101A13715}"/>
              </a:ext>
            </a:extLst>
          </p:cNvPr>
          <p:cNvGraphicFramePr>
            <a:graphicFrameLocks noGrp="1"/>
          </p:cNvGraphicFramePr>
          <p:nvPr>
            <p:extLst>
              <p:ext uri="{D42A27DB-BD31-4B8C-83A1-F6EECF244321}">
                <p14:modId xmlns:p14="http://schemas.microsoft.com/office/powerpoint/2010/main" val="2458189188"/>
              </p:ext>
            </p:extLst>
          </p:nvPr>
        </p:nvGraphicFramePr>
        <p:xfrm>
          <a:off x="3626343" y="576160"/>
          <a:ext cx="5351108" cy="3991180"/>
        </p:xfrm>
        <a:graphic>
          <a:graphicData uri="http://schemas.openxmlformats.org/drawingml/2006/table">
            <a:tbl>
              <a:tblPr firstRow="1" bandRow="1">
                <a:tableStyleId>{5A111915-BE36-4E01-A7E5-04B1672EAD32}</a:tableStyleId>
              </a:tblPr>
              <a:tblGrid>
                <a:gridCol w="1089827">
                  <a:extLst>
                    <a:ext uri="{9D8B030D-6E8A-4147-A177-3AD203B41FA5}">
                      <a16:colId xmlns:a16="http://schemas.microsoft.com/office/drawing/2014/main" val="2415452593"/>
                    </a:ext>
                  </a:extLst>
                </a:gridCol>
                <a:gridCol w="4261281">
                  <a:extLst>
                    <a:ext uri="{9D8B030D-6E8A-4147-A177-3AD203B41FA5}">
                      <a16:colId xmlns:a16="http://schemas.microsoft.com/office/drawing/2014/main" val="4152516373"/>
                    </a:ext>
                  </a:extLst>
                </a:gridCol>
              </a:tblGrid>
              <a:tr h="289266">
                <a:tc>
                  <a:txBody>
                    <a:bodyPr/>
                    <a:lstStyle/>
                    <a:p>
                      <a:pPr algn="ctr"/>
                      <a:r>
                        <a:rPr lang="en-US" sz="1100" b="1"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945710">
                <a:tc>
                  <a:txBody>
                    <a:bodyPr/>
                    <a:lstStyle/>
                    <a:p>
                      <a:pPr algn="ctr"/>
                      <a:r>
                        <a:rPr lang="en-US" sz="1100" b="1" dirty="0">
                          <a:solidFill>
                            <a:schemeClr val="tx1"/>
                          </a:solidFill>
                        </a:rPr>
                        <a:t>Health Management Behaviors </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1100" dirty="0">
                          <a:effectLst/>
                        </a:rPr>
                        <a:t>Health &amp; Pharma &gt; Health Management &gt; Health Management Behaviors &gt; </a:t>
                      </a:r>
                      <a:r>
                        <a:rPr lang="en-US" sz="1100" b="1" dirty="0">
                          <a:effectLst/>
                        </a:rPr>
                        <a:t>Primary Care Provider Influences</a:t>
                      </a:r>
                    </a:p>
                    <a:p>
                      <a:pPr marL="285750" indent="-285750">
                        <a:buClr>
                          <a:schemeClr val="accent1"/>
                        </a:buClr>
                        <a:buFont typeface="Arial" panose="020B0604020202020204" pitchFamily="34" charset="0"/>
                        <a:buChar char="•"/>
                      </a:pPr>
                      <a:r>
                        <a:rPr lang="en-US" sz="1100" b="0" kern="1200" dirty="0">
                          <a:solidFill>
                            <a:schemeClr val="tx1"/>
                          </a:solidFill>
                          <a:effectLst/>
                        </a:rPr>
                        <a:t>Health &amp; Pharma &gt; Health Management &gt; Health Management Behaviors &gt; </a:t>
                      </a:r>
                      <a:r>
                        <a:rPr lang="en-US" sz="1100" b="1" kern="1200" dirty="0">
                          <a:solidFill>
                            <a:schemeClr val="tx1"/>
                          </a:solidFill>
                          <a:effectLst/>
                        </a:rPr>
                        <a:t>Health Info Websites Used Last 30 Days</a:t>
                      </a:r>
                    </a:p>
                    <a:p>
                      <a:pPr marL="285750" indent="-285750">
                        <a:buClr>
                          <a:schemeClr val="accent1"/>
                        </a:buClr>
                        <a:buFont typeface="Arial" panose="020B0604020202020204" pitchFamily="34" charset="0"/>
                        <a:buChar char="•"/>
                      </a:pPr>
                      <a:r>
                        <a:rPr lang="en-US" sz="1100" dirty="0">
                          <a:effectLst/>
                        </a:rPr>
                        <a:t>Health &amp; Pharma &gt; Health Management &gt; Health Management Behaviors &gt; </a:t>
                      </a:r>
                      <a:r>
                        <a:rPr lang="en-US" sz="1100" b="1" dirty="0">
                          <a:effectLst/>
                        </a:rPr>
                        <a:t>Behavior for Own Health</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555964">
                <a:tc>
                  <a:txBody>
                    <a:bodyPr/>
                    <a:lstStyle/>
                    <a:p>
                      <a:pPr algn="ctr"/>
                      <a:r>
                        <a:rPr lang="en-US" sz="1100" b="1" dirty="0">
                          <a:solidFill>
                            <a:schemeClr val="tx1"/>
                          </a:solidFill>
                        </a:rPr>
                        <a:t>Pharma Personality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Health &amp; Pharma &gt; Health Management &gt; Pharma Personality &gt;</a:t>
                      </a:r>
                      <a:r>
                        <a:rPr lang="en-US" sz="1100" b="1" kern="1200" dirty="0">
                          <a:solidFill>
                            <a:schemeClr val="tx1"/>
                          </a:solidFill>
                          <a:effectLst/>
                        </a:rPr>
                        <a:t> Pharma Personality</a:t>
                      </a:r>
                      <a:endParaRPr lang="en-US" sz="1100" b="1" i="0" kern="1200" dirty="0">
                        <a:solidFill>
                          <a:schemeClr val="tx1"/>
                        </a:solidFill>
                        <a:effectLst/>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9891767"/>
                  </a:ext>
                </a:extLst>
              </a:tr>
              <a:tr h="506027">
                <a:tc>
                  <a:txBody>
                    <a:bodyPr/>
                    <a:lstStyle/>
                    <a:p>
                      <a:pPr algn="ctr"/>
                      <a:r>
                        <a:rPr lang="en-US" sz="1100" b="1" dirty="0">
                          <a:solidFill>
                            <a:schemeClr val="tx1"/>
                          </a:solidFill>
                        </a:rPr>
                        <a:t>Insurance </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dirty="0">
                          <a:effectLst/>
                        </a:rPr>
                        <a:t>Health &amp; Pharma &gt; Health Management &gt; Insurance &gt; </a:t>
                      </a:r>
                      <a:r>
                        <a:rPr lang="en-US" sz="1100" b="1" dirty="0">
                          <a:effectLst/>
                        </a:rPr>
                        <a:t>Reasons for Being Uninsured</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40690333"/>
                  </a:ext>
                </a:extLst>
              </a:tr>
              <a:tr h="550416">
                <a:tc>
                  <a:txBody>
                    <a:bodyPr/>
                    <a:lstStyle/>
                    <a:p>
                      <a:pPr algn="ctr"/>
                      <a:r>
                        <a:rPr lang="en-US" sz="1100" b="1" dirty="0">
                          <a:solidFill>
                            <a:schemeClr val="tx1"/>
                          </a:solidFill>
                        </a:rPr>
                        <a:t>Vitamins/</a:t>
                      </a:r>
                    </a:p>
                    <a:p>
                      <a:pPr algn="ctr"/>
                      <a:r>
                        <a:rPr lang="en-US" sz="1100" b="1" dirty="0">
                          <a:solidFill>
                            <a:schemeClr val="tx1"/>
                          </a:solidFill>
                        </a:rPr>
                        <a:t>supplements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1100" dirty="0">
                          <a:effectLst/>
                        </a:rPr>
                        <a:t>Health &amp; Pharma &gt; Health Management &gt; Vitamins/ Supplements &gt; </a:t>
                      </a:r>
                      <a:r>
                        <a:rPr lang="en-US" sz="1100" b="1" dirty="0">
                          <a:effectLst/>
                        </a:rPr>
                        <a:t>Reasons Take Vitamins Last 3 Mos.</a:t>
                      </a:r>
                      <a:endParaRPr lang="en-US" sz="1400" b="1" kern="1200" dirty="0">
                        <a:solidFill>
                          <a:schemeClr val="tx1"/>
                        </a:solidFill>
                        <a:effectLst/>
                      </a:endParaRPr>
                    </a:p>
                    <a:p>
                      <a:pPr>
                        <a:buClr>
                          <a:schemeClr val="accent1"/>
                        </a:buClr>
                      </a:pPr>
                      <a:endParaRPr lang="en-US" sz="1100" dirty="0">
                        <a:effectLs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425370671"/>
                  </a:ext>
                </a:extLst>
              </a:tr>
              <a:tr h="613003">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492196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0269-CE5A-D693-DE8B-EF4D1E67FB12}"/>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AB07BD30-5E9D-0E99-4BDD-BD59A3338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34372206-D1E2-8AEE-CDB9-F7E683FD3A06}"/>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As an agency specializing in life sciences and health care, they were seeking a partner to help boost efficiencies and effectiveness in their niche campaigns. </a:t>
            </a:r>
          </a:p>
          <a:p>
            <a:r>
              <a:rPr lang="en-US" sz="1600" dirty="0" err="1"/>
              <a:t>Resonate’s</a:t>
            </a:r>
            <a:r>
              <a:rPr lang="en-US" sz="1600" dirty="0"/>
              <a:t> premium healthcare data set and easy-to-use platform gave them the capability to build and personalize audience segments for activation, streamlining the effectiveness and efficiency in their campaigns, which outperformed traditional script and claims data sets.​</a:t>
            </a:r>
          </a:p>
        </p:txBody>
      </p:sp>
      <p:sp>
        <p:nvSpPr>
          <p:cNvPr id="9" name="TextBox 8">
            <a:extLst>
              <a:ext uri="{FF2B5EF4-FFF2-40B4-BE49-F238E27FC236}">
                <a16:creationId xmlns:a16="http://schemas.microsoft.com/office/drawing/2014/main" id="{C8B4EB45-802C-7B65-9EA6-5ABDA6D12257}"/>
              </a:ext>
            </a:extLst>
          </p:cNvPr>
          <p:cNvSpPr txBox="1"/>
          <p:nvPr/>
        </p:nvSpPr>
        <p:spPr>
          <a:xfrm>
            <a:off x="5165349" y="1648896"/>
            <a:ext cx="3579312" cy="2000548"/>
          </a:xfrm>
          <a:prstGeom prst="rect">
            <a:avLst/>
          </a:prstGeom>
          <a:noFill/>
        </p:spPr>
        <p:txBody>
          <a:bodyPr wrap="square" rtlCol="0">
            <a:spAutoFit/>
          </a:bodyPr>
          <a:lstStyle/>
          <a:p>
            <a:pPr algn="ctr" defTabSz="685800">
              <a:buClrTx/>
            </a:pPr>
            <a:r>
              <a:rPr lang="en-US" sz="48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Top 3 Performer</a:t>
            </a:r>
          </a:p>
          <a:p>
            <a:pPr algn="ctr"/>
            <a:r>
              <a:rPr lang="en-US" dirty="0">
                <a:solidFill>
                  <a:schemeClr val="bg1"/>
                </a:solidFill>
              </a:rPr>
              <a:t>Resonate Data Outperformed Other Scripts And Claims Data Providers</a:t>
            </a:r>
            <a:endParaRPr lang="en-US" dirty="0">
              <a:solidFill>
                <a:schemeClr val="bg1"/>
              </a:solidFill>
              <a:ea typeface="+mn-lt"/>
              <a:cs typeface="+mn-lt"/>
            </a:endParaRPr>
          </a:p>
        </p:txBody>
      </p:sp>
      <p:sp>
        <p:nvSpPr>
          <p:cNvPr id="12" name="TextBox 11">
            <a:extLst>
              <a:ext uri="{FF2B5EF4-FFF2-40B4-BE49-F238E27FC236}">
                <a16:creationId xmlns:a16="http://schemas.microsoft.com/office/drawing/2014/main" id="{BE470E67-3EF6-8E39-6888-F0A189706D7B}"/>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2370096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F58B-7206-C711-5CF7-6639E3BCC2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9AE50B-BBAE-638E-1BFC-47AF6BF455F2}"/>
              </a:ext>
            </a:extLst>
          </p:cNvPr>
          <p:cNvSpPr>
            <a:spLocks noGrp="1"/>
          </p:cNvSpPr>
          <p:nvPr>
            <p:ph type="title"/>
          </p:nvPr>
        </p:nvSpPr>
        <p:spPr>
          <a:xfrm>
            <a:off x="344350" y="228625"/>
            <a:ext cx="8315556" cy="572700"/>
          </a:xfrm>
        </p:spPr>
        <p:txBody>
          <a:bodyPr/>
          <a:lstStyle/>
          <a:p>
            <a:r>
              <a:rPr lang="en-US" dirty="0"/>
              <a:t>AI-powered Resonate Alcohol data</a:t>
            </a:r>
          </a:p>
        </p:txBody>
      </p:sp>
      <p:sp>
        <p:nvSpPr>
          <p:cNvPr id="7" name="Subtitle 6">
            <a:extLst>
              <a:ext uri="{FF2B5EF4-FFF2-40B4-BE49-F238E27FC236}">
                <a16:creationId xmlns:a16="http://schemas.microsoft.com/office/drawing/2014/main" id="{C6F305AD-E42F-9EFD-1A70-887C7A5F9C96}"/>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00" b="1" spc="45" dirty="0">
                <a:solidFill>
                  <a:srgbClr val="000000"/>
                </a:solidFill>
                <a:latin typeface="+mn-lt"/>
                <a:ea typeface="Roboto"/>
              </a:rPr>
              <a:t>Efficiently acquire, retain, and upsell customers </a:t>
            </a:r>
            <a:r>
              <a:rPr lang="en-US" sz="1000" spc="45" dirty="0">
                <a:solidFill>
                  <a:srgbClr val="000000"/>
                </a:solidFill>
                <a:latin typeface="+mn-lt"/>
                <a:ea typeface="Roboto"/>
              </a:rPr>
              <a:t>with an unparalleled understanding of every customer and prospect</a:t>
            </a:r>
            <a:endParaRPr lang="en-US" sz="1000" b="1"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00" b="1" spc="45" dirty="0">
                <a:solidFill>
                  <a:srgbClr val="000000"/>
                </a:solidFill>
                <a:latin typeface="+mn-lt"/>
                <a:ea typeface="Roboto"/>
              </a:rPr>
              <a:t>Identify in-market prospects by leveraging unique intent signals</a:t>
            </a:r>
            <a:r>
              <a:rPr lang="en-US" sz="1000" spc="45" dirty="0">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00" spc="45" dirty="0">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69M </a:t>
            </a:r>
            <a:r>
              <a:rPr lang="en-US" sz="1000" kern="1000" spc="45" dirty="0">
                <a:solidFill>
                  <a:srgbClr val="000000"/>
                </a:solidFill>
                <a:latin typeface="+mn-lt"/>
                <a:ea typeface="Roboto"/>
              </a:rPr>
              <a:t>Wine Drinkers</a:t>
            </a: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81M </a:t>
            </a:r>
            <a:r>
              <a:rPr lang="en-US" sz="1000" kern="1000" spc="45" dirty="0">
                <a:solidFill>
                  <a:srgbClr val="000000"/>
                </a:solidFill>
                <a:latin typeface="+mn-lt"/>
                <a:ea typeface="Roboto"/>
              </a:rPr>
              <a:t>Beer Drinkers </a:t>
            </a: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76.5M</a:t>
            </a:r>
            <a:r>
              <a:rPr lang="en-US" sz="1000" kern="1000" spc="45" dirty="0">
                <a:solidFill>
                  <a:srgbClr val="000000"/>
                </a:solidFill>
                <a:latin typeface="+mn-lt"/>
                <a:ea typeface="Roboto"/>
              </a:rPr>
              <a:t> Liquor Drinkers</a:t>
            </a: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12M </a:t>
            </a:r>
            <a:r>
              <a:rPr lang="en-US" sz="1000" kern="1000" spc="45" dirty="0">
                <a:solidFill>
                  <a:srgbClr val="000000"/>
                </a:solidFill>
                <a:latin typeface="+mn-lt"/>
                <a:ea typeface="Roboto"/>
              </a:rPr>
              <a:t>Willing to Try Bourbon in Next 3 Months</a:t>
            </a:r>
          </a:p>
          <a:p>
            <a:pPr marL="342900" lvl="1" defTabSz="685800">
              <a:spcBef>
                <a:spcPts val="375"/>
              </a:spcBef>
              <a:buClrTx/>
              <a:defRPr/>
            </a:pPr>
            <a:endParaRPr lang="en-US" sz="1000" kern="1000" spc="45" dirty="0">
              <a:solidFill>
                <a:srgbClr val="000000"/>
              </a:solidFill>
              <a:latin typeface="+mn-lt"/>
              <a:ea typeface="Roboto"/>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1" i="0" u="none" strike="noStrike" kern="1000" cap="none" spc="60" normalizeH="0" baseline="0" noProof="0" dirty="0">
                <a:ln>
                  <a:noFill/>
                </a:ln>
                <a:solidFill>
                  <a:srgbClr val="000000"/>
                </a:solidFill>
                <a:effectLst/>
                <a:uLnTx/>
                <a:uFillTx/>
                <a:latin typeface="+mn-lt"/>
                <a:ea typeface="Roboto"/>
              </a:rPr>
              <a:t>Understand why they buy to personalize messaging and creative with the most comprehensive psychographics &amp; preferences</a:t>
            </a:r>
            <a:r>
              <a:rPr kumimoji="0" lang="en-US" sz="1000" b="0" i="0" u="none" strike="noStrike" kern="1000" cap="none" spc="60" normalizeH="0" baseline="0" noProof="0" dirty="0">
                <a:ln>
                  <a:noFill/>
                </a:ln>
                <a:solidFill>
                  <a:srgbClr val="000000"/>
                </a:solidFill>
                <a:effectLst/>
                <a:uLnTx/>
                <a:uFillTx/>
                <a:latin typeface="+mn-lt"/>
                <a:ea typeface="Roboto"/>
              </a:rPr>
              <a:t>, such as: </a:t>
            </a:r>
            <a:r>
              <a:rPr kumimoji="0" lang="en-US" sz="1000" b="0" i="1" u="none" strike="noStrike" kern="1000" cap="none" spc="60" normalizeH="0" baseline="0" noProof="0" dirty="0">
                <a:ln>
                  <a:noFill/>
                </a:ln>
                <a:solidFill>
                  <a:srgbClr val="000000"/>
                </a:solidFill>
                <a:effectLst/>
                <a:uLnTx/>
                <a:uFillTx/>
                <a:latin typeface="+mn-lt"/>
                <a:ea typeface="Roboto"/>
              </a:rPr>
              <a:t>Beer Considerations, Wine Selection Considerations, Reasons to Purchase Wine, Liquor Selection Considerations</a:t>
            </a:r>
            <a:endParaRPr kumimoji="0" lang="en-US" sz="1000" b="0" i="0" u="none" strike="noStrike" kern="1000" cap="none" spc="60" normalizeH="0" baseline="0" noProof="0" dirty="0">
              <a:ln>
                <a:noFill/>
              </a:ln>
              <a:solidFill>
                <a:srgbClr val="000000"/>
              </a:solidFill>
              <a:effectLst/>
              <a:uLnTx/>
              <a:uFillTx/>
              <a:latin typeface="+mn-lt"/>
              <a:ea typeface="Roboto"/>
            </a:endParaRPr>
          </a:p>
          <a:p>
            <a:pPr marL="214313" indent="-214313" defTabSz="685800">
              <a:spcBef>
                <a:spcPts val="750"/>
              </a:spcBef>
              <a:buClrTx/>
              <a:buFont typeface="Arial" panose="020B0604020202020204" pitchFamily="34" charset="0"/>
              <a:buChar char="•"/>
              <a:defRPr/>
            </a:pPr>
            <a:endParaRPr lang="en-US" sz="100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800" b="1" spc="45" dirty="0">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05472BD5-D107-CF19-0EC9-2126576AD529}"/>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608071C-72C0-9690-9613-D0E8B2232731}"/>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59CA3"/>
                </a:solidFill>
                <a:effectLst/>
                <a:uLnTx/>
                <a:uFillTx/>
                <a:latin typeface="Arial"/>
                <a:cs typeface="Arial"/>
                <a:sym typeface="Arial"/>
              </a:rPr>
              <a:t>Resonate Alcohol data provides predictive, recent, and comprehensive understanding of consumers, integrated into your ecosystems.</a:t>
            </a:r>
          </a:p>
        </p:txBody>
      </p:sp>
      <p:pic>
        <p:nvPicPr>
          <p:cNvPr id="3" name="Picture 2">
            <a:extLst>
              <a:ext uri="{FF2B5EF4-FFF2-40B4-BE49-F238E27FC236}">
                <a16:creationId xmlns:a16="http://schemas.microsoft.com/office/drawing/2014/main" id="{E6444D84-C44D-A58D-0F44-7615180BF1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99566" y="3487832"/>
            <a:ext cx="1133324" cy="1133324"/>
          </a:xfrm>
          <a:prstGeom prst="rect">
            <a:avLst/>
          </a:prstGeom>
        </p:spPr>
      </p:pic>
    </p:spTree>
    <p:extLst>
      <p:ext uri="{BB962C8B-B14F-4D97-AF65-F5344CB8AC3E}">
        <p14:creationId xmlns:p14="http://schemas.microsoft.com/office/powerpoint/2010/main" val="2648210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225AD18C-1AED-7DBB-1DAF-3F3FADDF839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E7DA142-2267-8705-3977-9CF210EE168C}"/>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alcohol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5737CA7E-6668-977F-AD7A-EF3D1540DFD4}"/>
              </a:ext>
            </a:extLst>
          </p:cNvPr>
          <p:cNvGraphicFramePr>
            <a:graphicFrameLocks noGrp="1"/>
          </p:cNvGraphicFramePr>
          <p:nvPr>
            <p:extLst>
              <p:ext uri="{D42A27DB-BD31-4B8C-83A1-F6EECF244321}">
                <p14:modId xmlns:p14="http://schemas.microsoft.com/office/powerpoint/2010/main" val="2224797628"/>
              </p:ext>
            </p:extLst>
          </p:nvPr>
        </p:nvGraphicFramePr>
        <p:xfrm>
          <a:off x="3409657" y="569949"/>
          <a:ext cx="5405870" cy="3702654"/>
        </p:xfrm>
        <a:graphic>
          <a:graphicData uri="http://schemas.openxmlformats.org/drawingml/2006/table">
            <a:tbl>
              <a:tblPr firstRow="1" bandRow="1">
                <a:tableStyleId>{5A111915-BE36-4E01-A7E5-04B1672EAD32}</a:tableStyleId>
              </a:tblPr>
              <a:tblGrid>
                <a:gridCol w="1238767">
                  <a:extLst>
                    <a:ext uri="{9D8B030D-6E8A-4147-A177-3AD203B41FA5}">
                      <a16:colId xmlns:a16="http://schemas.microsoft.com/office/drawing/2014/main" val="2415452593"/>
                    </a:ext>
                  </a:extLst>
                </a:gridCol>
                <a:gridCol w="4167103">
                  <a:extLst>
                    <a:ext uri="{9D8B030D-6E8A-4147-A177-3AD203B41FA5}">
                      <a16:colId xmlns:a16="http://schemas.microsoft.com/office/drawing/2014/main" val="4152516373"/>
                    </a:ext>
                  </a:extLst>
                </a:gridCol>
              </a:tblGrid>
              <a:tr h="235006">
                <a:tc>
                  <a:txBody>
                    <a:bodyPr/>
                    <a:lstStyle/>
                    <a:p>
                      <a:pPr algn="ctr"/>
                      <a:r>
                        <a:rPr lang="en-US" sz="1100"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2571717">
                <a:tc>
                  <a:txBody>
                    <a:bodyPr/>
                    <a:lstStyle/>
                    <a:p>
                      <a:pPr algn="ctr"/>
                      <a:r>
                        <a:rPr lang="en-US" sz="1100" b="1" dirty="0">
                          <a:solidFill>
                            <a:schemeClr val="tx1"/>
                          </a:solidFill>
                        </a:rPr>
                        <a:t>Alcohol Selection Considerations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Liquor Quality Usually Purchased</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Beer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Reasons to Purchase Wine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Wine Taste Preference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Price of Wine Purchased</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Liquor Selection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Beer Packaging Preferred</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Wine Selection Considerations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669894">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74660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C29D05EA-EC22-2147-974D-A89552991256}"/>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C3CB3834-0D26-9569-122F-3109DDFBEDE7}"/>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Building smart audiences by data type</a:t>
            </a:r>
          </a:p>
        </p:txBody>
      </p:sp>
    </p:spTree>
    <p:extLst>
      <p:ext uri="{BB962C8B-B14F-4D97-AF65-F5344CB8AC3E}">
        <p14:creationId xmlns:p14="http://schemas.microsoft.com/office/powerpoint/2010/main" val="2982880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6DE99-28D4-3AD5-EB44-370A562581EB}"/>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6B450F26-83D3-8097-D85F-2AF715F0DA44}"/>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Provides the deepest understanding of US Consumers</a:t>
            </a:r>
          </a:p>
        </p:txBody>
      </p:sp>
      <p:sp>
        <p:nvSpPr>
          <p:cNvPr id="5" name="Title 1">
            <a:extLst>
              <a:ext uri="{FF2B5EF4-FFF2-40B4-BE49-F238E27FC236}">
                <a16:creationId xmlns:a16="http://schemas.microsoft.com/office/drawing/2014/main" id="{8BB5782D-5985-D59D-CFC2-5DE7EC961FFD}"/>
              </a:ext>
            </a:extLst>
          </p:cNvPr>
          <p:cNvSpPr>
            <a:spLocks noGrp="1"/>
          </p:cNvSpPr>
          <p:nvPr>
            <p:ph type="title"/>
          </p:nvPr>
        </p:nvSpPr>
        <p:spPr>
          <a:xfrm>
            <a:off x="344349" y="228625"/>
            <a:ext cx="8104325" cy="445143"/>
          </a:xfrm>
        </p:spPr>
        <p:txBody>
          <a:bodyPr>
            <a:noAutofit/>
          </a:bodyPr>
          <a:lstStyle/>
          <a:p>
            <a:pPr>
              <a:lnSpc>
                <a:spcPts val="2800"/>
              </a:lnSpc>
            </a:pPr>
            <a:r>
              <a:rPr lang="en-US" dirty="0"/>
              <a:t>Resonate </a:t>
            </a:r>
            <a:r>
              <a:rPr lang="en-US" dirty="0">
                <a:gradFill>
                  <a:gsLst>
                    <a:gs pos="71000">
                      <a:srgbClr val="F68C1E"/>
                    </a:gs>
                    <a:gs pos="100000">
                      <a:srgbClr val="F84525"/>
                    </a:gs>
                  </a:gsLst>
                  <a:lin ang="2698631" scaled="0"/>
                </a:gradFill>
              </a:rPr>
              <a:t>Elements</a:t>
            </a:r>
          </a:p>
        </p:txBody>
      </p:sp>
      <p:sp>
        <p:nvSpPr>
          <p:cNvPr id="2" name="Text Placeholder 3">
            <a:extLst>
              <a:ext uri="{FF2B5EF4-FFF2-40B4-BE49-F238E27FC236}">
                <a16:creationId xmlns:a16="http://schemas.microsoft.com/office/drawing/2014/main" id="{71C64967-00B7-32E4-1076-0E70A5554C45}"/>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does it provide?</a:t>
            </a:r>
          </a:p>
          <a:p>
            <a:pPr marL="171450" indent="-171450">
              <a:buClr>
                <a:srgbClr val="F68C1E"/>
              </a:buClr>
              <a:buFont typeface="Arial" panose="020B0604020202020204" pitchFamily="34" charset="0"/>
              <a:buChar char="•"/>
              <a:defRPr/>
            </a:pPr>
            <a:r>
              <a:rPr lang="en-US" sz="1400" dirty="0">
                <a:latin typeface="+mn-lt"/>
              </a:rPr>
              <a:t>Insights across 15K+ attributes that comprehensively describe US Consumers' intent, values &amp; motivations, media consumption, and products usage and preferences across leading verticals</a:t>
            </a:r>
          </a:p>
          <a:p>
            <a:pPr>
              <a:buClr>
                <a:srgbClr val="F68C1E"/>
              </a:buCl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5D109645-A6A3-3D15-971A-D2CDC63E6496}"/>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Understanding values and motivations are key components to crafting a successful branding campaign </a:t>
            </a:r>
          </a:p>
          <a:p>
            <a:pPr marL="171450" indent="-171450">
              <a:buClr>
                <a:srgbClr val="F68C1E"/>
              </a:buClr>
              <a:buFont typeface="Arial" panose="020B0604020202020204" pitchFamily="34" charset="0"/>
              <a:buChar char="•"/>
              <a:defRPr/>
            </a:pPr>
            <a:r>
              <a:rPr lang="en-US" dirty="0">
                <a:solidFill>
                  <a:schemeClr val="tx1"/>
                </a:solidFill>
              </a:rPr>
              <a:t>Create different segments to reach different personas within your target audience</a:t>
            </a: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endParaRPr lang="en-US" dirty="0">
              <a:solidFill>
                <a:schemeClr val="tx1"/>
              </a:solidFill>
            </a:endParaRPr>
          </a:p>
          <a:p>
            <a:pPr>
              <a:buClr>
                <a:srgbClr val="F68C1E"/>
              </a:buClr>
              <a:defRPr/>
            </a:pPr>
            <a:r>
              <a:rPr lang="en-US" sz="1200" b="1" dirty="0">
                <a:solidFill>
                  <a:schemeClr val="accent3"/>
                </a:solidFill>
              </a:rPr>
              <a:t>Conversion campaigns</a:t>
            </a:r>
          </a:p>
          <a:p>
            <a:pPr marL="171450" indent="-171450">
              <a:buClr>
                <a:srgbClr val="F68C1E"/>
              </a:buClr>
              <a:buFont typeface="Arial" panose="020B0604020202020204" pitchFamily="34" charset="0"/>
              <a:buChar char="•"/>
              <a:defRPr/>
            </a:pPr>
            <a:r>
              <a:rPr lang="en-US" dirty="0">
                <a:solidFill>
                  <a:schemeClr val="tx1"/>
                </a:solidFill>
              </a:rPr>
              <a:t>Pair intent signals with preferences &amp; psychographics to drive consumers to take a specific action</a:t>
            </a:r>
          </a:p>
          <a:p>
            <a:pPr marL="171450" indent="-171450">
              <a:buClr>
                <a:srgbClr val="F68C1E"/>
              </a:buClr>
              <a:buFont typeface="Arial" panose="020B0604020202020204" pitchFamily="34" charset="0"/>
              <a:buChar char="•"/>
              <a:defRPr/>
            </a:pPr>
            <a:r>
              <a:rPr lang="en-US" dirty="0">
                <a:solidFill>
                  <a:schemeClr val="tx1"/>
                </a:solidFill>
              </a:rPr>
              <a:t>For campaigns without additional data streams (tags, 1st party) should be used as a jumping off point to fill the funnel</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rgbClr val="FCF8F3"/>
              </a:solidFill>
            </a:endParaRPr>
          </a:p>
        </p:txBody>
      </p:sp>
    </p:spTree>
    <p:extLst>
      <p:ext uri="{BB962C8B-B14F-4D97-AF65-F5344CB8AC3E}">
        <p14:creationId xmlns:p14="http://schemas.microsoft.com/office/powerpoint/2010/main" val="344782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6F338EB-CD80-5C15-1272-580ECC3DF00B}"/>
              </a:ext>
            </a:extLst>
          </p:cNvPr>
          <p:cNvGraphicFramePr>
            <a:graphicFrameLocks noGrp="1"/>
          </p:cNvGraphicFramePr>
          <p:nvPr>
            <p:extLst>
              <p:ext uri="{D42A27DB-BD31-4B8C-83A1-F6EECF244321}">
                <p14:modId xmlns:p14="http://schemas.microsoft.com/office/powerpoint/2010/main" val="949061086"/>
              </p:ext>
            </p:extLst>
          </p:nvPr>
        </p:nvGraphicFramePr>
        <p:xfrm>
          <a:off x="3410840" y="943772"/>
          <a:ext cx="5601405" cy="3255955"/>
        </p:xfrm>
        <a:graphic>
          <a:graphicData uri="http://schemas.openxmlformats.org/drawingml/2006/table">
            <a:tbl>
              <a:tblPr firstRow="1" bandRow="1">
                <a:tableStyleId>{5A111915-BE36-4E01-A7E5-04B1672EAD32}</a:tableStyleId>
              </a:tblPr>
              <a:tblGrid>
                <a:gridCol w="1326697">
                  <a:extLst>
                    <a:ext uri="{9D8B030D-6E8A-4147-A177-3AD203B41FA5}">
                      <a16:colId xmlns:a16="http://schemas.microsoft.com/office/drawing/2014/main" val="2415452593"/>
                    </a:ext>
                  </a:extLst>
                </a:gridCol>
                <a:gridCol w="4274708">
                  <a:extLst>
                    <a:ext uri="{9D8B030D-6E8A-4147-A177-3AD203B41FA5}">
                      <a16:colId xmlns:a16="http://schemas.microsoft.com/office/drawing/2014/main" val="4152516373"/>
                    </a:ext>
                  </a:extLst>
                </a:gridCol>
              </a:tblGrid>
              <a:tr h="268621">
                <a:tc>
                  <a:txBody>
                    <a:bodyPr/>
                    <a:lstStyle/>
                    <a:p>
                      <a:pPr algn="ctr"/>
                      <a:r>
                        <a:rPr lang="en-US" sz="1100" dirty="0"/>
                        <a:t>Category</a:t>
                      </a:r>
                    </a:p>
                  </a:txBody>
                  <a:tcPr marL="68580" marR="68580" marT="34290" marB="34290" anchor="ctr"/>
                </a:tc>
                <a:tc>
                  <a:txBody>
                    <a:bodyPr/>
                    <a:lstStyle/>
                    <a:p>
                      <a:pPr algn="ctr"/>
                      <a:r>
                        <a:rPr lang="en-US" sz="1100" b="1" dirty="0"/>
                        <a:t>Location in Ignite</a:t>
                      </a:r>
                    </a:p>
                  </a:txBody>
                  <a:tcPr marL="68580" marR="68580" marT="34290" marB="34290" anchor="ctr"/>
                </a:tc>
                <a:extLst>
                  <a:ext uri="{0D108BD9-81ED-4DB2-BD59-A6C34878D82A}">
                    <a16:rowId xmlns:a16="http://schemas.microsoft.com/office/drawing/2014/main" val="4130477046"/>
                  </a:ext>
                </a:extLst>
              </a:tr>
              <a:tr h="617340">
                <a:tc>
                  <a:txBody>
                    <a:bodyPr/>
                    <a:lstStyle/>
                    <a:p>
                      <a:pPr algn="ctr"/>
                      <a:r>
                        <a:rPr lang="en-US" sz="1100" b="1" dirty="0">
                          <a:solidFill>
                            <a:schemeClr val="tx1"/>
                          </a:solidFill>
                        </a:rPr>
                        <a:t>Personal Values &amp; Motivations</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a:t>
                      </a:r>
                      <a:r>
                        <a:rPr lang="en-US" sz="1100" b="1" kern="1200" dirty="0">
                          <a:solidFill>
                            <a:schemeClr val="tx1"/>
                          </a:solidFill>
                          <a:effectLst/>
                        </a:rPr>
                        <a:t> 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a:t>
                      </a:r>
                      <a:r>
                        <a:rPr lang="en-US" sz="1100" b="1" dirty="0">
                          <a:solidFill>
                            <a:schemeClr val="tx1"/>
                          </a:solidFill>
                        </a:rPr>
                        <a:t>Psychological Drivers</a:t>
                      </a:r>
                    </a:p>
                  </a:txBody>
                  <a:tcPr marL="68580" marR="68580" marT="34290" marB="34290">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77586762"/>
                  </a:ext>
                </a:extLst>
              </a:tr>
              <a:tr h="671641">
                <a:tc>
                  <a:txBody>
                    <a:bodyPr/>
                    <a:lstStyle/>
                    <a:p>
                      <a:pPr algn="ctr"/>
                      <a:r>
                        <a:rPr lang="en-US" sz="1100" b="1" dirty="0">
                          <a:solidFill>
                            <a:schemeClr val="tx1"/>
                          </a:solidFill>
                        </a:rPr>
                        <a:t>Demographics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Demographics &gt; Identity &gt; </a:t>
                      </a:r>
                      <a:r>
                        <a:rPr lang="en-US" sz="1100" b="1" u="none" strike="noStrike" noProof="0" dirty="0">
                          <a:solidFill>
                            <a:schemeClr val="tx1"/>
                          </a:solidFill>
                        </a:rPr>
                        <a:t>Home Ownership</a:t>
                      </a:r>
                      <a:endParaRPr lang="en-US" sz="1100" b="1" dirty="0"/>
                    </a:p>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Demographics &gt; Employment &gt; </a:t>
                      </a:r>
                      <a:r>
                        <a:rPr lang="en-US" sz="1100" b="1" u="none" strike="noStrike" noProof="0" dirty="0">
                          <a:solidFill>
                            <a:schemeClr val="tx1"/>
                          </a:solidFill>
                        </a:rPr>
                        <a:t>Employment Status</a:t>
                      </a:r>
                      <a:endParaRPr lang="en-US" sz="1100" b="1" i="0" u="none" strike="noStrike" noProof="0" dirty="0">
                        <a:solidFill>
                          <a:schemeClr val="tx1"/>
                        </a:solidFill>
                        <a:latin typeface="Montserrat"/>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12026205"/>
                  </a:ext>
                </a:extLst>
              </a:tr>
              <a:tr h="671641">
                <a:tc>
                  <a:txBody>
                    <a:bodyPr/>
                    <a:lstStyle/>
                    <a:p>
                      <a:pPr algn="ctr"/>
                      <a:r>
                        <a:rPr lang="en-US" sz="1100" b="1" dirty="0">
                          <a:solidFill>
                            <a:schemeClr val="tx1"/>
                          </a:solidFill>
                        </a:rPr>
                        <a:t>Lifestyle &amp; Interests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Lifestyle &gt; Daily Routine &gt; </a:t>
                      </a:r>
                      <a:r>
                        <a:rPr lang="en-US" sz="1100" b="1" u="none" strike="noStrike" noProof="0" dirty="0">
                          <a:solidFill>
                            <a:schemeClr val="tx1"/>
                          </a:solidFill>
                        </a:rPr>
                        <a:t>Home/Work Balance</a:t>
                      </a:r>
                    </a:p>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Lifestyle &gt; Lifestyle Descriptors &gt; </a:t>
                      </a:r>
                      <a:r>
                        <a:rPr lang="en-US" sz="1100" b="1" u="none" strike="noStrike" noProof="0" dirty="0">
                          <a:solidFill>
                            <a:schemeClr val="tx1"/>
                          </a:solidFill>
                        </a:rPr>
                        <a:t>Lifestyle Description</a:t>
                      </a:r>
                      <a:endParaRPr lang="en-US" sz="1100" b="1" i="0" u="none" strike="noStrike" noProof="0" dirty="0">
                        <a:solidFill>
                          <a:schemeClr val="tx1"/>
                        </a:solidFill>
                        <a:latin typeface="Montserrat"/>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891714">
                <a:tc>
                  <a:txBody>
                    <a:bodyPr/>
                    <a:lstStyle/>
                    <a:p>
                      <a:pPr algn="ctr"/>
                      <a:r>
                        <a:rPr lang="en-US" sz="1100" b="1" dirty="0">
                          <a:solidFill>
                            <a:schemeClr val="tx1"/>
                          </a:solidFill>
                        </a:rPr>
                        <a:t>Consumer Preferences</a:t>
                      </a:r>
                    </a:p>
                  </a:txBody>
                  <a:tcPr marL="68580" marR="68580" marT="34290" marB="3429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Consumer Preferences &gt; Behavior &amp; Choice &gt; Engagement &gt; </a:t>
                      </a:r>
                      <a:r>
                        <a:rPr lang="en-US" sz="1100" b="1" u="none" strike="noStrike" noProof="0" dirty="0">
                          <a:solidFill>
                            <a:schemeClr val="tx1"/>
                          </a:solidFill>
                        </a:rPr>
                        <a:t>Consumer Engagement Activities</a:t>
                      </a:r>
                    </a:p>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Consumer Preferences &gt; Behavior &amp; Choice &gt; Shopping Behaviors &gt; </a:t>
                      </a:r>
                      <a:r>
                        <a:rPr lang="en-US" sz="1100" b="1" u="none" strike="noStrike" noProof="0" dirty="0">
                          <a:solidFill>
                            <a:schemeClr val="tx1"/>
                          </a:solidFill>
                        </a:rPr>
                        <a:t>Prefer to Shop at Retailer That</a:t>
                      </a:r>
                      <a:endParaRPr lang="en-US" sz="1100" b="1" i="0" u="none" strike="noStrike" noProof="0" dirty="0">
                        <a:solidFill>
                          <a:schemeClr val="tx1"/>
                        </a:solidFill>
                        <a:latin typeface="Montserrat"/>
                      </a:endParaRPr>
                    </a:p>
                  </a:txBody>
                  <a:tcPr marL="68580" marR="68580" marT="34290" marB="3429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
        <p:nvSpPr>
          <p:cNvPr id="14" name="Title 1">
            <a:extLst>
              <a:ext uri="{FF2B5EF4-FFF2-40B4-BE49-F238E27FC236}">
                <a16:creationId xmlns:a16="http://schemas.microsoft.com/office/drawing/2014/main" id="{D73F8325-E69B-8D0F-F77D-8F6F34480A37}"/>
              </a:ext>
            </a:extLst>
          </p:cNvPr>
          <p:cNvSpPr txBox="1">
            <a:spLocks/>
          </p:cNvSpPr>
          <p:nvPr/>
        </p:nvSpPr>
        <p:spPr>
          <a:xfrm>
            <a:off x="369504" y="1167628"/>
            <a:ext cx="2756768"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data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brand awareness campaigns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1E242E"/>
              </a:solidFill>
              <a:effectLst/>
              <a:uLnTx/>
              <a:uFillTx/>
              <a:latin typeface="Arial"/>
              <a:ea typeface="Roboto"/>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1E242E"/>
                </a:solidFill>
                <a:effectLst/>
                <a:uLnTx/>
                <a:uFillTx/>
                <a:latin typeface="Arial"/>
                <a:ea typeface="Roboto"/>
                <a:cs typeface="Arial"/>
                <a:sym typeface="Arial"/>
              </a:rPr>
              <a:t>Use Resonate data to increase awareness among your target audience and grow overall brand recognition</a:t>
            </a:r>
          </a:p>
          <a:p>
            <a:pPr>
              <a:lnSpc>
                <a:spcPts val="2800"/>
              </a:lnSpc>
            </a:pPr>
            <a:endParaRPr lang="en-US" sz="2800" b="1" dirty="0">
              <a:gradFill>
                <a:gsLst>
                  <a:gs pos="74000">
                    <a:schemeClr val="accent1"/>
                  </a:gs>
                  <a:gs pos="100000">
                    <a:schemeClr val="accent2"/>
                  </a:gs>
                </a:gsLst>
                <a:lin ang="8099331" scaled="0"/>
              </a:gradFill>
            </a:endParaRPr>
          </a:p>
        </p:txBody>
      </p:sp>
    </p:spTree>
    <p:extLst>
      <p:ext uri="{BB962C8B-B14F-4D97-AF65-F5344CB8AC3E}">
        <p14:creationId xmlns:p14="http://schemas.microsoft.com/office/powerpoint/2010/main" val="419039742"/>
      </p:ext>
    </p:extLst>
  </p:cSld>
  <p:clrMapOvr>
    <a:masterClrMapping/>
  </p:clrMapOvr>
</p:sld>
</file>

<file path=ppt/theme/theme1.xml><?xml version="1.0" encoding="utf-8"?>
<a:theme xmlns:a="http://schemas.openxmlformats.org/drawingml/2006/main" name="Simple Light">
  <a:themeElements>
    <a:clrScheme name="Custom 3">
      <a:dk1>
        <a:srgbClr val="141414"/>
      </a:dk1>
      <a:lt1>
        <a:srgbClr val="FFFFFF"/>
      </a:lt1>
      <a:dk2>
        <a:srgbClr val="1E242E"/>
      </a:dk2>
      <a:lt2>
        <a:srgbClr val="FCF8F3"/>
      </a:lt2>
      <a:accent1>
        <a:srgbClr val="F68C1E"/>
      </a:accent1>
      <a:accent2>
        <a:srgbClr val="F84524"/>
      </a:accent2>
      <a:accent3>
        <a:srgbClr val="1B75BB"/>
      </a:accent3>
      <a:accent4>
        <a:srgbClr val="59205D"/>
      </a:accent4>
      <a:accent5>
        <a:srgbClr val="159CA3"/>
      </a:accent5>
      <a:accent6>
        <a:srgbClr val="A6BED0"/>
      </a:accent6>
      <a:hlink>
        <a:srgbClr val="169CA3"/>
      </a:hlink>
      <a:folHlink>
        <a:srgbClr val="179D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gradFill flip="none" rotWithShape="1">
            <a:gsLst>
              <a:gs pos="23000">
                <a:srgbClr val="F68C1E"/>
              </a:gs>
              <a:gs pos="100000">
                <a:srgbClr val="F84525"/>
              </a:gs>
            </a:gsLst>
            <a:lin ang="0" scaled="1"/>
            <a:tileRect/>
          </a:gradFill>
        </a:ln>
      </a:spPr>
      <a:bodyPr rtlCol="0" anchor="ctr"/>
      <a:lstStyle>
        <a:defPPr marL="45720" algn="l">
          <a:defRPr sz="800" dirty="0">
            <a:solidFill>
              <a:srgbClr val="1E252E"/>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800" dirty="0"/>
        </a:defPPr>
      </a:lstStyle>
    </a:txDef>
  </a:objectDefaults>
  <a:extraClrSchemeLst/>
  <a:extLst>
    <a:ext uri="{05A4C25C-085E-4340-85A3-A5531E510DB2}">
      <thm15:themeFamily xmlns:thm15="http://schemas.microsoft.com/office/thememl/2012/main" name="Presentation9" id="{F6792917-FCDC-924B-8872-A789861A7569}" vid="{4F947097-CBC8-1D4C-A40C-1D0B124EBDD1}"/>
    </a:ext>
  </a:extLst>
</a:theme>
</file>

<file path=ppt/theme/theme2.xml><?xml version="1.0" encoding="utf-8"?>
<a:theme xmlns:a="http://schemas.openxmlformats.org/drawingml/2006/main" name="9_Office Theme">
  <a:themeElements>
    <a:clrScheme name="Resonate_Brand Colors">
      <a:dk1>
        <a:srgbClr val="000000"/>
      </a:dk1>
      <a:lt1>
        <a:srgbClr val="FFFFFF"/>
      </a:lt1>
      <a:dk2>
        <a:srgbClr val="44546A"/>
      </a:dk2>
      <a:lt2>
        <a:srgbClr val="E7E6E6"/>
      </a:lt2>
      <a:accent1>
        <a:srgbClr val="1B75BB"/>
      </a:accent1>
      <a:accent2>
        <a:srgbClr val="F14C23"/>
      </a:accent2>
      <a:accent3>
        <a:srgbClr val="F68C1E"/>
      </a:accent3>
      <a:accent4>
        <a:srgbClr val="24537C"/>
      </a:accent4>
      <a:accent5>
        <a:srgbClr val="5B1E5E"/>
      </a:accent5>
      <a:accent6>
        <a:srgbClr val="CD382F"/>
      </a:accent6>
      <a:hlink>
        <a:srgbClr val="824B9E"/>
      </a:hlink>
      <a:folHlink>
        <a:srgbClr val="433887"/>
      </a:folHlink>
    </a:clrScheme>
    <a:fontScheme name="Custom 2">
      <a:majorFont>
        <a:latin typeface="Bw Modelica Ligh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75BB"/>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sonate Master Slide Deck For Ericka September 23 (1)" id="{A2CEB05C-0168-4542-9F17-D9C36978B788}" vid="{1453749B-9214-0D44-8870-50D4DB6D2BD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06FC1F5613EF428FC813040CA9849F" ma:contentTypeVersion="21" ma:contentTypeDescription="Create a new document." ma:contentTypeScope="" ma:versionID="54d59d3636963a250d47120c4e09381c">
  <xsd:schema xmlns:xsd="http://www.w3.org/2001/XMLSchema" xmlns:xs="http://www.w3.org/2001/XMLSchema" xmlns:p="http://schemas.microsoft.com/office/2006/metadata/properties" xmlns:ns2="4d2cd5e6-f8f5-4595-bda4-344a2da989db" xmlns:ns3="b97f4c75-1661-4b01-973e-7a6c5ef52a85" targetNamespace="http://schemas.microsoft.com/office/2006/metadata/properties" ma:root="true" ma:fieldsID="ef879b99f24858c62dfacd4358350bf3" ns2:_="" ns3:_="">
    <xsd:import namespace="4d2cd5e6-f8f5-4595-bda4-344a2da989db"/>
    <xsd:import namespace="b97f4c75-1661-4b01-973e-7a6c5ef52a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cd5e6-f8f5-4595-bda4-344a2da98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861404-e22f-441c-9edc-c89ae22a20f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7f4c75-1661-4b01-973e-7a6c5ef52a8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27dfb59-b580-4ccd-9a30-c8035a775bee}" ma:internalName="TaxCatchAll" ma:showField="CatchAllData" ma:web="b97f4c75-1661-4b01-973e-7a6c5ef52a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7f4c75-1661-4b01-973e-7a6c5ef52a85" xsi:nil="true"/>
    <lcf76f155ced4ddcb4097134ff3c332f xmlns="4d2cd5e6-f8f5-4595-bda4-344a2da989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EF2F9E-46D9-4449-9F2A-84E9D3A31E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cd5e6-f8f5-4595-bda4-344a2da989db"/>
    <ds:schemaRef ds:uri="b97f4c75-1661-4b01-973e-7a6c5ef52a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3B8FC7-9CE4-461F-8DD9-81FECBEF9617}">
  <ds:schemaRefs>
    <ds:schemaRef ds:uri="http://schemas.microsoft.com/sharepoint/v3/contenttype/forms"/>
  </ds:schemaRefs>
</ds:datastoreItem>
</file>

<file path=customXml/itemProps3.xml><?xml version="1.0" encoding="utf-8"?>
<ds:datastoreItem xmlns:ds="http://schemas.openxmlformats.org/officeDocument/2006/customXml" ds:itemID="{CEC27597-67FA-454B-830A-483E2F6C481F}">
  <ds:schemaRefs>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purl.org/dc/elements/1.1/"/>
    <ds:schemaRef ds:uri="http://schemas.microsoft.com/office/2006/documentManagement/types"/>
    <ds:schemaRef ds:uri="4d2cd5e6-f8f5-4595-bda4-344a2da989db"/>
    <ds:schemaRef ds:uri="http://purl.org/dc/dcmitype/"/>
    <ds:schemaRef ds:uri="b97f4c75-1661-4b01-973e-7a6c5ef52a8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Simple Light</Template>
  <TotalTime>15952</TotalTime>
  <Words>9334</Words>
  <Application>Microsoft Macintosh PowerPoint</Application>
  <PresentationFormat>On-screen Show (16:9)</PresentationFormat>
  <Paragraphs>953</Paragraphs>
  <Slides>67</Slides>
  <Notes>33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67</vt:i4>
      </vt:variant>
    </vt:vector>
  </HeadingPairs>
  <TitlesOfParts>
    <vt:vector size="83" baseType="lpstr">
      <vt:lpstr>Arial</vt:lpstr>
      <vt:lpstr>Arial,Sans-Serif</vt:lpstr>
      <vt:lpstr>Bw Modelica</vt:lpstr>
      <vt:lpstr>Bw Modelica Light</vt:lpstr>
      <vt:lpstr>Bw Modelica Medium</vt:lpstr>
      <vt:lpstr>Calibri</vt:lpstr>
      <vt:lpstr>League Spartan</vt:lpstr>
      <vt:lpstr>Manrope SemiBold</vt:lpstr>
      <vt:lpstr>Montserrat</vt:lpstr>
      <vt:lpstr>Montserrat Light</vt:lpstr>
      <vt:lpstr>Open Sans Light</vt:lpstr>
      <vt:lpstr>Roboto</vt:lpstr>
      <vt:lpstr>Verdana</vt:lpstr>
      <vt:lpstr>Wingdings</vt:lpstr>
      <vt:lpstr>Simple Light</vt:lpstr>
      <vt:lpstr>9_Office Theme</vt:lpstr>
      <vt:lpstr>PowerPoint Presentation</vt:lpstr>
      <vt:lpstr>Ignite Audience Activation </vt:lpstr>
      <vt:lpstr>PowerPoint Presentation</vt:lpstr>
      <vt:lpstr>PowerPoint Presentation</vt:lpstr>
      <vt:lpstr>Define campaign objectives</vt:lpstr>
      <vt:lpstr>Audience building best practices</vt:lpstr>
      <vt:lpstr>PowerPoint Presentation</vt:lpstr>
      <vt:lpstr>Resonate Elements</vt:lpstr>
      <vt:lpstr>PowerPoint Presentation</vt:lpstr>
      <vt:lpstr>PowerPoint Presentation</vt:lpstr>
      <vt:lpstr>1st Party CRM Data</vt:lpstr>
      <vt:lpstr>1st Party Tag Data</vt:lpstr>
      <vt:lpstr>Best practice for 1st party activation </vt:lpstr>
      <vt:lpstr>Best practice for 1st party activation</vt:lpstr>
      <vt:lpstr>Retargeting Audiences</vt:lpstr>
      <vt:lpstr>Look-Alike Models</vt:lpstr>
      <vt:lpstr>PowerPoint Presentation</vt:lpstr>
      <vt:lpstr>Engaged Audiences</vt:lpstr>
      <vt:lpstr>PowerPoint Presentation</vt:lpstr>
      <vt:lpstr>PowerPoint Presentation</vt:lpstr>
      <vt:lpstr>Why Resonate’s audiences?</vt:lpstr>
      <vt:lpstr>PowerPoint Presentation</vt:lpstr>
      <vt:lpstr>Social media activation best practices &amp; pitfalls</vt:lpstr>
      <vt:lpstr>PowerPoint Presentation</vt:lpstr>
      <vt:lpstr>PowerPoint Presentation</vt:lpstr>
      <vt:lpstr>CTV activation best practices &amp; pitfalls</vt:lpstr>
      <vt:lpstr>PowerPoint Presentation</vt:lpstr>
      <vt:lpstr>PowerPoint Presentation</vt:lpstr>
      <vt:lpstr>PowerPoint Presentation</vt:lpstr>
      <vt:lpstr>PowerPoint Presentation</vt:lpstr>
      <vt:lpstr>AI-powered Resonate Banking data</vt:lpstr>
      <vt:lpstr>PowerPoint Presentation</vt:lpstr>
      <vt:lpstr>PowerPoint Presentation</vt:lpstr>
      <vt:lpstr>AI-powered Resonate Insurance data</vt:lpstr>
      <vt:lpstr>PowerPoint Presentation</vt:lpstr>
      <vt:lpstr>PowerPoint Presentation</vt:lpstr>
      <vt:lpstr>AI-powered Resonate Investments data</vt:lpstr>
      <vt:lpstr>PowerPoint Presentation</vt:lpstr>
      <vt:lpstr>AI-powered Resonate Automotive data</vt:lpstr>
      <vt:lpstr>PowerPoint Presentation</vt:lpstr>
      <vt:lpstr>AI-powered Resonate Travel data</vt:lpstr>
      <vt:lpstr>PowerPoint Presentation</vt:lpstr>
      <vt:lpstr>AI-powered Resonate Telecom data</vt:lpstr>
      <vt:lpstr>PowerPoint Presentation</vt:lpstr>
      <vt:lpstr>AI-powered Resonate CPG data</vt:lpstr>
      <vt:lpstr>PowerPoint Presentation</vt:lpstr>
      <vt:lpstr>AI-powered Resonate Retail data</vt:lpstr>
      <vt:lpstr>PowerPoint Presentation</vt:lpstr>
      <vt:lpstr>AI-powered Resonate DTC data</vt:lpstr>
      <vt:lpstr>PowerPoint Presentation</vt:lpstr>
      <vt:lpstr>AI-powered Resonate Home Services data</vt:lpstr>
      <vt:lpstr>PowerPoint Presentation</vt:lpstr>
      <vt:lpstr>AI-powered Resonate Multicultural data</vt:lpstr>
      <vt:lpstr>PowerPoint Presentation</vt:lpstr>
      <vt:lpstr>PowerPoint Presentation</vt:lpstr>
      <vt:lpstr>AI-powered Resonate P&amp;A data</vt:lpstr>
      <vt:lpstr>AI-powered Resonate P&amp;A data</vt:lpstr>
      <vt:lpstr>PowerPoint Presentation</vt:lpstr>
      <vt:lpstr>PowerPoint Presentation</vt:lpstr>
      <vt:lpstr>AI-powered Resonate Home Furnishings data</vt:lpstr>
      <vt:lpstr>PowerPoint Presentation</vt:lpstr>
      <vt:lpstr>PowerPoint Presentation</vt:lpstr>
      <vt:lpstr>AI-powered Resonate Health data</vt:lpstr>
      <vt:lpstr>PowerPoint Presentation</vt:lpstr>
      <vt:lpstr>PowerPoint Presentation</vt:lpstr>
      <vt:lpstr>AI-powered Resonate Alcohol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Lexi Acosta</dc:creator>
  <cp:lastModifiedBy>Lexi Acosta</cp:lastModifiedBy>
  <cp:revision>4</cp:revision>
  <dcterms:created xsi:type="dcterms:W3CDTF">2025-02-27T16:53:50Z</dcterms:created>
  <dcterms:modified xsi:type="dcterms:W3CDTF">2025-08-18T18:37:55Z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0x0101003606FC1F5613EF428FC813040CA9849F</vt:lpwstr>
  </property>
  <property fmtid="{D5CDD505-2E9C-101B-9397-08002B2CF9AE}" pid="3" name="MediaServiceImageTags">
    <vt:lpwstr/>
  </property>
</Properties>
</file>