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1" r:id="rId4"/>
  </p:sldMasterIdLst>
  <p:notesMasterIdLst>
    <p:notesMasterId r:id="rId37"/>
  </p:notesMasterIdLst>
  <p:sldIdLst>
    <p:sldId id="1680" r:id="rId5"/>
    <p:sldId id="1681" r:id="rId6"/>
    <p:sldId id="1682" r:id="rId7"/>
    <p:sldId id="1683" r:id="rId8"/>
    <p:sldId id="1727" r:id="rId9"/>
    <p:sldId id="1684" r:id="rId10"/>
    <p:sldId id="1685" r:id="rId11"/>
    <p:sldId id="1686" r:id="rId12"/>
    <p:sldId id="1687" r:id="rId13"/>
    <p:sldId id="1688" r:id="rId14"/>
    <p:sldId id="1689" r:id="rId15"/>
    <p:sldId id="1690" r:id="rId16"/>
    <p:sldId id="1691" r:id="rId17"/>
    <p:sldId id="1692" r:id="rId18"/>
    <p:sldId id="1693" r:id="rId19"/>
    <p:sldId id="1694" r:id="rId20"/>
    <p:sldId id="1696" r:id="rId21"/>
    <p:sldId id="1726" r:id="rId22"/>
    <p:sldId id="1698" r:id="rId23"/>
    <p:sldId id="1699" r:id="rId24"/>
    <p:sldId id="1695" r:id="rId25"/>
    <p:sldId id="1701" r:id="rId26"/>
    <p:sldId id="1703" r:id="rId27"/>
    <p:sldId id="1704" r:id="rId28"/>
    <p:sldId id="1702" r:id="rId29"/>
    <p:sldId id="1706" r:id="rId30"/>
    <p:sldId id="1707" r:id="rId31"/>
    <p:sldId id="1708" r:id="rId32"/>
    <p:sldId id="1709" r:id="rId33"/>
    <p:sldId id="1710" r:id="rId34"/>
    <p:sldId id="1711" r:id="rId35"/>
    <p:sldId id="1700" r:id="rId36"/>
  </p:sldIdLst>
  <p:sldSz cx="12192000" cy="6858000"/>
  <p:notesSz cx="6858000" cy="9144000"/>
  <p:embeddedFontLst>
    <p:embeddedFont>
      <p:font typeface="Bw Modelica" pitchFamily="2" charset="77"/>
      <p:regular r:id="rId38"/>
      <p:bold r:id="rId39"/>
      <p:italic r:id="rId40"/>
    </p:embeddedFont>
    <p:embeddedFont>
      <p:font typeface="Bw Modelica Light" pitchFamily="2" charset="77"/>
      <p:regular r:id="rId41"/>
      <p:italic r:id="rId42"/>
    </p:embeddedFont>
    <p:embeddedFont>
      <p:font typeface="Bw Modelica Medium" pitchFamily="2" charset="77"/>
      <p:regular r:id="rId43"/>
      <p:bold r:id="rId44"/>
      <p:italic r:id="rId45"/>
      <p:boldItalic r:id="rId46"/>
    </p:embeddedFont>
    <p:embeddedFont>
      <p:font typeface="Montserrat" pitchFamily="2" charset="77"/>
      <p:regular r:id="rId47"/>
      <p:bold r:id="rId48"/>
      <p:italic r:id="rId49"/>
      <p:boldItalic r:id="rId50"/>
    </p:embeddedFont>
    <p:embeddedFont>
      <p:font typeface="Montserrat-Regular" panose="02000505000000020004" pitchFamily="2" charset="77"/>
      <p:regular r:id="rId51"/>
    </p:embeddedFont>
    <p:embeddedFont>
      <p:font typeface="Open Sans Light" panose="020B0306030504020204" pitchFamily="34" charset="0"/>
      <p:regular r:id="rId52"/>
      <p:italic r:id="rId53"/>
    </p:embeddedFont>
    <p:embeddedFont>
      <p:font typeface="Raleway" panose="020B0703030101060003" pitchFamily="34" charset="77"/>
      <p:regular r:id="rId54"/>
      <p:bold r:id="rId55"/>
    </p:embeddedFont>
    <p:embeddedFont>
      <p:font typeface="Raleway Light" panose="020B0403030101060003" pitchFamily="34" charset="77"/>
      <p:regular r:id="rId56"/>
    </p:embeddedFont>
    <p:embeddedFont>
      <p:font typeface="Raleway Medium" panose="020B0703030101060003" pitchFamily="34" charset="77"/>
      <p:regular r:id="rId57"/>
      <p:bold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024" userDrawn="1">
          <p15:clr>
            <a:srgbClr val="A4A3A4"/>
          </p15:clr>
        </p15:guide>
        <p15:guide id="3" pos="2256" userDrawn="1">
          <p15:clr>
            <a:srgbClr val="A4A3A4"/>
          </p15:clr>
        </p15:guide>
        <p15:guide id="4" orient="horz" pos="3936" userDrawn="1">
          <p15:clr>
            <a:srgbClr val="A4A3A4"/>
          </p15:clr>
        </p15:guide>
        <p15:guide id="5" orient="horz" pos="1872" userDrawn="1">
          <p15:clr>
            <a:srgbClr val="A4A3A4"/>
          </p15:clr>
        </p15:guide>
        <p15:guide id="6" pos="4464" userDrawn="1">
          <p15:clr>
            <a:srgbClr val="A4A3A4"/>
          </p15:clr>
        </p15:guide>
        <p15:guide id="7" pos="1056" userDrawn="1">
          <p15:clr>
            <a:srgbClr val="A4A3A4"/>
          </p15:clr>
        </p15:guide>
        <p15:guide id="8" pos="59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ka McCoy" initials="EM" lastIdx="172" clrIdx="0">
    <p:extLst>
      <p:ext uri="{19B8F6BF-5375-455C-9EA6-DF929625EA0E}">
        <p15:presenceInfo xmlns:p15="http://schemas.microsoft.com/office/powerpoint/2012/main" userId="S::ericka.mccoy@resonate.com::8d6a9593-107f-42b0-aec7-b3dbc7a0668c" providerId="AD"/>
      </p:ext>
    </p:extLst>
  </p:cmAuthor>
  <p:cmAuthor id="2" name="Ericka McCoy" initials="EM [3]" lastIdx="29" clrIdx="1">
    <p:extLst>
      <p:ext uri="{19B8F6BF-5375-455C-9EA6-DF929625EA0E}">
        <p15:presenceInfo xmlns:p15="http://schemas.microsoft.com/office/powerpoint/2012/main" userId="Ericka McCoy" providerId="None"/>
      </p:ext>
    </p:extLst>
  </p:cmAuthor>
  <p:cmAuthor id="3" name="Jason Schneider" initials="JS" lastIdx="1" clrIdx="2">
    <p:extLst>
      <p:ext uri="{19B8F6BF-5375-455C-9EA6-DF929625EA0E}">
        <p15:presenceInfo xmlns:p15="http://schemas.microsoft.com/office/powerpoint/2012/main" userId="S-1-5-21-574009760-2973956309-3174650737-8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0" autoAdjust="0"/>
    <p:restoredTop sz="83683" autoAdjust="0"/>
  </p:normalViewPr>
  <p:slideViewPr>
    <p:cSldViewPr snapToObjects="1">
      <p:cViewPr varScale="1">
        <p:scale>
          <a:sx n="103" d="100"/>
          <a:sy n="103" d="100"/>
        </p:scale>
        <p:origin x="1656" y="168"/>
      </p:cViewPr>
      <p:guideLst>
        <p:guide orient="horz" pos="1632"/>
        <p:guide pos="3024"/>
        <p:guide pos="2256"/>
        <p:guide orient="horz" pos="3936"/>
        <p:guide orient="horz" pos="1872"/>
        <p:guide pos="4464"/>
        <p:guide pos="1056"/>
        <p:guide pos="5952"/>
      </p:guideLst>
    </p:cSldViewPr>
  </p:slideViewPr>
  <p:notesTextViewPr>
    <p:cViewPr>
      <p:scale>
        <a:sx n="1" d="1"/>
        <a:sy n="1" d="1"/>
      </p:scale>
      <p:origin x="0" y="0"/>
    </p:cViewPr>
  </p:notesTextViewPr>
  <p:sorterViewPr>
    <p:cViewPr>
      <p:scale>
        <a:sx n="66" d="100"/>
        <a:sy n="66" d="100"/>
      </p:scale>
      <p:origin x="0" y="-8292"/>
    </p:cViewPr>
  </p:sorterViewPr>
  <p:notesViewPr>
    <p:cSldViewPr snapToObjects="1">
      <p:cViewPr varScale="1">
        <p:scale>
          <a:sx n="86" d="100"/>
          <a:sy n="86" d="100"/>
        </p:scale>
        <p:origin x="280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i Acosta" userId="ab736cab-d8a1-4f9f-8605-0daa8b198555" providerId="ADAL" clId="{B17A0CDA-C874-2A4B-A64C-15FF09162886}"/>
    <pc:docChg chg="modSld">
      <pc:chgData name="Lexi Acosta" userId="ab736cab-d8a1-4f9f-8605-0daa8b198555" providerId="ADAL" clId="{B17A0CDA-C874-2A4B-A64C-15FF09162886}" dt="2025-01-09T18:42:08.767" v="76" actId="20577"/>
      <pc:docMkLst>
        <pc:docMk/>
      </pc:docMkLst>
      <pc:sldChg chg="modSp mod">
        <pc:chgData name="Lexi Acosta" userId="ab736cab-d8a1-4f9f-8605-0daa8b198555" providerId="ADAL" clId="{B17A0CDA-C874-2A4B-A64C-15FF09162886}" dt="2025-01-09T18:41:49.391" v="43" actId="20577"/>
        <pc:sldMkLst>
          <pc:docMk/>
          <pc:sldMk cId="2737190436" sldId="1710"/>
        </pc:sldMkLst>
        <pc:spChg chg="mod">
          <ac:chgData name="Lexi Acosta" userId="ab736cab-d8a1-4f9f-8605-0daa8b198555" providerId="ADAL" clId="{B17A0CDA-C874-2A4B-A64C-15FF09162886}" dt="2025-01-09T18:41:49.391" v="43" actId="20577"/>
          <ac:spMkLst>
            <pc:docMk/>
            <pc:sldMk cId="2737190436" sldId="1710"/>
            <ac:spMk id="4" creationId="{F2AA0E35-22E0-5741-8D62-BB93CF6BB22F}"/>
          </ac:spMkLst>
        </pc:spChg>
      </pc:sldChg>
      <pc:sldChg chg="modNotesTx">
        <pc:chgData name="Lexi Acosta" userId="ab736cab-d8a1-4f9f-8605-0daa8b198555" providerId="ADAL" clId="{B17A0CDA-C874-2A4B-A64C-15FF09162886}" dt="2025-01-09T18:42:08.767" v="76" actId="20577"/>
        <pc:sldMkLst>
          <pc:docMk/>
          <pc:sldMk cId="423853790" sldId="1711"/>
        </pc:sldMkLst>
      </pc:sldChg>
      <pc:sldChg chg="modSp mod">
        <pc:chgData name="Lexi Acosta" userId="ab736cab-d8a1-4f9f-8605-0daa8b198555" providerId="ADAL" clId="{B17A0CDA-C874-2A4B-A64C-15FF09162886}" dt="2025-01-09T18:41:07.978" v="20" actId="404"/>
        <pc:sldMkLst>
          <pc:docMk/>
          <pc:sldMk cId="338664586" sldId="1727"/>
        </pc:sldMkLst>
        <pc:spChg chg="mod">
          <ac:chgData name="Lexi Acosta" userId="ab736cab-d8a1-4f9f-8605-0daa8b198555" providerId="ADAL" clId="{B17A0CDA-C874-2A4B-A64C-15FF09162886}" dt="2025-01-09T18:41:07.978" v="20" actId="404"/>
          <ac:spMkLst>
            <pc:docMk/>
            <pc:sldMk cId="338664586" sldId="1727"/>
            <ac:spMk id="2" creationId="{2C69AB49-BDF7-444C-3B3D-F4018744B0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A4073-0165-8B41-A643-FC52AB74F5FC}" type="datetimeFigureOut">
              <a:rPr lang="en-US" smtClean="0"/>
              <a:t>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86CCE-1718-EC40-8B43-A8B1E06F9FA4}" type="slidenum">
              <a:rPr lang="en-US" smtClean="0"/>
              <a:t>‹#›</a:t>
            </a:fld>
            <a:endParaRPr lang="en-US"/>
          </a:p>
        </p:txBody>
      </p:sp>
    </p:spTree>
    <p:extLst>
      <p:ext uri="{BB962C8B-B14F-4D97-AF65-F5344CB8AC3E}">
        <p14:creationId xmlns:p14="http://schemas.microsoft.com/office/powerpoint/2010/main" val="158630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pport.resonate.com/hc/en-us/articles/204511889-Audience-Building-Best-Practic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upport.resonate.com/hc/en-us/articles/213534263-How-do-I-create-a-Collec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upport.resonate.com/hc/en-us/articles/204321679-Create-Projects" TargetMode="External"/><Relationship Id="rId4" Type="http://schemas.openxmlformats.org/officeDocument/2006/relationships/hyperlink" Target="https://support.resonate.com/hc/en-us/articles/212050046-How-do-I-save-attributes-audiences-tags-first-party-data-to-a-Collec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4</a:t>
            </a:fld>
            <a:endParaRPr lang="en-US"/>
          </a:p>
        </p:txBody>
      </p:sp>
    </p:spTree>
    <p:extLst>
      <p:ext uri="{BB962C8B-B14F-4D97-AF65-F5344CB8AC3E}">
        <p14:creationId xmlns:p14="http://schemas.microsoft.com/office/powerpoint/2010/main" val="3066558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have Male Millennials who do </a:t>
            </a:r>
            <a:r>
              <a:rPr lang="en-US" i="1" dirty="0"/>
              <a:t>any</a:t>
            </a:r>
            <a:r>
              <a:rPr lang="en-US" dirty="0"/>
              <a:t> of the following: bike, compete</a:t>
            </a:r>
            <a:r>
              <a:rPr lang="en-US" baseline="0" dirty="0"/>
              <a:t> on a team, exercise regularly, golf, hike/camp, or hunt/shoot and </a:t>
            </a:r>
            <a:r>
              <a:rPr lang="en-US" i="1" baseline="0" dirty="0"/>
              <a:t>don’t</a:t>
            </a:r>
            <a:r>
              <a:rPr lang="en-US" baseline="0" dirty="0"/>
              <a:t> Ski or Snowboard.  There are 6% of them.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14</a:t>
            </a:fld>
            <a:endParaRPr lang="en-US"/>
          </a:p>
        </p:txBody>
      </p:sp>
    </p:spTree>
    <p:extLst>
      <p:ext uri="{BB962C8B-B14F-4D97-AF65-F5344CB8AC3E}">
        <p14:creationId xmlns:p14="http://schemas.microsoft.com/office/powerpoint/2010/main" val="230170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16</a:t>
            </a:fld>
            <a:endParaRPr lang="en-US"/>
          </a:p>
        </p:txBody>
      </p:sp>
    </p:spTree>
    <p:extLst>
      <p:ext uri="{BB962C8B-B14F-4D97-AF65-F5344CB8AC3E}">
        <p14:creationId xmlns:p14="http://schemas.microsoft.com/office/powerpoint/2010/main" val="3364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spcAft>
                <a:spcPts val="600"/>
              </a:spcAft>
            </a:pPr>
            <a:r>
              <a:rPr lang="en-US" dirty="0">
                <a:latin typeface="Calibri" panose="020F0502020204030204" pitchFamily="34" charset="0"/>
                <a:ea typeface="MS PGothic" panose="020B0600070205080204" pitchFamily="34" charset="-128"/>
                <a:cs typeface="Calibri" panose="020F0502020204030204" pitchFamily="34" charset="0"/>
              </a:rPr>
              <a:t>Once you add attributes to your audience, you can toggle the AND/OR options to create more complex audiences as well as drag and drop to group attributes for more complex groupings.</a:t>
            </a:r>
          </a:p>
          <a:p>
            <a:pPr>
              <a:lnSpc>
                <a:spcPct val="150000"/>
              </a:lnSpc>
              <a:spcBef>
                <a:spcPts val="0"/>
              </a:spcBef>
              <a:spcAft>
                <a:spcPts val="600"/>
              </a:spcAft>
            </a:pPr>
            <a:r>
              <a:rPr lang="en-US" dirty="0">
                <a:latin typeface="Calibri" panose="020F0502020204030204" pitchFamily="34" charset="0"/>
                <a:ea typeface="MS PGothic" panose="020B0600070205080204" pitchFamily="34" charset="-128"/>
                <a:cs typeface="Calibri" panose="020F0502020204030204" pitchFamily="34" charset="0"/>
              </a:rPr>
              <a:t>Let’s add Watching Spectator Sports to our audience definition</a:t>
            </a:r>
          </a:p>
          <a:p>
            <a:pPr>
              <a:lnSpc>
                <a:spcPct val="150000"/>
              </a:lnSpc>
              <a:spcBef>
                <a:spcPts val="0"/>
              </a:spcBef>
              <a:spcAft>
                <a:spcPts val="600"/>
              </a:spcAft>
            </a:pPr>
            <a:r>
              <a:rPr lang="en-US" dirty="0">
                <a:latin typeface="Calibri" panose="020F0502020204030204" pitchFamily="34" charset="0"/>
                <a:ea typeface="MS PGothic" panose="020B0600070205080204" pitchFamily="34" charset="-128"/>
                <a:cs typeface="Calibri" panose="020F0502020204030204" pitchFamily="34" charset="0"/>
              </a:rPr>
              <a:t>Search for Spectator Sports</a:t>
            </a:r>
          </a:p>
          <a:p>
            <a:pPr>
              <a:lnSpc>
                <a:spcPct val="150000"/>
              </a:lnSpc>
              <a:spcBef>
                <a:spcPts val="0"/>
              </a:spcBef>
              <a:spcAft>
                <a:spcPts val="600"/>
              </a:spcAft>
            </a:pPr>
            <a:endParaRPr lang="en-US" dirty="0">
              <a:latin typeface="Calibri" panose="020F0502020204030204" pitchFamily="34" charset="0"/>
              <a:ea typeface="MS PGothic" panose="020B0600070205080204" pitchFamily="34" charset="-128"/>
              <a:cs typeface="Calibri" panose="020F0502020204030204" pitchFamily="34" charset="0"/>
            </a:endParaRPr>
          </a:p>
          <a:p>
            <a:pPr>
              <a:lnSpc>
                <a:spcPct val="150000"/>
              </a:lnSpc>
              <a:spcBef>
                <a:spcPts val="0"/>
              </a:spcBef>
              <a:spcAft>
                <a:spcPts val="600"/>
              </a:spcAft>
            </a:pPr>
            <a:r>
              <a:rPr lang="en-US" dirty="0">
                <a:latin typeface="Calibri" panose="020F0502020204030204" pitchFamily="34" charset="0"/>
                <a:ea typeface="MS PGothic" panose="020B0600070205080204" pitchFamily="34" charset="-128"/>
                <a:cs typeface="Calibri" panose="020F0502020204030204" pitchFamily="34" charset="0"/>
              </a:rPr>
              <a:t>Pro</a:t>
            </a:r>
            <a:r>
              <a:rPr lang="en-US" baseline="0" dirty="0">
                <a:latin typeface="Calibri" panose="020F0502020204030204" pitchFamily="34" charset="0"/>
                <a:ea typeface="MS PGothic" panose="020B0600070205080204" pitchFamily="34" charset="-128"/>
                <a:cs typeface="Calibri" panose="020F0502020204030204" pitchFamily="34" charset="0"/>
              </a:rPr>
              <a:t> Tip: click the arrow icon next to “Audience Size and Definition” to see your audience definition full screen.</a:t>
            </a:r>
            <a:endParaRPr lang="en-US" dirty="0">
              <a:latin typeface="Calibri" panose="020F0502020204030204" pitchFamily="34" charset="0"/>
              <a:ea typeface="MS PGothic" panose="020B0600070205080204" pitchFamily="34" charset="-128"/>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17</a:t>
            </a:fld>
            <a:endParaRPr lang="en-US"/>
          </a:p>
        </p:txBody>
      </p:sp>
    </p:spTree>
    <p:extLst>
      <p:ext uri="{BB962C8B-B14F-4D97-AF65-F5344CB8AC3E}">
        <p14:creationId xmlns:p14="http://schemas.microsoft.com/office/powerpoint/2010/main" val="3224339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spcAft>
                <a:spcPts val="600"/>
              </a:spcAft>
            </a:pPr>
            <a:r>
              <a:rPr lang="en-US" dirty="0">
                <a:latin typeface="Calibri" panose="020F0502020204030204" pitchFamily="34" charset="0"/>
                <a:ea typeface="MS PGothic" panose="020B0600070205080204" pitchFamily="34" charset="-128"/>
                <a:cs typeface="Calibri" panose="020F0502020204030204" pitchFamily="34" charset="0"/>
              </a:rPr>
              <a:t>and drag and drop to group them with the</a:t>
            </a:r>
            <a:r>
              <a:rPr lang="en-US" baseline="0" dirty="0">
                <a:latin typeface="Calibri" panose="020F0502020204030204" pitchFamily="34" charset="0"/>
                <a:ea typeface="MS PGothic" panose="020B0600070205080204" pitchFamily="34" charset="-128"/>
                <a:cs typeface="Calibri" panose="020F0502020204030204" pitchFamily="34" charset="0"/>
              </a:rPr>
              <a:t> sports/outdoor attributes.</a:t>
            </a:r>
          </a:p>
          <a:p>
            <a:pPr>
              <a:lnSpc>
                <a:spcPct val="150000"/>
              </a:lnSpc>
              <a:spcBef>
                <a:spcPts val="0"/>
              </a:spcBef>
              <a:spcAft>
                <a:spcPts val="600"/>
              </a:spcAft>
            </a:pPr>
            <a:endParaRPr lang="en-US" baseline="0" dirty="0">
              <a:latin typeface="Calibri" panose="020F0502020204030204" pitchFamily="34" charset="0"/>
              <a:ea typeface="MS PGothic" panose="020B0600070205080204" pitchFamily="34" charset="-128"/>
              <a:cs typeface="Calibri" panose="020F0502020204030204" pitchFamily="34" charset="0"/>
            </a:endParaRPr>
          </a:p>
          <a:p>
            <a:pPr>
              <a:lnSpc>
                <a:spcPct val="150000"/>
              </a:lnSpc>
              <a:spcBef>
                <a:spcPts val="0"/>
              </a:spcBef>
              <a:spcAft>
                <a:spcPts val="600"/>
              </a:spcAft>
            </a:pPr>
            <a:r>
              <a:rPr lang="en-US" dirty="0">
                <a:latin typeface="Calibri" panose="020F0502020204030204" pitchFamily="34" charset="0"/>
                <a:ea typeface="MS PGothic" panose="020B0600070205080204" pitchFamily="34" charset="-128"/>
                <a:cs typeface="Calibri" panose="020F0502020204030204" pitchFamily="34" charset="0"/>
              </a:rPr>
              <a:t>Then</a:t>
            </a:r>
            <a:r>
              <a:rPr lang="en-US" baseline="0" dirty="0">
                <a:latin typeface="Calibri" panose="020F0502020204030204" pitchFamily="34" charset="0"/>
                <a:ea typeface="MS PGothic" panose="020B0600070205080204" pitchFamily="34" charset="-128"/>
                <a:cs typeface="Calibri" panose="020F0502020204030204" pitchFamily="34" charset="0"/>
              </a:rPr>
              <a:t> toggle the AND to OR.</a:t>
            </a:r>
          </a:p>
          <a:p>
            <a:pPr>
              <a:lnSpc>
                <a:spcPct val="150000"/>
              </a:lnSpc>
              <a:spcBef>
                <a:spcPts val="0"/>
              </a:spcBef>
              <a:spcAft>
                <a:spcPts val="600"/>
              </a:spcAft>
            </a:pPr>
            <a:endParaRPr lang="en-US" baseline="0" dirty="0">
              <a:latin typeface="Calibri" panose="020F0502020204030204" pitchFamily="34" charset="0"/>
              <a:ea typeface="MS PGothic" panose="020B0600070205080204" pitchFamily="34" charset="-128"/>
              <a:cs typeface="Calibri" panose="020F0502020204030204" pitchFamily="34" charset="0"/>
            </a:endParaRPr>
          </a:p>
          <a:p>
            <a:pPr>
              <a:lnSpc>
                <a:spcPct val="150000"/>
              </a:lnSpc>
              <a:spcBef>
                <a:spcPts val="0"/>
              </a:spcBef>
              <a:spcAft>
                <a:spcPts val="600"/>
              </a:spcAft>
            </a:pPr>
            <a:r>
              <a:rPr lang="en-US" baseline="0" dirty="0">
                <a:latin typeface="Calibri" panose="020F0502020204030204" pitchFamily="34" charset="0"/>
                <a:ea typeface="MS PGothic" panose="020B0600070205080204" pitchFamily="34" charset="-128"/>
                <a:cs typeface="Calibri" panose="020F0502020204030204" pitchFamily="34" charset="0"/>
              </a:rPr>
              <a:t>Now our audience definition reads as:  Male Millennials who do any of the following: watch pro sports live or on TV, watch the Olympics OR do 2 or more of the following: bicycling, compete on a team, exercise regularly, golfing, hiking/camping or hunting/shooting but NOT Skiing/snowboarding.</a:t>
            </a:r>
            <a:endParaRPr lang="en-US" dirty="0">
              <a:latin typeface="Calibri" panose="020F0502020204030204" pitchFamily="34" charset="0"/>
              <a:ea typeface="MS PGothic" panose="020B0600070205080204" pitchFamily="34" charset="-128"/>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18</a:t>
            </a:fld>
            <a:endParaRPr lang="en-US"/>
          </a:p>
        </p:txBody>
      </p:sp>
    </p:spTree>
    <p:extLst>
      <p:ext uri="{BB962C8B-B14F-4D97-AF65-F5344CB8AC3E}">
        <p14:creationId xmlns:p14="http://schemas.microsoft.com/office/powerpoint/2010/main" val="1289382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19</a:t>
            </a:fld>
            <a:endParaRPr lang="en-US"/>
          </a:p>
        </p:txBody>
      </p:sp>
    </p:spTree>
    <p:extLst>
      <p:ext uri="{BB962C8B-B14F-4D97-AF65-F5344CB8AC3E}">
        <p14:creationId xmlns:p14="http://schemas.microsoft.com/office/powerpoint/2010/main" val="3959405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a:t>
            </a:r>
            <a:r>
              <a:rPr lang="en-US" baseline="0" dirty="0"/>
              <a:t> edit, rename, clone, delete your audiences, go to Manage – Audiences.</a:t>
            </a:r>
          </a:p>
          <a:p>
            <a:r>
              <a:rPr lang="en-US" baseline="0" dirty="0"/>
              <a:t>Here you’ll be able to search for your Audiences, or filter by Project</a:t>
            </a:r>
          </a:p>
          <a:p>
            <a:r>
              <a:rPr lang="en-US" baseline="0" dirty="0"/>
              <a:t>From here you can easily Add the audience to an analysis, activate on the audience, </a:t>
            </a:r>
          </a:p>
          <a:p>
            <a:endParaRPr lang="en-US" baseline="0" dirty="0"/>
          </a:p>
        </p:txBody>
      </p:sp>
      <p:sp>
        <p:nvSpPr>
          <p:cNvPr id="4" name="Slide Number Placeholder 3"/>
          <p:cNvSpPr>
            <a:spLocks noGrp="1"/>
          </p:cNvSpPr>
          <p:nvPr>
            <p:ph type="sldNum" sz="quarter" idx="10"/>
          </p:nvPr>
        </p:nvSpPr>
        <p:spPr/>
        <p:txBody>
          <a:bodyPr/>
          <a:lstStyle/>
          <a:p>
            <a:fld id="{103B4C3C-FBBD-4FF1-885B-547F55B7939A}" type="slidenum">
              <a:rPr lang="en-US" smtClean="0"/>
              <a:t>22</a:t>
            </a:fld>
            <a:endParaRPr lang="en-US"/>
          </a:p>
        </p:txBody>
      </p:sp>
    </p:spTree>
    <p:extLst>
      <p:ext uri="{BB962C8B-B14F-4D97-AF65-F5344CB8AC3E}">
        <p14:creationId xmlns:p14="http://schemas.microsoft.com/office/powerpoint/2010/main" val="2459503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huge time-saver for our clients is</a:t>
            </a:r>
            <a:r>
              <a:rPr lang="en-US" dirty="0">
                <a:cs typeface="Calibri"/>
              </a:rPr>
              <a:t> using "Save as" to create new audiences from existing ones.</a:t>
            </a:r>
            <a:endParaRPr lang="en-US" dirty="0"/>
          </a:p>
          <a:p>
            <a:endParaRPr lang="en-US" dirty="0"/>
          </a:p>
          <a:p>
            <a:r>
              <a:rPr lang="en-US" dirty="0"/>
              <a:t>Remember our sophisticated</a:t>
            </a:r>
            <a:r>
              <a:rPr lang="en-US" baseline="0" dirty="0"/>
              <a:t> Sporty Male Millennials who don’t ski? Let’s </a:t>
            </a:r>
            <a:r>
              <a:rPr lang="en-US" dirty="0"/>
              <a:t>use "Save as" on them to turn them</a:t>
            </a:r>
            <a:r>
              <a:rPr lang="en-US" baseline="0" dirty="0"/>
              <a:t> </a:t>
            </a:r>
            <a:r>
              <a:rPr lang="en-US" dirty="0"/>
              <a:t>into Sporty</a:t>
            </a:r>
            <a:r>
              <a:rPr lang="en-US" baseline="0" dirty="0"/>
              <a:t> Female Millennials who don’t ski.</a:t>
            </a:r>
            <a:r>
              <a:rPr lang="en-US" dirty="0"/>
              <a:t>  </a:t>
            </a:r>
            <a:endParaRPr lang="en-US" baseline="0" dirty="0">
              <a:cs typeface="Calibri"/>
            </a:endParaRPr>
          </a:p>
          <a:p>
            <a:endParaRPr lang="en-US" baseline="0" dirty="0"/>
          </a:p>
          <a:p>
            <a:r>
              <a:rPr lang="en-US" baseline="0" dirty="0"/>
              <a:t>We’ll go to Manage – Audiences</a:t>
            </a:r>
          </a:p>
          <a:p>
            <a:r>
              <a:rPr lang="en-US" baseline="0" dirty="0"/>
              <a:t>Search for Sporty and find our Sporty Male Millennial audience.</a:t>
            </a:r>
          </a:p>
          <a:p>
            <a:r>
              <a:rPr lang="en-US" baseline="0" dirty="0"/>
              <a:t>Click the More button icon – then View Audience</a:t>
            </a:r>
          </a:p>
          <a:p>
            <a:r>
              <a:rPr lang="en-US" baseline="0" dirty="0"/>
              <a:t>You’ll be taken to the Audience Builder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23</a:t>
            </a:fld>
            <a:endParaRPr lang="en-US"/>
          </a:p>
        </p:txBody>
      </p:sp>
    </p:spTree>
    <p:extLst>
      <p:ext uri="{BB962C8B-B14F-4D97-AF65-F5344CB8AC3E}">
        <p14:creationId xmlns:p14="http://schemas.microsoft.com/office/powerpoint/2010/main" val="166747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baseline="0" dirty="0"/>
              <a:t>Audience Builder we can easily s</a:t>
            </a:r>
            <a:r>
              <a:rPr lang="en-US" dirty="0"/>
              <a:t>wap out Male 25-34 for Female 25-34.</a:t>
            </a:r>
          </a:p>
          <a:p>
            <a:r>
              <a:rPr lang="en-US" dirty="0"/>
              <a:t>Click Age/Gender in Audience Definition. This</a:t>
            </a:r>
            <a:r>
              <a:rPr lang="en-US" baseline="0" dirty="0"/>
              <a:t> is another time-saver!  Clicking on the name of the Attribute in your audience definition will show all the corresponding attribute values in the middle panel.</a:t>
            </a:r>
          </a:p>
          <a:p>
            <a:r>
              <a:rPr lang="en-US" baseline="0" dirty="0"/>
              <a:t>Add Female 25-34</a:t>
            </a:r>
          </a:p>
          <a:p>
            <a:r>
              <a:rPr lang="en-US" baseline="0" dirty="0"/>
              <a:t>Remove Male 25-34</a:t>
            </a:r>
          </a:p>
          <a:p>
            <a:r>
              <a:rPr lang="en-US" baseline="0" dirty="0"/>
              <a:t>Click on the down caret by the Save button – click “Save As”</a:t>
            </a:r>
          </a:p>
          <a:p>
            <a:r>
              <a:rPr lang="en-US" baseline="0" dirty="0"/>
              <a:t>Name your new audience – Sporty Female Millennials who don’t ski.</a:t>
            </a:r>
          </a:p>
          <a:p>
            <a:r>
              <a:rPr lang="en-US" baseline="0" dirty="0"/>
              <a:t>Your new audience will be shown at the top of the Your Saved Audiences page.</a:t>
            </a:r>
          </a:p>
          <a:p>
            <a:endParaRPr lang="en-US" dirty="0"/>
          </a:p>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24</a:t>
            </a:fld>
            <a:endParaRPr lang="en-US"/>
          </a:p>
        </p:txBody>
      </p:sp>
    </p:spTree>
    <p:extLst>
      <p:ext uri="{BB962C8B-B14F-4D97-AF65-F5344CB8AC3E}">
        <p14:creationId xmlns:p14="http://schemas.microsoft.com/office/powerpoint/2010/main" val="228074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Attributes are limited when our data science team cannot create a predictive model that enables us to predict insights or combine attributes with other data types beyond Resonate Elements when audience building.</a:t>
            </a:r>
          </a:p>
        </p:txBody>
      </p:sp>
      <p:sp>
        <p:nvSpPr>
          <p:cNvPr id="4" name="Slide Number Placeholder 3"/>
          <p:cNvSpPr>
            <a:spLocks noGrp="1"/>
          </p:cNvSpPr>
          <p:nvPr>
            <p:ph type="sldNum" sz="quarter" idx="10"/>
          </p:nvPr>
        </p:nvSpPr>
        <p:spPr/>
        <p:txBody>
          <a:bodyPr/>
          <a:lstStyle/>
          <a:p>
            <a:fld id="{103B4C3C-FBBD-4FF1-885B-547F55B7939A}" type="slidenum">
              <a:rPr lang="en-US" smtClean="0"/>
              <a:t>26</a:t>
            </a:fld>
            <a:endParaRPr lang="en-US"/>
          </a:p>
        </p:txBody>
      </p:sp>
    </p:spTree>
    <p:extLst>
      <p:ext uri="{BB962C8B-B14F-4D97-AF65-F5344CB8AC3E}">
        <p14:creationId xmlns:p14="http://schemas.microsoft.com/office/powerpoint/2010/main" val="898245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Attributes</a:t>
            </a:r>
            <a:r>
              <a:rPr lang="en-US" baseline="0" dirty="0"/>
              <a:t> are limited when our data science team cannot create a predictive model that enables us to predict insights or combine attributes with other data types beyond Resonate Elements when audience building.</a:t>
            </a:r>
          </a:p>
          <a:p>
            <a:endParaRPr lang="en-US" baseline="0" dirty="0"/>
          </a:p>
          <a:p>
            <a:r>
              <a:rPr lang="en-US" baseline="0" dirty="0"/>
              <a:t>There are 3 main reasons why certain attributes are limited:</a:t>
            </a:r>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27</a:t>
            </a:fld>
            <a:endParaRPr lang="en-US"/>
          </a:p>
        </p:txBody>
      </p:sp>
    </p:spTree>
    <p:extLst>
      <p:ext uri="{BB962C8B-B14F-4D97-AF65-F5344CB8AC3E}">
        <p14:creationId xmlns:p14="http://schemas.microsoft.com/office/powerpoint/2010/main" val="213620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4D83F-EA92-EF3B-CCF2-EF9B88F0F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FCD48-81E8-F4DD-AC58-A2E50A3EB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40D37-889F-8701-56DF-AF7ABEAEB6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D6F4FE-BEB5-9ED4-D04A-5BB677492E8C}"/>
              </a:ext>
            </a:extLst>
          </p:cNvPr>
          <p:cNvSpPr>
            <a:spLocks noGrp="1"/>
          </p:cNvSpPr>
          <p:nvPr>
            <p:ph type="sldNum" sz="quarter" idx="10"/>
          </p:nvPr>
        </p:nvSpPr>
        <p:spPr/>
        <p:txBody>
          <a:bodyPr/>
          <a:lstStyle/>
          <a:p>
            <a:fld id="{BF686CCE-1718-EC40-8B43-A8B1E06F9FA4}" type="slidenum">
              <a:rPr lang="en-US" smtClean="0"/>
              <a:t>5</a:t>
            </a:fld>
            <a:endParaRPr lang="en-US"/>
          </a:p>
        </p:txBody>
      </p:sp>
    </p:spTree>
    <p:extLst>
      <p:ext uri="{BB962C8B-B14F-4D97-AF65-F5344CB8AC3E}">
        <p14:creationId xmlns:p14="http://schemas.microsoft.com/office/powerpoint/2010/main" val="3225898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30</a:t>
            </a:fld>
            <a:endParaRPr lang="en-US"/>
          </a:p>
        </p:txBody>
      </p:sp>
    </p:spTree>
    <p:extLst>
      <p:ext uri="{BB962C8B-B14F-4D97-AF65-F5344CB8AC3E}">
        <p14:creationId xmlns:p14="http://schemas.microsoft.com/office/powerpoint/2010/main" val="4116708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Use Search or </a:t>
            </a:r>
            <a:r>
              <a:rPr lang="en-US" baseline="0" dirty="0" err="1"/>
              <a:t>rAI</a:t>
            </a:r>
            <a:r>
              <a:rPr lang="en-US" baseline="0" dirty="0"/>
              <a:t>-powered Audience Builder </a:t>
            </a:r>
          </a:p>
          <a:p>
            <a:pPr marL="228600" indent="-228600">
              <a:buAutoNum type="arabicPeriod"/>
            </a:pPr>
            <a:r>
              <a:rPr lang="en-US" dirty="0"/>
              <a:t>AND between attributes.  </a:t>
            </a:r>
            <a:r>
              <a:rPr lang="en-US" dirty="0" err="1"/>
              <a:t>OR’d</a:t>
            </a:r>
            <a:r>
              <a:rPr lang="en-US" dirty="0"/>
              <a:t> together for attribute values in the same attribute.  </a:t>
            </a:r>
          </a:p>
          <a:p>
            <a:pPr marL="228600" indent="-228600">
              <a:buAutoNum type="arabicPeriod"/>
            </a:pPr>
            <a:r>
              <a:rPr lang="en-US" dirty="0"/>
              <a:t>5%-25%</a:t>
            </a:r>
          </a:p>
          <a:p>
            <a:pPr marL="228600" indent="-228600">
              <a:buAutoNum type="arabicPeriod"/>
            </a:pPr>
            <a:r>
              <a:rPr lang="en-US" dirty="0"/>
              <a:t>Manage tab – Audiences</a:t>
            </a:r>
          </a:p>
          <a:p>
            <a:pPr marL="228600" indent="-228600">
              <a:buAutoNum type="arabicPeriod"/>
            </a:pPr>
            <a:r>
              <a:rPr lang="en-US" dirty="0"/>
              <a:t>You</a:t>
            </a:r>
            <a:r>
              <a:rPr lang="en-US" baseline="0" dirty="0"/>
              <a:t> cannot see a limited attribute as an insight against a Tag</a:t>
            </a:r>
          </a:p>
          <a:p>
            <a:pPr marL="228600" indent="-228600">
              <a:buAutoNum type="arabicPeriod"/>
            </a:pPr>
            <a:r>
              <a:rPr lang="en-US" baseline="0" dirty="0"/>
              <a:t>Yes, but we recommend using the geo-targeting capabilities in your DSP for the most timely geo location data.</a:t>
            </a: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03B4C3C-FBBD-4FF1-885B-547F55B7939A}" type="slidenum">
              <a:rPr lang="en-US" smtClean="0"/>
              <a:t>31</a:t>
            </a:fld>
            <a:endParaRPr lang="en-US"/>
          </a:p>
        </p:txBody>
      </p:sp>
    </p:spTree>
    <p:extLst>
      <p:ext uri="{BB962C8B-B14F-4D97-AF65-F5344CB8AC3E}">
        <p14:creationId xmlns:p14="http://schemas.microsoft.com/office/powerpoint/2010/main" val="362638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r>
              <a:rPr lang="en-US" sz="1200" dirty="0">
                <a:latin typeface="Calibri" panose="020F0502020204030204" pitchFamily="34" charset="0"/>
                <a:cs typeface="Calibri" panose="020F0502020204030204" pitchFamily="34" charset="0"/>
              </a:rPr>
              <a:t>Search for Male:</a:t>
            </a:r>
          </a:p>
          <a:p>
            <a:pPr marL="285750" indent="-285750">
              <a:lnSpc>
                <a:spcPct val="150000"/>
              </a:lnSpc>
              <a:spcAft>
                <a:spcPts val="6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Type “</a:t>
            </a:r>
            <a:r>
              <a:rPr lang="en-US" sz="1200" b="1" dirty="0">
                <a:latin typeface="Calibri" panose="020F0502020204030204" pitchFamily="34" charset="0"/>
                <a:cs typeface="Calibri" panose="020F0502020204030204" pitchFamily="34" charset="0"/>
              </a:rPr>
              <a:t>Male</a:t>
            </a:r>
            <a:r>
              <a:rPr lang="en-US" sz="1200" dirty="0">
                <a:latin typeface="Calibri" panose="020F0502020204030204" pitchFamily="34" charset="0"/>
                <a:cs typeface="Calibri" panose="020F0502020204030204" pitchFamily="34" charset="0"/>
              </a:rPr>
              <a:t>” into the search box.</a:t>
            </a:r>
          </a:p>
          <a:p>
            <a:pPr marL="285750" indent="-285750">
              <a:lnSpc>
                <a:spcPct val="150000"/>
              </a:lnSpc>
              <a:spcAft>
                <a:spcPts val="6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Search is the quickest way to find attributes. </a:t>
            </a:r>
            <a:endParaRPr lang="en-US" sz="1200" b="1" dirty="0">
              <a:latin typeface="Calibri" panose="020F0502020204030204" pitchFamily="34" charset="0"/>
              <a:cs typeface="Calibri" panose="020F0502020204030204" pitchFamily="34" charset="0"/>
            </a:endParaRPr>
          </a:p>
          <a:p>
            <a:pPr marL="285750" indent="-285750">
              <a:lnSpc>
                <a:spcPct val="150000"/>
              </a:lnSpc>
              <a:spcAft>
                <a:spcPts val="6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You can also navigate the taxonomy in the left panel to find attributes.</a:t>
            </a:r>
            <a:endParaRPr lang="en-US" sz="1200" b="1" dirty="0">
              <a:latin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6</a:t>
            </a:fld>
            <a:endParaRPr lang="en-US"/>
          </a:p>
        </p:txBody>
      </p:sp>
    </p:spTree>
    <p:extLst>
      <p:ext uri="{BB962C8B-B14F-4D97-AF65-F5344CB8AC3E}">
        <p14:creationId xmlns:p14="http://schemas.microsoft.com/office/powerpoint/2010/main" val="189821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Click on an attribute to add it to your audience definition in the right hand panel</a:t>
            </a:r>
          </a:p>
          <a:p>
            <a:pPr marL="285750" indent="-285750">
              <a:lnSpc>
                <a:spcPct val="15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As you add attributes to your audience definition, the audience size updates!</a:t>
            </a:r>
          </a:p>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7</a:t>
            </a:fld>
            <a:endParaRPr lang="en-US"/>
          </a:p>
        </p:txBody>
      </p:sp>
    </p:spTree>
    <p:extLst>
      <p:ext uri="{BB962C8B-B14F-4D97-AF65-F5344CB8AC3E}">
        <p14:creationId xmlns:p14="http://schemas.microsoft.com/office/powerpoint/2010/main" val="92418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sz="1400" b="1" dirty="0">
                <a:latin typeface="Calibri" panose="020F0502020204030204" pitchFamily="34" charset="0"/>
                <a:cs typeface="Calibri" panose="020F0502020204030204" pitchFamily="34" charset="0"/>
              </a:rPr>
              <a:t>Projected Adult Population: </a:t>
            </a:r>
            <a:r>
              <a:rPr lang="en-US" sz="1400" dirty="0">
                <a:latin typeface="Calibri" panose="020F0502020204030204" pitchFamily="34" charset="0"/>
                <a:cs typeface="Calibri" panose="020F0502020204030204" pitchFamily="34" charset="0"/>
              </a:rPr>
              <a:t>The number of unique people in the audience. The percentage represents the share of the total online adult population (18+) that fall into your audience definition.</a:t>
            </a:r>
          </a:p>
          <a:p>
            <a:pPr marL="0" indent="0">
              <a:buNone/>
            </a:pPr>
            <a:r>
              <a:rPr lang="en-US" sz="1400" b="1" dirty="0">
                <a:cs typeface="Calibri" panose="020F0502020204030204" pitchFamily="34" charset="0"/>
              </a:rPr>
              <a:t>Estimated Targetable IDs: </a:t>
            </a:r>
            <a:r>
              <a:rPr lang="en-US" sz="1400" dirty="0">
                <a:cs typeface="Calibri" panose="020F0502020204030204" pitchFamily="34" charset="0"/>
              </a:rPr>
              <a:t>Estimated Targetable is the available number of IDs within </a:t>
            </a:r>
            <a:r>
              <a:rPr lang="en-US" sz="1400" dirty="0" err="1">
                <a:cs typeface="Calibri" panose="020F0502020204030204" pitchFamily="34" charset="0"/>
              </a:rPr>
              <a:t>Resonate’s</a:t>
            </a:r>
            <a:r>
              <a:rPr lang="en-US" sz="1400" dirty="0">
                <a:cs typeface="Calibri" panose="020F0502020204030204" pitchFamily="34" charset="0"/>
              </a:rPr>
              <a:t> ID Graph that can be activated for this audience</a:t>
            </a:r>
          </a:p>
          <a:p>
            <a:pPr marL="742950" lvl="1" indent="-285750">
              <a:lnSpc>
                <a:spcPct val="150000"/>
              </a:lnSpc>
              <a:buFont typeface="Arial" panose="020B0604020202020204" pitchFamily="34" charset="0"/>
              <a:buChar char="•"/>
            </a:pPr>
            <a:endParaRPr lang="en-US" sz="1400" b="1"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solidFill>
                  <a:sysClr val="windowText" lastClr="000000"/>
                </a:solidFill>
                <a:latin typeface="Calibri Light" panose="020F0302020204030204" pitchFamily="34" charset="0"/>
                <a:cs typeface="Calibri Light"/>
              </a:rPr>
              <a:t>Pro Tip: We </a:t>
            </a:r>
            <a:r>
              <a:rPr lang="en-US" sz="1400" dirty="0">
                <a:solidFill>
                  <a:sysClr val="windowText" lastClr="000000"/>
                </a:solidFill>
                <a:latin typeface="Calibri Light" panose="020F0302020204030204" pitchFamily="34" charset="0"/>
                <a:cs typeface="Calibri Light"/>
                <a:hlinkClick r:id="rId3"/>
              </a:rPr>
              <a:t>recommend </a:t>
            </a:r>
            <a:r>
              <a:rPr lang="en-US" sz="1400" dirty="0">
                <a:solidFill>
                  <a:sysClr val="windowText" lastClr="000000"/>
                </a:solidFill>
                <a:latin typeface="Calibri Light" panose="020F0302020204030204" pitchFamily="34" charset="0"/>
                <a:cs typeface="Calibri Light"/>
              </a:rPr>
              <a:t>keeping audience sizes between 2% - 15% of the Projected Adult Population. 2% indicates the point at which wide-scale strategic investments can have an impact, while 15% indicates the point at which an audience may start to look like the rest of the population.</a:t>
            </a:r>
          </a:p>
          <a:p>
            <a:pPr marL="285750" indent="-285750">
              <a:lnSpc>
                <a:spcPct val="150000"/>
              </a:lnSpc>
              <a:buFont typeface="Arial" panose="020B0604020202020204" pitchFamily="34" charset="0"/>
              <a:buChar char="•"/>
            </a:pPr>
            <a:endParaRPr lang="en-US" sz="1400" b="1" dirty="0">
              <a:latin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8</a:t>
            </a:fld>
            <a:endParaRPr lang="en-US"/>
          </a:p>
        </p:txBody>
      </p:sp>
    </p:spTree>
    <p:extLst>
      <p:ext uri="{BB962C8B-B14F-4D97-AF65-F5344CB8AC3E}">
        <p14:creationId xmlns:p14="http://schemas.microsoft.com/office/powerpoint/2010/main" val="213093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latin typeface="Calibri" panose="020F0502020204030204" pitchFamily="34" charset="0"/>
                <a:cs typeface="Calibri" panose="020F0502020204030204" pitchFamily="34" charset="0"/>
              </a:rPr>
              <a:t>Click on the </a:t>
            </a:r>
            <a:r>
              <a:rPr lang="en-US" sz="1200" b="1" i="1" dirty="0">
                <a:latin typeface="Calibri" panose="020F0502020204030204" pitchFamily="34" charset="0"/>
                <a:cs typeface="Calibri" panose="020F0502020204030204" pitchFamily="34" charset="0"/>
              </a:rPr>
              <a:t>Save</a:t>
            </a:r>
            <a:r>
              <a:rPr lang="en-US" sz="1200" i="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button in the top-right corner </a:t>
            </a:r>
          </a:p>
          <a:p>
            <a:pPr marL="285750" indent="-2857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Give your audience a </a:t>
            </a:r>
            <a:r>
              <a:rPr lang="en-US" sz="1200" b="1" dirty="0">
                <a:latin typeface="Calibri" panose="020F0502020204030204" pitchFamily="34" charset="0"/>
                <a:cs typeface="Calibri" panose="020F0502020204030204" pitchFamily="34" charset="0"/>
              </a:rPr>
              <a:t>name</a:t>
            </a:r>
            <a:r>
              <a:rPr lang="en-US" sz="1200" dirty="0">
                <a:latin typeface="Calibri" panose="020F0502020204030204" pitchFamily="34" charset="0"/>
                <a:cs typeface="Calibri" panose="020F0502020204030204" pitchFamily="34" charset="0"/>
              </a:rPr>
              <a:t> – you can call it “Test” for now, and you can rename it or delete it later. </a:t>
            </a:r>
          </a:p>
          <a:p>
            <a:pPr marL="285750" indent="-2857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Optionally provide a </a:t>
            </a:r>
            <a:r>
              <a:rPr lang="en-US" sz="1200" b="1" dirty="0">
                <a:latin typeface="Calibri" panose="020F0502020204030204" pitchFamily="34" charset="0"/>
                <a:cs typeface="Calibri" panose="020F0502020204030204" pitchFamily="34" charset="0"/>
              </a:rPr>
              <a:t>description</a:t>
            </a:r>
            <a:r>
              <a:rPr lang="en-US" sz="1200" dirty="0">
                <a:latin typeface="Calibri" panose="020F0502020204030204" pitchFamily="34" charset="0"/>
                <a:cs typeface="Calibri" panose="020F0502020204030204" pitchFamily="34" charset="0"/>
              </a:rPr>
              <a:t>, like “Males between 25-34”</a:t>
            </a:r>
          </a:p>
          <a:p>
            <a:pPr marL="285750" indent="-2857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Save to the default My Audiences Collection</a:t>
            </a:r>
          </a:p>
          <a:p>
            <a:pPr marL="285750" indent="-2857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Save to the default Inbox Project</a:t>
            </a:r>
          </a:p>
          <a:p>
            <a:pPr marL="285750" indent="-28575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Saved Audiences are visible to other users in your account.</a:t>
            </a:r>
            <a:endParaRPr lang="en-US" sz="1200" b="1"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9</a:t>
            </a:fld>
            <a:endParaRPr lang="en-US"/>
          </a:p>
        </p:txBody>
      </p:sp>
    </p:spTree>
    <p:extLst>
      <p:ext uri="{BB962C8B-B14F-4D97-AF65-F5344CB8AC3E}">
        <p14:creationId xmlns:p14="http://schemas.microsoft.com/office/powerpoint/2010/main" val="49170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spcBef>
                <a:spcPts val="0"/>
              </a:spcBef>
              <a:spcAft>
                <a:spcPts val="600"/>
              </a:spcAft>
            </a:pPr>
            <a:r>
              <a:rPr lang="en-US" dirty="0">
                <a:latin typeface="Calibri Light" panose="020F0302020204030204" pitchFamily="34" charset="0"/>
                <a:cs typeface="Calibri" panose="020F0502020204030204" pitchFamily="34" charset="0"/>
              </a:rPr>
              <a:t>When you save an audience, you’ll save it to a collection and a project.</a:t>
            </a:r>
          </a:p>
          <a:p>
            <a:pPr algn="l">
              <a:lnSpc>
                <a:spcPct val="150000"/>
              </a:lnSpc>
              <a:spcBef>
                <a:spcPts val="0"/>
              </a:spcBef>
              <a:spcAft>
                <a:spcPts val="600"/>
              </a:spcAft>
            </a:pPr>
            <a:endParaRPr lang="en-US" b="1" dirty="0">
              <a:latin typeface="Calibri Light" panose="020F0302020204030204" pitchFamily="34" charset="0"/>
              <a:cs typeface="Calibri" panose="020F0502020204030204" pitchFamily="34" charset="0"/>
            </a:endParaRPr>
          </a:p>
          <a:p>
            <a:pPr algn="l">
              <a:lnSpc>
                <a:spcPct val="150000"/>
              </a:lnSpc>
              <a:spcBef>
                <a:spcPts val="0"/>
              </a:spcBef>
              <a:spcAft>
                <a:spcPts val="600"/>
              </a:spcAft>
            </a:pPr>
            <a:r>
              <a:rPr lang="en-US" b="1" dirty="0">
                <a:latin typeface="Calibri Light" panose="020F0302020204030204" pitchFamily="34" charset="0"/>
                <a:cs typeface="Calibri" panose="020F0502020204030204" pitchFamily="34" charset="0"/>
              </a:rPr>
              <a:t>Collections: </a:t>
            </a:r>
            <a:r>
              <a:rPr lang="en-US" dirty="0">
                <a:latin typeface="Calibri Light" panose="020F0302020204030204" pitchFamily="34" charset="0"/>
                <a:cs typeface="Calibri" panose="020F0502020204030204" pitchFamily="34" charset="0"/>
              </a:rPr>
              <a:t>A place to save audiences and attributes. The default collection is My Audiences.</a:t>
            </a:r>
          </a:p>
          <a:p>
            <a:pPr algn="l">
              <a:lnSpc>
                <a:spcPct val="150000"/>
              </a:lnSpc>
              <a:spcBef>
                <a:spcPts val="0"/>
              </a:spcBef>
              <a:spcAft>
                <a:spcPts val="600"/>
              </a:spcAft>
            </a:pPr>
            <a:r>
              <a:rPr lang="en-US" dirty="0">
                <a:latin typeface="Calibri Light" panose="020F0302020204030204" pitchFamily="34" charset="0"/>
                <a:cs typeface="Calibri" panose="020F0502020204030204" pitchFamily="34" charset="0"/>
              </a:rPr>
              <a:t>Later, you’ll learn how to </a:t>
            </a:r>
            <a:r>
              <a:rPr lang="en-US" dirty="0">
                <a:latin typeface="Calibri Light" panose="020F0302020204030204" pitchFamily="34" charset="0"/>
                <a:cs typeface="Calibri" panose="020F0502020204030204" pitchFamily="34" charset="0"/>
                <a:hlinkClick r:id="rId3"/>
              </a:rPr>
              <a:t>create collections </a:t>
            </a:r>
            <a:r>
              <a:rPr lang="en-US" dirty="0">
                <a:latin typeface="Calibri Light" panose="020F0302020204030204" pitchFamily="34" charset="0"/>
                <a:cs typeface="Calibri" panose="020F0502020204030204" pitchFamily="34" charset="0"/>
              </a:rPr>
              <a:t>&amp; </a:t>
            </a:r>
            <a:r>
              <a:rPr lang="en-US" dirty="0">
                <a:latin typeface="Calibri Light" panose="020F0302020204030204" pitchFamily="34" charset="0"/>
                <a:cs typeface="Calibri" panose="020F0502020204030204" pitchFamily="34" charset="0"/>
                <a:hlinkClick r:id="rId4"/>
              </a:rPr>
              <a:t>save attributes to collections</a:t>
            </a:r>
            <a:r>
              <a:rPr lang="en-US" dirty="0">
                <a:latin typeface="Calibri Light" panose="020F0302020204030204" pitchFamily="34" charset="0"/>
                <a:cs typeface="Calibri" panose="020F0502020204030204" pitchFamily="34" charset="0"/>
              </a:rPr>
              <a:t> to help you save time when audience building and when analyzing audiences.</a:t>
            </a:r>
          </a:p>
          <a:p>
            <a:pPr algn="l">
              <a:lnSpc>
                <a:spcPct val="150000"/>
              </a:lnSpc>
              <a:spcBef>
                <a:spcPts val="0"/>
              </a:spcBef>
              <a:spcAft>
                <a:spcPts val="600"/>
              </a:spcAft>
            </a:pPr>
            <a:endParaRPr lang="en-US" dirty="0">
              <a:latin typeface="Calibri Light" panose="020F0302020204030204" pitchFamily="34" charset="0"/>
              <a:cs typeface="Calibri" panose="020F0502020204030204" pitchFamily="34" charset="0"/>
            </a:endParaRPr>
          </a:p>
          <a:p>
            <a:pPr algn="l">
              <a:lnSpc>
                <a:spcPct val="150000"/>
              </a:lnSpc>
              <a:spcBef>
                <a:spcPts val="0"/>
              </a:spcBef>
              <a:spcAft>
                <a:spcPts val="600"/>
              </a:spcAft>
            </a:pPr>
            <a:r>
              <a:rPr lang="en-US" b="1" dirty="0">
                <a:latin typeface="Calibri Light" panose="020F0302020204030204" pitchFamily="34" charset="0"/>
                <a:cs typeface="Calibri" panose="020F0502020204030204" pitchFamily="34" charset="0"/>
              </a:rPr>
              <a:t>Projects: </a:t>
            </a:r>
            <a:r>
              <a:rPr lang="en-US" dirty="0">
                <a:latin typeface="Calibri Light" panose="020F0302020204030204" pitchFamily="34" charset="0"/>
                <a:cs typeface="Calibri" panose="020F0502020204030204" pitchFamily="34" charset="0"/>
              </a:rPr>
              <a:t>A way to group and filter your audiences, tags and analyses. The default project is Inbox. Client Admins can </a:t>
            </a:r>
            <a:r>
              <a:rPr lang="en-US" dirty="0">
                <a:latin typeface="Calibri Light" panose="020F0302020204030204" pitchFamily="34" charset="0"/>
                <a:cs typeface="Calibri" panose="020F0502020204030204" pitchFamily="34" charset="0"/>
                <a:hlinkClick r:id="rId5"/>
              </a:rPr>
              <a:t>create additional projects</a:t>
            </a:r>
            <a:r>
              <a:rPr lang="en-US" dirty="0">
                <a:latin typeface="Calibri Light" panose="020F030202020403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10</a:t>
            </a:fld>
            <a:endParaRPr lang="en-US"/>
          </a:p>
        </p:txBody>
      </p:sp>
    </p:spTree>
    <p:extLst>
      <p:ext uri="{BB962C8B-B14F-4D97-AF65-F5344CB8AC3E}">
        <p14:creationId xmlns:p14="http://schemas.microsoft.com/office/powerpoint/2010/main" val="349676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create a male millennial audience who</a:t>
            </a:r>
            <a:r>
              <a:rPr lang="en-US" baseline="0" dirty="0"/>
              <a:t> is sporty, but doesn’t ski or snowboard.</a:t>
            </a:r>
          </a:p>
          <a:p>
            <a:endParaRPr lang="en-US" baseline="0" dirty="0"/>
          </a:p>
          <a:p>
            <a:r>
              <a:rPr lang="en-US" baseline="0" dirty="0"/>
              <a:t>Go to Create – Create an Audience. </a:t>
            </a:r>
          </a:p>
          <a:p>
            <a:r>
              <a:rPr lang="en-US" baseline="0" dirty="0"/>
              <a:t>Search for Male</a:t>
            </a:r>
          </a:p>
          <a:p>
            <a:r>
              <a:rPr lang="en-US" baseline="0" dirty="0"/>
              <a:t>Add Male 25-34</a:t>
            </a:r>
          </a:p>
          <a:p>
            <a:r>
              <a:rPr lang="en-US" baseline="0" dirty="0"/>
              <a:t>In the left taxonomy, click Demographics – Lifestyle – Hobbies – Sports/Outdoor.  Alternatively you could search for Sports.</a:t>
            </a:r>
          </a:p>
          <a:p>
            <a:r>
              <a:rPr lang="en-US" baseline="0" dirty="0"/>
              <a:t>Add Bicycling, Competing on a Team, Exercising Regularly, Golfing, Hiking/Camping, Hunting/Shooting and Skiing/Snowboarding.</a:t>
            </a:r>
          </a:p>
          <a:p>
            <a:r>
              <a:rPr lang="en-US" baseline="0" dirty="0"/>
              <a:t>Audience size is 6.5% of the population, 11.8M people</a:t>
            </a:r>
          </a:p>
          <a:p>
            <a:r>
              <a:rPr lang="en-US" baseline="0" dirty="0"/>
              <a:t>By default, attributes are added as ANDs, and like attributes are grouped together with OR.</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12</a:t>
            </a:fld>
            <a:endParaRPr lang="en-US"/>
          </a:p>
        </p:txBody>
      </p:sp>
    </p:spTree>
    <p:extLst>
      <p:ext uri="{BB962C8B-B14F-4D97-AF65-F5344CB8AC3E}">
        <p14:creationId xmlns:p14="http://schemas.microsoft.com/office/powerpoint/2010/main" val="76382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Light" panose="020F0302020204030204" pitchFamily="34" charset="0"/>
              </a:rPr>
              <a:t>But we want to exclude the Skiing/Snowboarding attribute. </a:t>
            </a:r>
          </a:p>
          <a:p>
            <a:r>
              <a:rPr lang="en-US" dirty="0">
                <a:latin typeface="Calibri Light" panose="020F0302020204030204" pitchFamily="34" charset="0"/>
              </a:rPr>
              <a:t>Click</a:t>
            </a:r>
            <a:r>
              <a:rPr lang="en-US" baseline="0" dirty="0">
                <a:latin typeface="Calibri Light" panose="020F0302020204030204" pitchFamily="34" charset="0"/>
              </a:rPr>
              <a:t> Split Attribute Icon on Skiing/Snowboarding.</a:t>
            </a:r>
          </a:p>
          <a:p>
            <a:r>
              <a:rPr lang="en-US" baseline="0" dirty="0">
                <a:latin typeface="Calibri Light" panose="020F0302020204030204" pitchFamily="34" charset="0"/>
              </a:rPr>
              <a:t>It gets split out on it’s own group in the audience definition.</a:t>
            </a:r>
          </a:p>
          <a:p>
            <a:r>
              <a:rPr lang="en-US" baseline="0" dirty="0">
                <a:latin typeface="Calibri Light" panose="020F0302020204030204" pitchFamily="34" charset="0"/>
              </a:rPr>
              <a:t>Notice how the Audience Size changed?  0.5%</a:t>
            </a:r>
          </a:p>
          <a:p>
            <a:r>
              <a:rPr lang="en-US" baseline="0" dirty="0">
                <a:latin typeface="Calibri Light" panose="020F0302020204030204" pitchFamily="34" charset="0"/>
              </a:rPr>
              <a:t>To exclude this attribute from the audience definition, click OR, then Exclude OR.</a:t>
            </a:r>
          </a:p>
          <a:p>
            <a:endParaRPr lang="en-US" dirty="0">
              <a:latin typeface="Calibri Light" panose="020F03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BF686CCE-1718-EC40-8B43-A8B1E06F9FA4}" type="slidenum">
              <a:rPr lang="en-US" smtClean="0"/>
              <a:t>13</a:t>
            </a:fld>
            <a:endParaRPr lang="en-US"/>
          </a:p>
        </p:txBody>
      </p:sp>
    </p:spTree>
    <p:extLst>
      <p:ext uri="{BB962C8B-B14F-4D97-AF65-F5344CB8AC3E}">
        <p14:creationId xmlns:p14="http://schemas.microsoft.com/office/powerpoint/2010/main" val="2604302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5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9005"/>
          </a:xfrm>
          <a:prstGeom prst="rect">
            <a:avLst/>
          </a:prstGeom>
        </p:spPr>
      </p:pic>
      <p:pic>
        <p:nvPicPr>
          <p:cNvPr id="9" name="Picture 8">
            <a:extLst>
              <a:ext uri="{FF2B5EF4-FFF2-40B4-BE49-F238E27FC236}">
                <a16:creationId xmlns:a16="http://schemas.microsoft.com/office/drawing/2014/main" id="{605B2C33-0DEA-9449-9D9D-238AD05831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128953E8-5F43-7D4E-86BE-17E9BDEE9933}"/>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B4EF66D3-E7AA-5245-81BB-4A6D749A90AA}"/>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0684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vider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5" name="Picture 4">
            <a:extLst>
              <a:ext uri="{FF2B5EF4-FFF2-40B4-BE49-F238E27FC236}">
                <a16:creationId xmlns:a16="http://schemas.microsoft.com/office/drawing/2014/main" id="{B7D84702-BEA3-9442-83BB-A09049A0B727}"/>
              </a:ext>
            </a:extLst>
          </p:cNvPr>
          <p:cNvPicPr>
            <a:picLocks noChangeAspect="1"/>
          </p:cNvPicPr>
          <p:nvPr/>
        </p:nvPicPr>
        <p:blipFill>
          <a:blip r:embed="rId2" cstate="email">
            <a:alphaModFix amt="26000"/>
            <a:extLst>
              <a:ext uri="{28A0092B-C50C-407E-A947-70E740481C1C}">
                <a14:useLocalDpi xmlns:a14="http://schemas.microsoft.com/office/drawing/2010/main"/>
              </a:ext>
            </a:extLst>
          </a:blip>
          <a:stretch>
            <a:fillRect/>
          </a:stretch>
        </p:blipFill>
        <p:spPr>
          <a:xfrm>
            <a:off x="-7652" y="510663"/>
            <a:ext cx="12199652" cy="6162710"/>
          </a:xfrm>
          <a:prstGeom prst="rect">
            <a:avLst/>
          </a:prstGeom>
        </p:spPr>
      </p:pic>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5478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vider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84BB74FF-272C-4845-9BE6-B8EC9E7C0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3712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Divider Slid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A4365257-CC24-164C-A55B-1FAAF31553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43627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3" name="Text Placeholder 16">
            <a:extLst>
              <a:ext uri="{FF2B5EF4-FFF2-40B4-BE49-F238E27FC236}">
                <a16:creationId xmlns:a16="http://schemas.microsoft.com/office/drawing/2014/main" id="{AE80AC7C-E0EA-D845-A5DC-787A3F27A5BC}"/>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Oval 9">
            <a:extLst>
              <a:ext uri="{FF2B5EF4-FFF2-40B4-BE49-F238E27FC236}">
                <a16:creationId xmlns:a16="http://schemas.microsoft.com/office/drawing/2014/main" id="{A6E86066-E6AC-5547-8D20-C448014ACEEA}"/>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C63B4698-B029-4F4C-AF7E-07B5496D7D3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2" name="Picture 11">
            <a:extLst>
              <a:ext uri="{FF2B5EF4-FFF2-40B4-BE49-F238E27FC236}">
                <a16:creationId xmlns:a16="http://schemas.microsoft.com/office/drawing/2014/main" id="{40419B15-0D56-4440-A69F-24CD662C03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3" name="Straight Connector 12">
            <a:extLst>
              <a:ext uri="{FF2B5EF4-FFF2-40B4-BE49-F238E27FC236}">
                <a16:creationId xmlns:a16="http://schemas.microsoft.com/office/drawing/2014/main" id="{0BC75FAD-6DFB-5849-9955-66146364C43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ayout No Subtitle">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1DBE75B1-4AAA-CB4A-84C2-4266100EE522}"/>
              </a:ext>
            </a:extLst>
          </p:cNvPr>
          <p:cNvSpPr>
            <a:spLocks noGrp="1"/>
          </p:cNvSpPr>
          <p:nvPr>
            <p:ph sz="quarter" idx="22" hasCustomPrompt="1"/>
          </p:nvPr>
        </p:nvSpPr>
        <p:spPr>
          <a:xfrm>
            <a:off x="685800" y="1371600"/>
            <a:ext cx="10896600" cy="4648200"/>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tx1"/>
                </a:solidFill>
                <a:latin typeface="+mn-lt"/>
              </a:defRPr>
            </a:lvl1pPr>
            <a:lvl2pPr marL="800100" indent="-342900">
              <a:buClr>
                <a:schemeClr val="accent2"/>
              </a:buClr>
              <a:buFont typeface="Arial" panose="020B0604020202020204" pitchFamily="34" charset="0"/>
              <a:buChar char="•"/>
              <a:defRPr baseline="0">
                <a:latin typeface="Bw Modelica" pitchFamily="2" charset="77"/>
              </a:defRPr>
            </a:lvl2pPr>
            <a:lvl3pPr marL="1257300" indent="-342900">
              <a:buClr>
                <a:schemeClr val="accent2"/>
              </a:buClr>
              <a:buFont typeface="Arial" panose="020B0604020202020204" pitchFamily="34" charset="0"/>
              <a:buChar char="•"/>
              <a:defRPr baseline="0">
                <a:latin typeface="Bw Modelica" pitchFamily="2" charset="77"/>
              </a:defRPr>
            </a:lvl3pPr>
            <a:lvl4pPr marL="1657350" indent="-285750">
              <a:buClr>
                <a:schemeClr val="accent2"/>
              </a:buClr>
              <a:buFont typeface="Arial" panose="020B0604020202020204" pitchFamily="34" charset="0"/>
              <a:buChar char="•"/>
              <a:defRPr baseline="0">
                <a:latin typeface="Bw Modelica" pitchFamily="2" charset="77"/>
              </a:defRPr>
            </a:lvl4pPr>
            <a:lvl5pPr marL="2114550" indent="-285750">
              <a:buClr>
                <a:schemeClr val="accent2"/>
              </a:buClr>
              <a:buFont typeface="Arial" panose="020B0604020202020204" pitchFamily="34" charset="0"/>
              <a:buChar char="•"/>
              <a:defRPr baseline="0">
                <a:latin typeface="Bw Modelica" pitchFamily="2" charset="77"/>
              </a:defRPr>
            </a:lvl5pPr>
          </a:lstStyle>
          <a:p>
            <a:pPr marL="342900" marR="0" lvl="0"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Click to edit Master text styles</a:t>
            </a:r>
          </a:p>
          <a:p>
            <a:pPr marL="800100" marR="0" lvl="2"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Second level</a:t>
            </a:r>
          </a:p>
          <a:p>
            <a:pPr marL="1200150" marR="0" lvl="4"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Third level</a:t>
            </a:r>
          </a:p>
          <a:p>
            <a:pPr marL="1657350" marR="0" lvl="6"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Fourth level</a:t>
            </a:r>
          </a:p>
          <a:p>
            <a:pPr marL="2114550" marR="0" lvl="8"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Fifth level</a:t>
            </a:r>
          </a:p>
        </p:txBody>
      </p:sp>
      <p:sp>
        <p:nvSpPr>
          <p:cNvPr id="11" name="Text Placeholder 16">
            <a:extLst>
              <a:ext uri="{FF2B5EF4-FFF2-40B4-BE49-F238E27FC236}">
                <a16:creationId xmlns:a16="http://schemas.microsoft.com/office/drawing/2014/main" id="{9B823634-217A-2749-A1AB-F7627AFA5CEE}"/>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Oval 8">
            <a:extLst>
              <a:ext uri="{FF2B5EF4-FFF2-40B4-BE49-F238E27FC236}">
                <a16:creationId xmlns:a16="http://schemas.microsoft.com/office/drawing/2014/main" id="{F7627852-5F89-994C-837A-7894301F1A0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64F1A72D-D3E3-CB4D-853E-CCBD5E254A69}"/>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18B38694-8CD4-BC48-810F-1494093AAB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E5855DF9-D186-FE43-87B0-F07E147075E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ayout with Subtitle">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4EC2E464-8BF3-5D4C-B463-0E8F188686F9}"/>
              </a:ext>
            </a:extLst>
          </p:cNvPr>
          <p:cNvSpPr>
            <a:spLocks noGrp="1"/>
          </p:cNvSpPr>
          <p:nvPr>
            <p:ph type="body" sz="quarter" idx="15"/>
          </p:nvPr>
        </p:nvSpPr>
        <p:spPr>
          <a:xfrm>
            <a:off x="673100" y="2090549"/>
            <a:ext cx="10871200" cy="4157851"/>
          </a:xfrm>
          <a:prstGeom prst="rect">
            <a:avLst/>
          </a:prstGeom>
        </p:spPr>
        <p:txBody>
          <a:bodyPr lIns="91440" rIns="91440">
            <a:normAutofit/>
          </a:bodyPr>
          <a:lstStyle>
            <a:lvl1pPr marL="342900" indent="-342900">
              <a:buClr>
                <a:srgbClr val="EF4B24"/>
              </a:buClr>
              <a:buFont typeface="Arial" panose="020B0604020202020204" pitchFamily="34" charset="0"/>
              <a:buChar char="•"/>
              <a:defRPr sz="2400" b="0" i="0">
                <a:solidFill>
                  <a:schemeClr val="tx1"/>
                </a:solidFill>
                <a:latin typeface="+mn-lt"/>
                <a:ea typeface="Bw Modelica" panose="020B0604020202020204" charset="0"/>
              </a:defRPr>
            </a:lvl1pPr>
            <a:lvl2pPr marL="800100" indent="-342900">
              <a:buClr>
                <a:srgbClr val="EF4B24"/>
              </a:buClr>
              <a:buFont typeface="Arial" panose="020B0604020202020204" pitchFamily="34" charset="0"/>
              <a:buChar char="•"/>
              <a:defRPr sz="2200" b="0" i="0">
                <a:solidFill>
                  <a:schemeClr val="tx1"/>
                </a:solidFill>
                <a:latin typeface="+mn-lt"/>
                <a:ea typeface="Bw Modelica" panose="020B0604020202020204" charset="0"/>
              </a:defRPr>
            </a:lvl2pPr>
            <a:lvl3pPr marL="1257300" indent="-342900">
              <a:buClr>
                <a:srgbClr val="EF4B24"/>
              </a:buClr>
              <a:buFont typeface="Arial" panose="020B0604020202020204" pitchFamily="34" charset="0"/>
              <a:buChar char="•"/>
              <a:defRPr sz="2000" b="0" i="0">
                <a:solidFill>
                  <a:schemeClr val="tx1"/>
                </a:solidFill>
                <a:latin typeface="Bw Modelica" panose="020B0604020202020204" charset="0"/>
                <a:ea typeface="Bw Modelica" panose="020B0604020202020204" charset="0"/>
              </a:defRPr>
            </a:lvl3pPr>
            <a:lvl4pPr marL="1714500" indent="-342900">
              <a:buClr>
                <a:srgbClr val="EF4B24"/>
              </a:buClr>
              <a:buFont typeface="Arial" panose="020B0604020202020204" pitchFamily="34" charset="0"/>
              <a:buChar char="•"/>
              <a:defRPr sz="1800" b="0" i="0">
                <a:solidFill>
                  <a:schemeClr val="tx1"/>
                </a:solidFill>
                <a:latin typeface="Bw Modelica" panose="020B0604020202020204" charset="0"/>
                <a:ea typeface="Bw Modelica" panose="020B0604020202020204" charset="0"/>
              </a:defRPr>
            </a:lvl4pPr>
            <a:lvl5pPr marL="2171700" indent="-342900">
              <a:buClr>
                <a:srgbClr val="EF4B24"/>
              </a:buClr>
              <a:buFont typeface="Arial" panose="020B0604020202020204" pitchFamily="34" charset="0"/>
              <a:buChar char="•"/>
              <a:defRPr sz="1600" b="0" i="0">
                <a:solidFill>
                  <a:schemeClr val="tx1"/>
                </a:solidFill>
                <a:latin typeface="Bw Modelica" panose="020B0604020202020204" charset="0"/>
                <a:ea typeface="Bw Modelica"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1">
            <a:extLst>
              <a:ext uri="{FF2B5EF4-FFF2-40B4-BE49-F238E27FC236}">
                <a16:creationId xmlns:a16="http://schemas.microsoft.com/office/drawing/2014/main" id="{F64263B5-BEEC-F444-889B-9FC56BD198B0}"/>
              </a:ext>
            </a:extLst>
          </p:cNvPr>
          <p:cNvSpPr>
            <a:spLocks noGrp="1"/>
          </p:cNvSpPr>
          <p:nvPr>
            <p:ph type="body" sz="quarter" idx="13"/>
          </p:nvPr>
        </p:nvSpPr>
        <p:spPr>
          <a:xfrm>
            <a:off x="673100" y="117321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anose="020B0604020202020204" charset="0"/>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3" name="Text Placeholder 16">
            <a:extLst>
              <a:ext uri="{FF2B5EF4-FFF2-40B4-BE49-F238E27FC236}">
                <a16:creationId xmlns:a16="http://schemas.microsoft.com/office/drawing/2014/main" id="{CE3F3D45-B2C4-EE4F-A123-AA690217F279}"/>
              </a:ext>
            </a:extLst>
          </p:cNvPr>
          <p:cNvSpPr>
            <a:spLocks noGrp="1"/>
          </p:cNvSpPr>
          <p:nvPr>
            <p:ph type="body" sz="quarter" idx="14"/>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ED198B7B-179F-0546-BCC8-6250B869DBD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4" name="TextBox 13">
            <a:extLst>
              <a:ext uri="{FF2B5EF4-FFF2-40B4-BE49-F238E27FC236}">
                <a16:creationId xmlns:a16="http://schemas.microsoft.com/office/drawing/2014/main" id="{4628952A-EEF7-B048-A068-2E4D009B9F8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6" name="Picture 15">
            <a:extLst>
              <a:ext uri="{FF2B5EF4-FFF2-40B4-BE49-F238E27FC236}">
                <a16:creationId xmlns:a16="http://schemas.microsoft.com/office/drawing/2014/main" id="{888EA698-2D32-354B-92A0-352CADD17C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B87D110D-B275-7147-9AFF-F3657C45C7D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602AEEAA-6201-874A-AE0A-9FC074C585B9}"/>
              </a:ext>
            </a:extLst>
          </p:cNvPr>
          <p:cNvSpPr>
            <a:spLocks noGrp="1"/>
          </p:cNvSpPr>
          <p:nvPr>
            <p:ph sz="quarter" idx="22"/>
          </p:nvPr>
        </p:nvSpPr>
        <p:spPr>
          <a:xfrm>
            <a:off x="67310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628142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dirty="0"/>
              <a:t>Click to Add Text</a:t>
            </a:r>
          </a:p>
        </p:txBody>
      </p:sp>
      <p:sp>
        <p:nvSpPr>
          <p:cNvPr id="10" name="Oval 9">
            <a:extLst>
              <a:ext uri="{FF2B5EF4-FFF2-40B4-BE49-F238E27FC236}">
                <a16:creationId xmlns:a16="http://schemas.microsoft.com/office/drawing/2014/main" id="{3C6F089D-8CDB-D747-96E8-9CC4CAEAFF4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2B42C635-2685-1C43-8A7B-1FBAEFD8754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5" name="Picture 14">
            <a:extLst>
              <a:ext uri="{FF2B5EF4-FFF2-40B4-BE49-F238E27FC236}">
                <a16:creationId xmlns:a16="http://schemas.microsoft.com/office/drawing/2014/main" id="{E5FC188A-C911-9743-AB77-CCF5338082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72641445-A29F-8A49-BF2E-A17A123056A8}"/>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9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stimonials">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854400" y="1704339"/>
            <a:ext cx="3093751"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22" name="Picture Placeholder 2"/>
          <p:cNvSpPr>
            <a:spLocks noGrp="1"/>
          </p:cNvSpPr>
          <p:nvPr>
            <p:ph type="pic" sz="quarter" idx="12"/>
          </p:nvPr>
        </p:nvSpPr>
        <p:spPr>
          <a:xfrm>
            <a:off x="4514943" y="1704339"/>
            <a:ext cx="3093750" cy="748929"/>
          </a:xfrm>
          <a:prstGeom prst="rect">
            <a:avLst/>
          </a:prstGeom>
        </p:spPr>
        <p:txBody>
          <a:bodyPr>
            <a:noAutofit/>
          </a:bodyPr>
          <a:lstStyle>
            <a:lvl1pPr marL="0" indent="0">
              <a:buNone/>
              <a:defRPr sz="2400"/>
            </a:lvl1pPr>
          </a:lstStyle>
          <a:p>
            <a:r>
              <a:rPr lang="en-US"/>
              <a:t>Click icon to add picture</a:t>
            </a:r>
          </a:p>
        </p:txBody>
      </p:sp>
      <p:sp>
        <p:nvSpPr>
          <p:cNvPr id="25" name="Picture Placeholder 2"/>
          <p:cNvSpPr>
            <a:spLocks noGrp="1"/>
          </p:cNvSpPr>
          <p:nvPr>
            <p:ph type="pic" sz="quarter" idx="13"/>
          </p:nvPr>
        </p:nvSpPr>
        <p:spPr>
          <a:xfrm>
            <a:off x="8187004" y="1704339"/>
            <a:ext cx="3093749"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33" name="Text Placeholder 16">
            <a:extLst>
              <a:ext uri="{FF2B5EF4-FFF2-40B4-BE49-F238E27FC236}">
                <a16:creationId xmlns:a16="http://schemas.microsoft.com/office/drawing/2014/main" id="{F411A20F-3086-AD4F-9F13-9DFD813B4FE4}"/>
              </a:ext>
            </a:extLst>
          </p:cNvPr>
          <p:cNvSpPr>
            <a:spLocks noGrp="1"/>
          </p:cNvSpPr>
          <p:nvPr>
            <p:ph type="body" sz="quarter" idx="16"/>
          </p:nvPr>
        </p:nvSpPr>
        <p:spPr>
          <a:xfrm>
            <a:off x="673100" y="482051"/>
            <a:ext cx="10871200" cy="635000"/>
          </a:xfrm>
          <a:prstGeom prst="rect">
            <a:avLst/>
          </a:prstGeom>
        </p:spPr>
        <p:txBody>
          <a:bodyPr anchor="ctr">
            <a:noAutofit/>
          </a:bodyPr>
          <a:lstStyle>
            <a:lvl1pPr marL="0" indent="0" algn="ctr">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A885EA57-78F2-544C-877A-4827C738C61C}"/>
              </a:ext>
            </a:extLst>
          </p:cNvPr>
          <p:cNvSpPr>
            <a:spLocks noGrp="1"/>
          </p:cNvSpPr>
          <p:nvPr>
            <p:ph type="body" sz="quarter" idx="15"/>
          </p:nvPr>
        </p:nvSpPr>
        <p:spPr>
          <a:xfrm>
            <a:off x="854400"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a:extLst>
              <a:ext uri="{FF2B5EF4-FFF2-40B4-BE49-F238E27FC236}">
                <a16:creationId xmlns:a16="http://schemas.microsoft.com/office/drawing/2014/main" id="{62FBB197-DB06-0D46-8AE6-DE15E1A24436}"/>
              </a:ext>
            </a:extLst>
          </p:cNvPr>
          <p:cNvSpPr>
            <a:spLocks noGrp="1"/>
          </p:cNvSpPr>
          <p:nvPr>
            <p:ph type="body" sz="quarter" idx="17"/>
          </p:nvPr>
        </p:nvSpPr>
        <p:spPr>
          <a:xfrm>
            <a:off x="4514943"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097561E1-8D43-4945-9676-2139904D777B}"/>
              </a:ext>
            </a:extLst>
          </p:cNvPr>
          <p:cNvSpPr>
            <a:spLocks noGrp="1"/>
          </p:cNvSpPr>
          <p:nvPr>
            <p:ph type="body" sz="quarter" idx="18"/>
          </p:nvPr>
        </p:nvSpPr>
        <p:spPr>
          <a:xfrm>
            <a:off x="8187004"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a:extLst>
              <a:ext uri="{FF2B5EF4-FFF2-40B4-BE49-F238E27FC236}">
                <a16:creationId xmlns:a16="http://schemas.microsoft.com/office/drawing/2014/main" id="{F67DC4CD-4FC8-BD41-8C79-5E3C430C27E2}"/>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sp>
        <p:nvSpPr>
          <p:cNvPr id="14" name="Oval 13">
            <a:extLst>
              <a:ext uri="{FF2B5EF4-FFF2-40B4-BE49-F238E27FC236}">
                <a16:creationId xmlns:a16="http://schemas.microsoft.com/office/drawing/2014/main" id="{D465BE45-0E30-D34A-AD6A-F251FA25BB3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AAEAD596-BFB8-C140-A4F2-9C3285105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B40A711F-D4CE-D244-8DCA-4944B4F1F1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4" name="Straight Connector 23">
            <a:extLst>
              <a:ext uri="{FF2B5EF4-FFF2-40B4-BE49-F238E27FC236}">
                <a16:creationId xmlns:a16="http://schemas.microsoft.com/office/drawing/2014/main" id="{42890675-9FCC-ED4E-97CD-820BC218D1C9}"/>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 Left (blue-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22196-75C4-BD4F-820C-A90DEF90DC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278"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722" y="0"/>
            <a:ext cx="12192000" cy="6858000"/>
          </a:xfrm>
          <a:prstGeom prst="rect">
            <a:avLst/>
          </a:prstGeom>
          <a:solidFill>
            <a:srgbClr val="1B75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8" name="Text Placeholder 2">
            <a:extLst>
              <a:ext uri="{FF2B5EF4-FFF2-40B4-BE49-F238E27FC236}">
                <a16:creationId xmlns:a16="http://schemas.microsoft.com/office/drawing/2014/main" id="{1D4F28E4-4EB4-F647-8FDB-E81E855815B1}"/>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2193212F-C989-47A3-B68E-EE77D20B40DA}"/>
              </a:ext>
            </a:extLst>
          </p:cNvPr>
          <p:cNvSpPr>
            <a:spLocks noGrp="1"/>
          </p:cNvSpPr>
          <p:nvPr>
            <p:ph type="body" sz="quarter" idx="13"/>
          </p:nvPr>
        </p:nvSpPr>
        <p:spPr>
          <a:xfrm>
            <a:off x="513828" y="1632248"/>
            <a:ext cx="11030472" cy="4618342"/>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705FCB6-B19C-5B46-A0C2-D8D528F538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B76D7CED-0553-BC46-AB62-22B9D057469C}"/>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8EA47250-0EDD-E94D-94EF-2BC488DE9DE6}"/>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732253C3-2047-2743-9913-22B769411C0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1" name="Straight Connector 20">
            <a:extLst>
              <a:ext uri="{FF2B5EF4-FFF2-40B4-BE49-F238E27FC236}">
                <a16:creationId xmlns:a16="http://schemas.microsoft.com/office/drawing/2014/main" id="{9F449FA6-5641-3544-8006-A1ACB58A6A2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Slide - Left (orange-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0DF0E-49F9-414C-BE03-921A2DBFB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0" y="-5481"/>
            <a:ext cx="12192000" cy="6858000"/>
          </a:xfrm>
          <a:prstGeom prst="rect">
            <a:avLst/>
          </a:prstGeom>
          <a:solidFill>
            <a:srgbClr val="F04C2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30964FD4-C3A2-4B43-912C-70A2412B2366}"/>
              </a:ext>
            </a:extLst>
          </p:cNvPr>
          <p:cNvSpPr>
            <a:spLocks noGrp="1"/>
          </p:cNvSpPr>
          <p:nvPr>
            <p:ph type="body" sz="quarter" idx="10"/>
          </p:nvPr>
        </p:nvSpPr>
        <p:spPr>
          <a:xfrm>
            <a:off x="513828" y="619354"/>
            <a:ext cx="11030471" cy="585604"/>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F905AADC-A71F-4657-9FAF-BF07EA4FA8CB}"/>
              </a:ext>
            </a:extLst>
          </p:cNvPr>
          <p:cNvSpPr>
            <a:spLocks noGrp="1"/>
          </p:cNvSpPr>
          <p:nvPr>
            <p:ph type="body" sz="quarter" idx="13"/>
          </p:nvPr>
        </p:nvSpPr>
        <p:spPr>
          <a:xfrm>
            <a:off x="513828" y="1495514"/>
            <a:ext cx="11030472" cy="475507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B0764095-949E-1043-9E78-B4A9DB5510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1C25A52E-71EF-0344-9B77-C3A698EAC835}"/>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7" name="TextBox 16">
            <a:extLst>
              <a:ext uri="{FF2B5EF4-FFF2-40B4-BE49-F238E27FC236}">
                <a16:creationId xmlns:a16="http://schemas.microsoft.com/office/drawing/2014/main" id="{5EC68BB1-9C35-6B45-A067-C8CD00376A5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CD9BEC47-6FD6-5A47-8915-F6FD52691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2" name="Straight Connector 21">
            <a:extLst>
              <a:ext uri="{FF2B5EF4-FFF2-40B4-BE49-F238E27FC236}">
                <a16:creationId xmlns:a16="http://schemas.microsoft.com/office/drawing/2014/main" id="{EA9A3E91-B45C-4B45-BFC1-BE2AA8ABC0CE}"/>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2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3 presenter &amp;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53730-4A6C-AF4D-A950-383F31AE9C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9" name="Picture 8">
            <a:extLst>
              <a:ext uri="{FF2B5EF4-FFF2-40B4-BE49-F238E27FC236}">
                <a16:creationId xmlns:a16="http://schemas.microsoft.com/office/drawing/2014/main" id="{1B1A9334-1369-3B4A-89ED-6E799BE329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99C5CC4A-2C0D-E14A-B037-5DCACB87508E}"/>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546963A2-1A8B-A34B-9664-9823206B171F}"/>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177386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Slide - Left (yellow-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72EA47-2735-2B46-A8E3-08D5D66FA65E}"/>
              </a:ext>
            </a:extLst>
          </p:cNvPr>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Rectangle 14">
            <a:extLst>
              <a:ext uri="{FF2B5EF4-FFF2-40B4-BE49-F238E27FC236}">
                <a16:creationId xmlns:a16="http://schemas.microsoft.com/office/drawing/2014/main" id="{91B37AE2-54A6-DA47-8715-5D0C53BAD29A}"/>
              </a:ext>
            </a:extLst>
          </p:cNvPr>
          <p:cNvSpPr/>
          <p:nvPr/>
        </p:nvSpPr>
        <p:spPr>
          <a:xfrm>
            <a:off x="-3001" y="0"/>
            <a:ext cx="12192000" cy="6858000"/>
          </a:xfrm>
          <a:prstGeom prst="rect">
            <a:avLst/>
          </a:prstGeom>
          <a:solidFill>
            <a:srgbClr val="F68C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41F4C1F6-C1D4-7140-8AC9-182364F0F394}"/>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47BD1CB8-B5C2-4180-A986-BC3756EA7915}"/>
              </a:ext>
            </a:extLst>
          </p:cNvPr>
          <p:cNvSpPr>
            <a:spLocks noGrp="1"/>
          </p:cNvSpPr>
          <p:nvPr>
            <p:ph type="body" sz="quarter" idx="13"/>
          </p:nvPr>
        </p:nvSpPr>
        <p:spPr>
          <a:xfrm>
            <a:off x="513828" y="1649338"/>
            <a:ext cx="11030472" cy="4601251"/>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3450034B-7D40-9A4D-B3A4-241C54073F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7" name="Oval 16">
            <a:extLst>
              <a:ext uri="{FF2B5EF4-FFF2-40B4-BE49-F238E27FC236}">
                <a16:creationId xmlns:a16="http://schemas.microsoft.com/office/drawing/2014/main" id="{FCB28249-A39F-4849-A4B6-701408380B23}"/>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6EF13E15-5343-3043-AFBD-6DA43663FA7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1" name="Picture 20">
            <a:extLst>
              <a:ext uri="{FF2B5EF4-FFF2-40B4-BE49-F238E27FC236}">
                <a16:creationId xmlns:a16="http://schemas.microsoft.com/office/drawing/2014/main" id="{7666AB5B-9A0E-F340-8E93-95DBC32874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3" name="Straight Connector 22">
            <a:extLst>
              <a:ext uri="{FF2B5EF4-FFF2-40B4-BE49-F238E27FC236}">
                <a16:creationId xmlns:a16="http://schemas.microsoft.com/office/drawing/2014/main" id="{60BE9AD5-E781-A744-BCDB-0E88901478BB}"/>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4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5B7C206-C994-104E-A844-EFE18407F177}"/>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5115AE72-FBD8-504F-B046-71E5F227C770}"/>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2" name="TextBox 11">
            <a:extLst>
              <a:ext uri="{FF2B5EF4-FFF2-40B4-BE49-F238E27FC236}">
                <a16:creationId xmlns:a16="http://schemas.microsoft.com/office/drawing/2014/main" id="{CFC0B31E-1727-B941-9C4B-80269397999F}"/>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4F17532E-2850-E740-BA58-3D9B713BD6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3696EE99-4393-B84B-8A33-9FFB0689B24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3" name="Picture 12">
            <a:extLst>
              <a:ext uri="{FF2B5EF4-FFF2-40B4-BE49-F238E27FC236}">
                <a16:creationId xmlns:a16="http://schemas.microsoft.com/office/drawing/2014/main" id="{D6727B40-5A1E-0442-986C-DDCED3D699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9EFFC2CB-BA40-384A-9F39-EAB00509B12D}"/>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71BC4990-3692-1347-87B6-ADBB834FD11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2C8F8FA-5156-5D46-BC6A-6AC6A066C4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AADF62DE-55FE-0C45-9507-053904B3979A}"/>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12BBFAA9-AF1D-0647-A759-22A85566235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84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Text Slide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12702"/>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7" name="Picture 16">
            <a:extLst>
              <a:ext uri="{FF2B5EF4-FFF2-40B4-BE49-F238E27FC236}">
                <a16:creationId xmlns:a16="http://schemas.microsoft.com/office/drawing/2014/main" id="{FF364223-862D-8146-837F-228BE93D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10" name="Text Placeholder 11">
            <a:extLst>
              <a:ext uri="{FF2B5EF4-FFF2-40B4-BE49-F238E27FC236}">
                <a16:creationId xmlns:a16="http://schemas.microsoft.com/office/drawing/2014/main" id="{6162EEB8-CFE3-4E4A-ABB7-9099B2415A0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833483DD-F7DE-CB4C-9B60-CDF1AB1C719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D8E28567-1581-F043-A4E2-44B904A5BFC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B06A98D9-FA55-ED4D-9CB7-BAEAB78D4D7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4758EB6-DFA5-8742-B65A-6D21B4DABA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394A3E47-FCA3-B941-BC8D-64154C3B28EC}"/>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84C3F337-4CCD-DE4D-AA21-9DA41BB004E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20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3_Bullet_layout">
    <p:bg>
      <p:bgPr>
        <a:solidFill>
          <a:schemeClr val="bg1">
            <a:alpha val="54000"/>
          </a:schemeClr>
        </a:solidFill>
        <a:effectLst/>
      </p:bgPr>
    </p:bg>
    <p:spTree>
      <p:nvGrpSpPr>
        <p:cNvPr id="1" name=""/>
        <p:cNvGrpSpPr/>
        <p:nvPr/>
      </p:nvGrpSpPr>
      <p:grpSpPr>
        <a:xfrm>
          <a:off x="0" y="0"/>
          <a:ext cx="0" cy="0"/>
          <a:chOff x="0" y="0"/>
          <a:chExt cx="0" cy="0"/>
        </a:xfrm>
      </p:grpSpPr>
      <p:pic>
        <p:nvPicPr>
          <p:cNvPr id="14" name="Picture 13" descr="A picture containing person, man, outdoor&#10;&#10;Description automatically generated">
            <a:extLst>
              <a:ext uri="{FF2B5EF4-FFF2-40B4-BE49-F238E27FC236}">
                <a16:creationId xmlns:a16="http://schemas.microsoft.com/office/drawing/2014/main" id="{81D810B1-2A1D-104A-BD7D-3A9DC9ECB65D}"/>
              </a:ext>
            </a:extLst>
          </p:cNvPr>
          <p:cNvPicPr>
            <a:picLocks noChangeAspect="1"/>
          </p:cNvPicPr>
          <p:nvPr userDrawn="1"/>
        </p:nvPicPr>
        <p:blipFill>
          <a:blip r:embed="rId2" cstate="email">
            <a:alphaModFix amt="54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DCFB65C-E1BF-E949-8E95-35CB1AC11A3D}"/>
              </a:ext>
            </a:extLst>
          </p:cNvPr>
          <p:cNvSpPr>
            <a:spLocks noGrp="1"/>
          </p:cNvSpPr>
          <p:nvPr>
            <p:ph type="body" sz="quarter" idx="13"/>
          </p:nvPr>
        </p:nvSpPr>
        <p:spPr>
          <a:xfrm>
            <a:off x="5195843" y="819802"/>
            <a:ext cx="6431007" cy="1741159"/>
          </a:xfrm>
          <a:prstGeom prst="rect">
            <a:avLst/>
          </a:prstGeom>
        </p:spPr>
        <p:txBody>
          <a:bodyPr anchor="ctr">
            <a:noAutofit/>
          </a:bodyPr>
          <a:lstStyle>
            <a:lvl1pPr marL="0" indent="0" algn="l">
              <a:buFontTx/>
              <a:buNone/>
              <a:defRPr sz="4800" b="0" i="0">
                <a:solidFill>
                  <a:schemeClr val="accent2"/>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
        <p:nvSpPr>
          <p:cNvPr id="17" name="Text Placeholder 11">
            <a:extLst>
              <a:ext uri="{FF2B5EF4-FFF2-40B4-BE49-F238E27FC236}">
                <a16:creationId xmlns:a16="http://schemas.microsoft.com/office/drawing/2014/main" id="{6DC1DE0F-2829-6249-9E0D-837BCF19919E}"/>
              </a:ext>
            </a:extLst>
          </p:cNvPr>
          <p:cNvSpPr>
            <a:spLocks noGrp="1"/>
          </p:cNvSpPr>
          <p:nvPr>
            <p:ph type="body" sz="quarter" idx="14"/>
          </p:nvPr>
        </p:nvSpPr>
        <p:spPr>
          <a:xfrm>
            <a:off x="5195843" y="2844664"/>
            <a:ext cx="6395451" cy="3319131"/>
          </a:xfrm>
          <a:prstGeom prst="rect">
            <a:avLst/>
          </a:prstGeom>
        </p:spPr>
        <p:txBody>
          <a:bodyPr lIns="91440" rIns="91440">
            <a:noAutofit/>
          </a:bodyPr>
          <a:lstStyle>
            <a:lvl1pPr marL="3429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1pPr>
            <a:lvl2pPr marL="8001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2pPr>
            <a:lvl3pPr marL="12573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3pPr>
            <a:lvl4pPr marL="17145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4pPr>
            <a:lvl5pPr marL="21717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9B8CCC8C-82D5-6C47-B816-9705BC3BF2A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73A74A2A-48D7-CE4C-9AAF-7535EC93354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5AB0B306-3362-ED45-A3F8-A67ED1EE6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7B4B662F-B2F2-2748-A64B-EBBC97F32C8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2">
            <a:extLst>
              <a:ext uri="{FF2B5EF4-FFF2-40B4-BE49-F238E27FC236}">
                <a16:creationId xmlns:a16="http://schemas.microsoft.com/office/drawing/2014/main" id="{F6BF88D8-7C52-EF48-9FFE-D83E9A09C942}"/>
              </a:ext>
            </a:extLst>
          </p:cNvPr>
          <p:cNvSpPr>
            <a:spLocks noGrp="1"/>
          </p:cNvSpPr>
          <p:nvPr>
            <p:ph type="pic" sz="quarter" idx="11"/>
          </p:nvPr>
        </p:nvSpPr>
        <p:spPr>
          <a:xfrm>
            <a:off x="605468" y="805514"/>
            <a:ext cx="4267200" cy="5334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7986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 Left (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a:alphaModFix amt="14000"/>
            <a:lum bright="-86000" contrast="-65000"/>
          </a:blip>
          <a:stretch>
            <a:fillRect/>
          </a:stretch>
        </p:blipFill>
        <p:spPr>
          <a:xfrm>
            <a:off x="-2448277" y="3537598"/>
            <a:ext cx="8544277" cy="4316181"/>
          </a:xfrm>
          <a:prstGeom prst="rect">
            <a:avLst/>
          </a:prstGeom>
        </p:spPr>
      </p:pic>
      <p:sp>
        <p:nvSpPr>
          <p:cNvPr id="8" name="Text Placeholder 2">
            <a:extLst>
              <a:ext uri="{FF2B5EF4-FFF2-40B4-BE49-F238E27FC236}">
                <a16:creationId xmlns:a16="http://schemas.microsoft.com/office/drawing/2014/main" id="{1FE05BDD-6DEC-584E-95AA-DB983274A5CB}"/>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rgbClr val="F14C23"/>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33FE7439-AA2D-1B46-87FC-00409FD2B5F6}"/>
              </a:ext>
            </a:extLst>
          </p:cNvPr>
          <p:cNvSpPr>
            <a:spLocks noGrp="1"/>
          </p:cNvSpPr>
          <p:nvPr>
            <p:ph type="body" sz="quarter" idx="13"/>
          </p:nvPr>
        </p:nvSpPr>
        <p:spPr>
          <a:xfrm>
            <a:off x="4264351" y="2405664"/>
            <a:ext cx="7413811" cy="3844925"/>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1pPr>
            <a:lvl2pPr marL="8001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2pPr>
            <a:lvl3pPr marL="12573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3pPr>
            <a:lvl4pPr marL="17145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4pPr>
            <a:lvl5pPr marL="21717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val 11">
            <a:extLst>
              <a:ext uri="{FF2B5EF4-FFF2-40B4-BE49-F238E27FC236}">
                <a16:creationId xmlns:a16="http://schemas.microsoft.com/office/drawing/2014/main" id="{BBE9FFEC-98AE-C145-B8AF-AFE2305D998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83BE8970-E029-F54B-8792-2C000C98711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99436BC2-2959-DB4D-905F-D94DEB3E8C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7" name="Straight Connector 16">
            <a:extLst>
              <a:ext uri="{FF2B5EF4-FFF2-40B4-BE49-F238E27FC236}">
                <a16:creationId xmlns:a16="http://schemas.microsoft.com/office/drawing/2014/main" id="{2ED67590-AA25-F845-A200-ED425B67368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2" name="Text Placeholder 11">
            <a:extLst>
              <a:ext uri="{FF2B5EF4-FFF2-40B4-BE49-F238E27FC236}">
                <a16:creationId xmlns:a16="http://schemas.microsoft.com/office/drawing/2014/main" id="{00532956-E5C5-744A-BCAD-D3738924BBAE}"/>
              </a:ext>
            </a:extLst>
          </p:cNvPr>
          <p:cNvSpPr>
            <a:spLocks noGrp="1"/>
          </p:cNvSpPr>
          <p:nvPr>
            <p:ph type="body" sz="quarter" idx="13"/>
          </p:nvPr>
        </p:nvSpPr>
        <p:spPr>
          <a:xfrm>
            <a:off x="4245089" y="2405664"/>
            <a:ext cx="7433080"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14108A-D39A-D246-A672-F120EFFA3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1" name="Text Placeholder 2">
            <a:extLst>
              <a:ext uri="{FF2B5EF4-FFF2-40B4-BE49-F238E27FC236}">
                <a16:creationId xmlns:a16="http://schemas.microsoft.com/office/drawing/2014/main" id="{C5BE4B47-E5FE-406C-9542-AC4244EA76B3}"/>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3" name="Oval 12">
            <a:extLst>
              <a:ext uri="{FF2B5EF4-FFF2-40B4-BE49-F238E27FC236}">
                <a16:creationId xmlns:a16="http://schemas.microsoft.com/office/drawing/2014/main" id="{9E860238-9BDD-2A43-B3CF-C5D467EAB8A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19D0D30B-1052-A84A-A775-BA3415802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8DF3575-F942-CF4F-92F3-4BB0AA91F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F272CE83-A13D-D649-9E91-4534755346B3}"/>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8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 Lef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5385E8F4-37D2-1D4B-9582-C0D1C789D1C2}"/>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1BA93F8A-062E-4B4A-936F-93ECF8B807EA}"/>
              </a:ext>
            </a:extLst>
          </p:cNvPr>
          <p:cNvSpPr>
            <a:spLocks noGrp="1"/>
          </p:cNvSpPr>
          <p:nvPr>
            <p:ph type="body" sz="quarter" idx="13"/>
          </p:nvPr>
        </p:nvSpPr>
        <p:spPr>
          <a:xfrm>
            <a:off x="4245089" y="2405664"/>
            <a:ext cx="7433078"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7C644D35-D776-C241-9985-A89952FA5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58B46192-E1E4-7342-84C3-3C4F4C1383B8}"/>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51DE03C9-CBF1-D748-A485-AA0B02C21CB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BDDEEA62-6849-F045-BC9D-C1E73CB063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D2806A17-1EEA-F74B-BDE8-671B56D3D1E9}"/>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7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 Left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01018204-76CB-6D4A-9A8A-49CBED70064E}"/>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8" name="Text Placeholder 11">
            <a:extLst>
              <a:ext uri="{FF2B5EF4-FFF2-40B4-BE49-F238E27FC236}">
                <a16:creationId xmlns:a16="http://schemas.microsoft.com/office/drawing/2014/main" id="{B6ADC0D2-5093-41A3-ADA9-1A17E66FC075}"/>
              </a:ext>
            </a:extLst>
          </p:cNvPr>
          <p:cNvSpPr>
            <a:spLocks noGrp="1"/>
          </p:cNvSpPr>
          <p:nvPr>
            <p:ph type="body" sz="quarter" idx="13"/>
          </p:nvPr>
        </p:nvSpPr>
        <p:spPr>
          <a:xfrm>
            <a:off x="4245089" y="2405664"/>
            <a:ext cx="7433075"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6DECEE0-15C2-0146-A94F-5A24B2E617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DE10595E-85C3-414E-9368-2C247F1C1C1B}"/>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3" name="TextBox 12">
            <a:extLst>
              <a:ext uri="{FF2B5EF4-FFF2-40B4-BE49-F238E27FC236}">
                <a16:creationId xmlns:a16="http://schemas.microsoft.com/office/drawing/2014/main" id="{3E506132-BE61-314E-86EE-A99CB601E85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04FB977-B2D2-344B-AAD6-F633E46E1E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9416225B-1E71-9141-B4D2-42B68AFEDA24}"/>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1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Color Box - Right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155AF0-07B6-754A-B4FB-73153F674F2A}"/>
              </a:ext>
            </a:extLst>
          </p:cNvPr>
          <p:cNvSpPr/>
          <p:nvPr/>
        </p:nvSpPr>
        <p:spPr>
          <a:xfrm>
            <a:off x="0" y="0"/>
            <a:ext cx="3054281" cy="6858000"/>
          </a:xfrm>
          <a:prstGeom prst="rect">
            <a:avLst/>
          </a:prstGeom>
          <a:solidFill>
            <a:srgbClr val="EE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5" name="Oval 4">
            <a:extLst>
              <a:ext uri="{FF2B5EF4-FFF2-40B4-BE49-F238E27FC236}">
                <a16:creationId xmlns:a16="http://schemas.microsoft.com/office/drawing/2014/main" id="{C0347571-DED7-194D-8FD6-3EE09273CA72}"/>
              </a:ext>
            </a:extLst>
          </p:cNvPr>
          <p:cNvSpPr/>
          <p:nvPr/>
        </p:nvSpPr>
        <p:spPr>
          <a:xfrm>
            <a:off x="397153" y="2083494"/>
            <a:ext cx="2825579" cy="2825579"/>
          </a:xfrm>
          <a:prstGeom prst="ellipse">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3222732" y="452552"/>
            <a:ext cx="8638826" cy="635000"/>
          </a:xfrm>
          <a:prstGeom prst="rect">
            <a:avLst/>
          </a:prstGeom>
        </p:spPr>
        <p:txBody>
          <a:bodyPr anchor="ctr">
            <a:noAutofit/>
          </a:bodyPr>
          <a:lstStyle>
            <a:lvl1pPr marL="0" indent="0" algn="l">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3222732" y="1248955"/>
            <a:ext cx="8638826" cy="4937624"/>
          </a:xfrm>
          <a:prstGeom prst="rect">
            <a:avLst/>
          </a:prstGeom>
        </p:spPr>
        <p:txBody>
          <a:bodyPr lIns="91440" rIns="91440">
            <a:noAutofit/>
          </a:bodyPr>
          <a:lstStyle>
            <a:lvl1pPr marL="342900" indent="-342900" algn="l">
              <a:buFont typeface="Arial" panose="020B0604020202020204" pitchFamily="34" charset="0"/>
              <a:buChar char="•"/>
              <a:defRPr b="0" i="0">
                <a:latin typeface="Bw Modelica Medium" pitchFamily="2" charset="77"/>
              </a:defRPr>
            </a:lvl1pPr>
          </a:lstStyle>
          <a:p>
            <a:pPr lvl="0"/>
            <a:r>
              <a:rPr lang="en-US" dirty="0"/>
              <a:t>Add screenshot of platform</a:t>
            </a:r>
          </a:p>
        </p:txBody>
      </p:sp>
      <p:sp>
        <p:nvSpPr>
          <p:cNvPr id="4" name="Text Placeholder 3">
            <a:extLst>
              <a:ext uri="{FF2B5EF4-FFF2-40B4-BE49-F238E27FC236}">
                <a16:creationId xmlns:a16="http://schemas.microsoft.com/office/drawing/2014/main" id="{58B521BB-39F2-7C44-867A-751F4A158A4A}"/>
              </a:ext>
            </a:extLst>
          </p:cNvPr>
          <p:cNvSpPr>
            <a:spLocks noGrp="1"/>
          </p:cNvSpPr>
          <p:nvPr>
            <p:ph type="body" sz="quarter" idx="24" hasCustomPrompt="1"/>
          </p:nvPr>
        </p:nvSpPr>
        <p:spPr>
          <a:xfrm>
            <a:off x="712739" y="2701546"/>
            <a:ext cx="2142223" cy="1523785"/>
          </a:xfrm>
          <a:prstGeom prst="rect">
            <a:avLst/>
          </a:prstGeom>
        </p:spPr>
        <p:txBody>
          <a:bodyPr anchor="ctr"/>
          <a:lstStyle>
            <a:lvl1pPr marL="0" indent="0" algn="ctr">
              <a:buFontTx/>
              <a:buNone/>
              <a:defRPr>
                <a:solidFill>
                  <a:schemeClr val="bg1"/>
                </a:solidFill>
              </a:defRPr>
            </a:lvl1pPr>
          </a:lstStyle>
          <a:p>
            <a:pPr lvl="0"/>
            <a:r>
              <a:rPr lang="en-US" dirty="0"/>
              <a:t>Text</a:t>
            </a:r>
          </a:p>
        </p:txBody>
      </p:sp>
      <p:sp>
        <p:nvSpPr>
          <p:cNvPr id="14" name="Oval 13">
            <a:extLst>
              <a:ext uri="{FF2B5EF4-FFF2-40B4-BE49-F238E27FC236}">
                <a16:creationId xmlns:a16="http://schemas.microsoft.com/office/drawing/2014/main" id="{9672E8C6-ECFF-814B-B757-C7CA5C43877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F4765B1D-0D5D-384D-9691-5ABC454BDBDE}"/>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3D791BC7-C8B7-494D-983E-16634A4C38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A195C772-DF9A-A640-A1FB-A58F7B1BF3C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7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2BEE4087-7BF7-754F-9DD9-1827332CD0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7395954B-0F80-674D-AD8C-37721A3610C1}"/>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79A72944-99B5-D74F-96CF-38084D256E25}"/>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40518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 y="0"/>
            <a:ext cx="12191999" cy="4726744"/>
          </a:xfrm>
          <a:prstGeom prst="rect">
            <a:avLst/>
          </a:prstGeom>
        </p:spPr>
        <p:txBody>
          <a:bodyPr/>
          <a:lstStyle/>
          <a:p>
            <a:r>
              <a:rPr lang="en-US"/>
              <a:t>Click icon to add picture</a:t>
            </a:r>
          </a:p>
        </p:txBody>
      </p:sp>
      <p:sp>
        <p:nvSpPr>
          <p:cNvPr id="8" name="Oval 7">
            <a:extLst>
              <a:ext uri="{FF2B5EF4-FFF2-40B4-BE49-F238E27FC236}">
                <a16:creationId xmlns:a16="http://schemas.microsoft.com/office/drawing/2014/main" id="{B21D9A9E-7FC8-A043-B89D-89F4A1524A4C}"/>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AF12960A-374F-9842-98F8-8E818B490B6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3" name="Picture 12">
            <a:extLst>
              <a:ext uri="{FF2B5EF4-FFF2-40B4-BE49-F238E27FC236}">
                <a16:creationId xmlns:a16="http://schemas.microsoft.com/office/drawing/2014/main" id="{6D2596C2-EBBD-224E-9ACA-59A8262D0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4" name="Straight Connector 13">
            <a:extLst>
              <a:ext uri="{FF2B5EF4-FFF2-40B4-BE49-F238E27FC236}">
                <a16:creationId xmlns:a16="http://schemas.microsoft.com/office/drawing/2014/main" id="{92566EBA-F657-0B45-A9F3-22328CE91B4D}"/>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1">
            <a:extLst>
              <a:ext uri="{FF2B5EF4-FFF2-40B4-BE49-F238E27FC236}">
                <a16:creationId xmlns:a16="http://schemas.microsoft.com/office/drawing/2014/main" id="{0E2D21F7-31CF-4F49-A143-0E8812800FA0}"/>
              </a:ext>
            </a:extLst>
          </p:cNvPr>
          <p:cNvSpPr>
            <a:spLocks noGrp="1"/>
          </p:cNvSpPr>
          <p:nvPr>
            <p:ph type="body" sz="quarter" idx="15"/>
          </p:nvPr>
        </p:nvSpPr>
        <p:spPr>
          <a:xfrm>
            <a:off x="533400" y="4953000"/>
            <a:ext cx="11049000" cy="1447800"/>
          </a:xfrm>
          <a:prstGeom prst="rect">
            <a:avLst/>
          </a:prstGeom>
        </p:spPr>
        <p:txBody>
          <a:bodyPr lIns="91440" rIns="91440">
            <a:noAutofit/>
          </a:bodyPr>
          <a:lstStyle>
            <a:lvl1pPr marL="2857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1pPr>
            <a:lvl2pPr marL="7429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2pPr>
            <a:lvl3pPr marL="12001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3pPr>
            <a:lvl4pPr marL="16573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4pPr>
            <a:lvl5pPr marL="21145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6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rd Layout">
    <p:spTree>
      <p:nvGrpSpPr>
        <p:cNvPr id="1" name=""/>
        <p:cNvGrpSpPr/>
        <p:nvPr/>
      </p:nvGrpSpPr>
      <p:grpSpPr>
        <a:xfrm>
          <a:off x="0" y="0"/>
          <a:ext cx="0" cy="0"/>
          <a:chOff x="0" y="0"/>
          <a:chExt cx="0" cy="0"/>
        </a:xfrm>
      </p:grpSpPr>
      <p:sp>
        <p:nvSpPr>
          <p:cNvPr id="20" name="Picture Placeholder 2"/>
          <p:cNvSpPr>
            <a:spLocks noGrp="1"/>
          </p:cNvSpPr>
          <p:nvPr>
            <p:ph type="pic" sz="quarter" idx="14"/>
          </p:nvPr>
        </p:nvSpPr>
        <p:spPr>
          <a:xfrm>
            <a:off x="9102507" y="2324649"/>
            <a:ext cx="2430137" cy="3784041"/>
          </a:xfrm>
          <a:prstGeom prst="rect">
            <a:avLst/>
          </a:prstGeom>
        </p:spPr>
        <p:txBody>
          <a:bodyPr/>
          <a:lstStyle/>
          <a:p>
            <a:r>
              <a:rPr lang="en-US"/>
              <a:t>Click icon to add picture</a:t>
            </a:r>
          </a:p>
        </p:txBody>
      </p:sp>
      <p:sp>
        <p:nvSpPr>
          <p:cNvPr id="21" name="Picture Placeholder 2"/>
          <p:cNvSpPr>
            <a:spLocks noGrp="1"/>
          </p:cNvSpPr>
          <p:nvPr>
            <p:ph type="pic" sz="quarter" idx="11"/>
          </p:nvPr>
        </p:nvSpPr>
        <p:spPr>
          <a:xfrm>
            <a:off x="590918" y="2317656"/>
            <a:ext cx="2430137" cy="3784041"/>
          </a:xfrm>
          <a:prstGeom prst="rect">
            <a:avLst/>
          </a:prstGeom>
        </p:spPr>
        <p:txBody>
          <a:bodyPr/>
          <a:lstStyle/>
          <a:p>
            <a:r>
              <a:rPr lang="en-US"/>
              <a:t>Click icon to add picture</a:t>
            </a:r>
          </a:p>
        </p:txBody>
      </p:sp>
      <p:sp>
        <p:nvSpPr>
          <p:cNvPr id="22" name="Picture Placeholder 2"/>
          <p:cNvSpPr>
            <a:spLocks noGrp="1"/>
          </p:cNvSpPr>
          <p:nvPr>
            <p:ph type="pic" sz="quarter" idx="12"/>
          </p:nvPr>
        </p:nvSpPr>
        <p:spPr>
          <a:xfrm>
            <a:off x="3437443" y="2317656"/>
            <a:ext cx="2430137" cy="3784041"/>
          </a:xfrm>
          <a:prstGeom prst="rect">
            <a:avLst/>
          </a:prstGeom>
        </p:spPr>
        <p:txBody>
          <a:bodyPr/>
          <a:lstStyle/>
          <a:p>
            <a:r>
              <a:rPr lang="en-US"/>
              <a:t>Click icon to add picture</a:t>
            </a:r>
            <a:endParaRPr lang="en-US" dirty="0"/>
          </a:p>
        </p:txBody>
      </p:sp>
      <p:sp>
        <p:nvSpPr>
          <p:cNvPr id="25" name="Picture Placeholder 2"/>
          <p:cNvSpPr>
            <a:spLocks noGrp="1"/>
          </p:cNvSpPr>
          <p:nvPr>
            <p:ph type="pic" sz="quarter" idx="13"/>
          </p:nvPr>
        </p:nvSpPr>
        <p:spPr>
          <a:xfrm>
            <a:off x="6265310" y="2317656"/>
            <a:ext cx="2430137" cy="3784041"/>
          </a:xfrm>
          <a:prstGeom prst="rect">
            <a:avLst/>
          </a:prstGeom>
        </p:spPr>
        <p:txBody>
          <a:bodyPr/>
          <a:lstStyle/>
          <a:p>
            <a:r>
              <a:rPr lang="en-US"/>
              <a:t>Click icon to add picture</a:t>
            </a:r>
          </a:p>
        </p:txBody>
      </p:sp>
      <p:sp>
        <p:nvSpPr>
          <p:cNvPr id="11" name="Text Placeholder 11">
            <a:extLst>
              <a:ext uri="{FF2B5EF4-FFF2-40B4-BE49-F238E27FC236}">
                <a16:creationId xmlns:a16="http://schemas.microsoft.com/office/drawing/2014/main" id="{555E9253-5050-5449-A7E4-468F7A1F2F3B}"/>
              </a:ext>
            </a:extLst>
          </p:cNvPr>
          <p:cNvSpPr>
            <a:spLocks noGrp="1"/>
          </p:cNvSpPr>
          <p:nvPr>
            <p:ph type="body" sz="quarter" idx="15"/>
          </p:nvPr>
        </p:nvSpPr>
        <p:spPr>
          <a:xfrm>
            <a:off x="673100" y="118528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4" name="Text Placeholder 16">
            <a:extLst>
              <a:ext uri="{FF2B5EF4-FFF2-40B4-BE49-F238E27FC236}">
                <a16:creationId xmlns:a16="http://schemas.microsoft.com/office/drawing/2014/main" id="{9338B376-4849-8642-9547-EF59C5521382}"/>
              </a:ext>
            </a:extLst>
          </p:cNvPr>
          <p:cNvSpPr>
            <a:spLocks noGrp="1"/>
          </p:cNvSpPr>
          <p:nvPr>
            <p:ph type="body" sz="quarter" idx="16"/>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5" name="Oval 14">
            <a:extLst>
              <a:ext uri="{FF2B5EF4-FFF2-40B4-BE49-F238E27FC236}">
                <a16:creationId xmlns:a16="http://schemas.microsoft.com/office/drawing/2014/main" id="{CD686BB8-C86B-8A4E-B52B-B44858C7F4A0}"/>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16C24352-750A-EC4F-8FBA-DBBE89A56C2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C01E88E9-2062-004A-B6F5-0C21C06B2E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F67FD55-2798-AF4B-A6D6-0055268F4E5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299666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507270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094359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93443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691094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84729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3644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1089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1 presenter &amp; title- Infinit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02A579-9D78-B94D-A7DC-F25ED8B537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010" y="1667515"/>
            <a:ext cx="2897450" cy="432358"/>
          </a:xfrm>
          <a:prstGeom prst="rect">
            <a:avLst/>
          </a:prstGeom>
        </p:spPr>
      </p:pic>
      <p:pic>
        <p:nvPicPr>
          <p:cNvPr id="15" name="Picture 14">
            <a:extLst>
              <a:ext uri="{FF2B5EF4-FFF2-40B4-BE49-F238E27FC236}">
                <a16:creationId xmlns:a16="http://schemas.microsoft.com/office/drawing/2014/main" id="{6E762AE1-0F6A-4340-AA61-F838EB31C7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8618" y="-377385"/>
            <a:ext cx="8851900" cy="4254522"/>
          </a:xfrm>
          <a:prstGeom prst="rect">
            <a:avLst/>
          </a:prstGeom>
        </p:spPr>
      </p:pic>
      <p:sp>
        <p:nvSpPr>
          <p:cNvPr id="8" name="Text Placeholder 16">
            <a:extLst>
              <a:ext uri="{FF2B5EF4-FFF2-40B4-BE49-F238E27FC236}">
                <a16:creationId xmlns:a16="http://schemas.microsoft.com/office/drawing/2014/main" id="{8EE7EB82-4B1B-EA4F-BF1E-44B19A68C6C4}"/>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tx1">
                    <a:lumMod val="50000"/>
                    <a:lumOff val="50000"/>
                  </a:schemeClr>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9" name="Text Placeholder 16">
            <a:extLst>
              <a:ext uri="{FF2B5EF4-FFF2-40B4-BE49-F238E27FC236}">
                <a16:creationId xmlns:a16="http://schemas.microsoft.com/office/drawing/2014/main" id="{23465517-CDEF-AB4F-B8B0-794A19286998}"/>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tx1">
                    <a:lumMod val="50000"/>
                    <a:lumOff val="50000"/>
                  </a:schemeClr>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7236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68433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20477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838201" y="308482"/>
            <a:ext cx="10515600" cy="654798"/>
          </a:xfrm>
        </p:spPr>
        <p:txBody>
          <a:bodyPr/>
          <a:lstStyle>
            <a:lvl1pPr>
              <a:lnSpc>
                <a:spcPct val="100000"/>
              </a:lnSpc>
              <a:defRPr>
                <a:solidFill>
                  <a:srgbClr val="3E3E3E"/>
                </a:solidFill>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097077" y="6474109"/>
            <a:ext cx="1520871"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www.resonate.com</a:t>
            </a:r>
          </a:p>
        </p:txBody>
      </p: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838201" y="1382233"/>
            <a:ext cx="10515600" cy="4858477"/>
          </a:xfrm>
        </p:spPr>
        <p:txBody>
          <a:bodyPr>
            <a:normAutofit/>
          </a:bodyPr>
          <a:lstStyle>
            <a:lvl1pPr marL="231775" indent="-231775" algn="l">
              <a:lnSpc>
                <a:spcPct val="100000"/>
              </a:lnSpc>
              <a:spcAft>
                <a:spcPts val="1800"/>
              </a:spcAft>
              <a:buClr>
                <a:schemeClr val="accent1"/>
              </a:buClr>
              <a:buFont typeface="Arial" charset="0"/>
              <a:buChar char="•"/>
              <a:tabLst/>
              <a:defRPr sz="2400">
                <a:solidFill>
                  <a:schemeClr val="tx1">
                    <a:lumMod val="90000"/>
                    <a:lumOff val="10000"/>
                  </a:schemeClr>
                </a:solidFill>
                <a:latin typeface="Raleway" charset="0"/>
                <a:ea typeface="Raleway" charset="0"/>
                <a:cs typeface="Raleway" charset="0"/>
              </a:defRPr>
            </a:lvl1pPr>
            <a:lvl2pPr marL="750888" indent="-293688">
              <a:lnSpc>
                <a:spcPct val="100000"/>
              </a:lnSpc>
              <a:spcAft>
                <a:spcPts val="1800"/>
              </a:spcAft>
              <a:buClr>
                <a:schemeClr val="accent1"/>
              </a:buClr>
              <a:buFont typeface="LucidaGrande" charset="0"/>
              <a:buChar char="-"/>
              <a:tabLst/>
              <a:defRPr sz="2000">
                <a:solidFill>
                  <a:schemeClr val="tx1">
                    <a:lumMod val="90000"/>
                    <a:lumOff val="10000"/>
                  </a:schemeClr>
                </a:solidFill>
                <a:latin typeface="Raleway" charset="0"/>
                <a:ea typeface="Raleway" charset="0"/>
                <a:cs typeface="Raleway" charset="0"/>
              </a:defRPr>
            </a:lvl2pPr>
            <a:lvl3pPr marL="1152525" indent="-238125">
              <a:lnSpc>
                <a:spcPct val="100000"/>
              </a:lnSpc>
              <a:spcAft>
                <a:spcPts val="1800"/>
              </a:spcAft>
              <a:buClr>
                <a:schemeClr val="accent1"/>
              </a:buClr>
              <a:buFont typeface="Arial" charset="0"/>
              <a:buChar char="•"/>
              <a:tabLst/>
              <a:defRPr sz="1800">
                <a:solidFill>
                  <a:schemeClr val="tx1">
                    <a:lumMod val="90000"/>
                    <a:lumOff val="10000"/>
                  </a:schemeClr>
                </a:solidFill>
                <a:latin typeface="Raleway" charset="0"/>
                <a:ea typeface="Raleway" charset="0"/>
                <a:cs typeface="Raleway" charset="0"/>
              </a:defRPr>
            </a:lvl3pPr>
            <a:lvl4pPr marL="1608138" indent="-236538">
              <a:lnSpc>
                <a:spcPct val="100000"/>
              </a:lnSpc>
              <a:spcAft>
                <a:spcPts val="1800"/>
              </a:spcAft>
              <a:buClr>
                <a:schemeClr val="accent1"/>
              </a:buClr>
              <a:buFont typeface="LucidaGrande" charset="0"/>
              <a:buChar char="-"/>
              <a:tabLst/>
              <a:defRPr sz="1600">
                <a:solidFill>
                  <a:schemeClr val="tx1">
                    <a:lumMod val="90000"/>
                    <a:lumOff val="10000"/>
                  </a:schemeClr>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a:solidFill>
                  <a:schemeClr val="tx1">
                    <a:lumMod val="90000"/>
                    <a:lumOff val="10000"/>
                  </a:schemeClr>
                </a:solidFill>
                <a:latin typeface="Raleway" charset="0"/>
                <a:ea typeface="Raleway" charset="0"/>
                <a:cs typeface="Raleway"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ight Triangle 11"/>
          <p:cNvSpPr/>
          <p:nvPr userDrawn="1"/>
        </p:nvSpPr>
        <p:spPr>
          <a:xfrm rot="16200000">
            <a:off x="11574713" y="6240712"/>
            <a:ext cx="617287" cy="617287"/>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1643666" y="6309664"/>
            <a:ext cx="363604" cy="3636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1443569" y="6388691"/>
            <a:ext cx="538461" cy="230832"/>
          </a:xfrm>
          <a:prstGeom prst="rect">
            <a:avLst/>
          </a:prstGeom>
        </p:spPr>
        <p:txBody>
          <a:bodyPr wrap="square">
            <a:spAutoFit/>
          </a:bodyPr>
          <a:lstStyle/>
          <a:p>
            <a:pPr algn="r"/>
            <a:fld id="{52D6D798-CB88-473E-97C8-67A016EA1979}" type="slidenum">
              <a:rPr lang="en-US" sz="900" smtClean="0">
                <a:solidFill>
                  <a:schemeClr val="bg1">
                    <a:lumMod val="50000"/>
                  </a:schemeClr>
                </a:solidFill>
                <a:latin typeface="Montserrat-Regular"/>
                <a:ea typeface="Raleway Light"/>
                <a:cs typeface="Montserrat-Regular"/>
              </a:rPr>
              <a:pPr algn="r"/>
              <a:t>‹#›</a:t>
            </a:fld>
            <a:endParaRPr lang="en-US" sz="900">
              <a:solidFill>
                <a:schemeClr val="bg1">
                  <a:lumMod val="50000"/>
                </a:schemeClr>
              </a:solidFill>
              <a:latin typeface="Montserrat-Regular"/>
              <a:ea typeface="Raleway Light"/>
              <a:cs typeface="Montserrat-Regular"/>
            </a:endParaRPr>
          </a:p>
        </p:txBody>
      </p:sp>
    </p:spTree>
    <p:extLst>
      <p:ext uri="{BB962C8B-B14F-4D97-AF65-F5344CB8AC3E}">
        <p14:creationId xmlns:p14="http://schemas.microsoft.com/office/powerpoint/2010/main" val="85518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1 presenter &amp; title-Infinity_orang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CB8ABD-1F64-4843-88B2-D07EE48F0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81000" dist="38100" dir="8100000" algn="tr" rotWithShape="0">
              <a:prstClr val="black">
                <a:alpha val="23000"/>
              </a:prstClr>
            </a:outerShdw>
          </a:effectLst>
        </p:spPr>
      </p:pic>
      <p:pic>
        <p:nvPicPr>
          <p:cNvPr id="13" name="Picture 12">
            <a:extLst>
              <a:ext uri="{FF2B5EF4-FFF2-40B4-BE49-F238E27FC236}">
                <a16:creationId xmlns:a16="http://schemas.microsoft.com/office/drawing/2014/main" id="{2C659128-8079-624A-9949-4DE704FCE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4" name="Text Placeholder 16">
            <a:extLst>
              <a:ext uri="{FF2B5EF4-FFF2-40B4-BE49-F238E27FC236}">
                <a16:creationId xmlns:a16="http://schemas.microsoft.com/office/drawing/2014/main" id="{6D48FA4B-8433-9D44-9CF9-3A44FAD46F4A}"/>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7" name="Text Placeholder 16">
            <a:extLst>
              <a:ext uri="{FF2B5EF4-FFF2-40B4-BE49-F238E27FC236}">
                <a16:creationId xmlns:a16="http://schemas.microsoft.com/office/drawing/2014/main" id="{F0F0250E-8134-6940-B3B9-FEB498CDA6B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270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1 presenter &amp; title-Infinity_orang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1DB821-E504-474B-80D0-936B7A9CE5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93700" dist="38100" dir="8100000" algn="tr" rotWithShape="0">
              <a:prstClr val="black">
                <a:alpha val="17000"/>
              </a:prstClr>
            </a:outerShdw>
          </a:effectLst>
        </p:spPr>
      </p:pic>
      <p:pic>
        <p:nvPicPr>
          <p:cNvPr id="10" name="Picture 9">
            <a:extLst>
              <a:ext uri="{FF2B5EF4-FFF2-40B4-BE49-F238E27FC236}">
                <a16:creationId xmlns:a16="http://schemas.microsoft.com/office/drawing/2014/main" id="{150F8780-C107-2443-A980-7AFA8DD851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1" name="Text Placeholder 16">
            <a:extLst>
              <a:ext uri="{FF2B5EF4-FFF2-40B4-BE49-F238E27FC236}">
                <a16:creationId xmlns:a16="http://schemas.microsoft.com/office/drawing/2014/main" id="{A78AB56B-950A-794B-B290-C2EBF838E966}"/>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2" name="Text Placeholder 16">
            <a:extLst>
              <a:ext uri="{FF2B5EF4-FFF2-40B4-BE49-F238E27FC236}">
                <a16:creationId xmlns:a16="http://schemas.microsoft.com/office/drawing/2014/main" id="{B254B34D-D60B-C742-BB7B-428FFACCEE1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5419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54725" y="4131753"/>
            <a:ext cx="7043827" cy="3551020"/>
          </a:xfrm>
          <a:prstGeom prst="rect">
            <a:avLst/>
          </a:prstGeom>
        </p:spPr>
      </p:pic>
      <p:pic>
        <p:nvPicPr>
          <p:cNvPr id="11" name="Picture 10" descr="A screen shot of a person&#10;&#10;Description automatically generated">
            <a:extLst>
              <a:ext uri="{FF2B5EF4-FFF2-40B4-BE49-F238E27FC236}">
                <a16:creationId xmlns:a16="http://schemas.microsoft.com/office/drawing/2014/main" id="{94D4A1C3-6E7B-2A4F-A482-4C264B5DDD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923" y="280237"/>
            <a:ext cx="4383993" cy="3148763"/>
          </a:xfrm>
          <a:prstGeom prst="rect">
            <a:avLst/>
          </a:prstGeom>
        </p:spPr>
      </p:pic>
      <p:sp>
        <p:nvSpPr>
          <p:cNvPr id="13" name="Text Placeholder 16">
            <a:extLst>
              <a:ext uri="{FF2B5EF4-FFF2-40B4-BE49-F238E27FC236}">
                <a16:creationId xmlns:a16="http://schemas.microsoft.com/office/drawing/2014/main" id="{8CF62BEB-30CD-2840-923C-DBC39DC6C025}"/>
              </a:ext>
            </a:extLst>
          </p:cNvPr>
          <p:cNvSpPr>
            <a:spLocks noGrp="1"/>
          </p:cNvSpPr>
          <p:nvPr>
            <p:ph type="body" sz="quarter" idx="21"/>
          </p:nvPr>
        </p:nvSpPr>
        <p:spPr>
          <a:xfrm>
            <a:off x="5161660" y="1920005"/>
            <a:ext cx="6501374"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86DC88F5-A6CA-0641-97B4-0C02EE0522AD}"/>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5023266F-0A18-A946-ADF3-8A5407B7D4F5}"/>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B020B56F-55FC-3B4A-BFA0-EA32EBB021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44E8D81-A2A1-224A-8215-B04A876E6A4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B41FF0A6-9D21-2B43-8498-D128105999FC}"/>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394017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pic>
        <p:nvPicPr>
          <p:cNvPr id="3" name="Picture 2" descr="A close up of a logo&#10;&#10;Description automatically generated">
            <a:extLst>
              <a:ext uri="{FF2B5EF4-FFF2-40B4-BE49-F238E27FC236}">
                <a16:creationId xmlns:a16="http://schemas.microsoft.com/office/drawing/2014/main" id="{968DF28E-154A-454C-83ED-18198620B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193" y="313166"/>
            <a:ext cx="4298535" cy="3036368"/>
          </a:xfrm>
          <a:prstGeom prst="rect">
            <a:avLst/>
          </a:prstGeom>
        </p:spPr>
      </p:pic>
      <p:sp>
        <p:nvSpPr>
          <p:cNvPr id="14" name="Text Placeholder 16">
            <a:extLst>
              <a:ext uri="{FF2B5EF4-FFF2-40B4-BE49-F238E27FC236}">
                <a16:creationId xmlns:a16="http://schemas.microsoft.com/office/drawing/2014/main" id="{277D9E2B-82C8-804C-B63C-443A15A6C9AE}"/>
              </a:ext>
            </a:extLst>
          </p:cNvPr>
          <p:cNvSpPr>
            <a:spLocks noGrp="1"/>
          </p:cNvSpPr>
          <p:nvPr>
            <p:ph type="body" sz="quarter" idx="21"/>
          </p:nvPr>
        </p:nvSpPr>
        <p:spPr>
          <a:xfrm>
            <a:off x="5161662" y="1920005"/>
            <a:ext cx="6499942"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27EAE11B-63ED-0E4C-9C42-54CA21B5764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8EC63443-6EA3-894D-9143-152A75B619D7}"/>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64D40F2B-F816-5845-B3D4-41D3C8C0E8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8C8D3A71-7337-E448-8579-21E4E1B5957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F135B781-5573-4544-B9E6-B9386CF4F6E9}"/>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28336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 Transition slide (left images) with text">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C79F54E8-F26B-8946-96C0-BC4443D4DAD1}"/>
              </a:ext>
            </a:extLst>
          </p:cNvPr>
          <p:cNvSpPr>
            <a:spLocks noGrp="1"/>
          </p:cNvSpPr>
          <p:nvPr>
            <p:ph type="body" sz="quarter" idx="20"/>
          </p:nvPr>
        </p:nvSpPr>
        <p:spPr>
          <a:xfrm>
            <a:off x="3301625" y="2574321"/>
            <a:ext cx="8260833" cy="2863023"/>
          </a:xfrm>
          <a:prstGeom prst="rect">
            <a:avLst/>
          </a:prstGeom>
        </p:spPr>
        <p:txBody>
          <a:bodyPr lIns="91440" rIns="91440">
            <a:noAutofit/>
          </a:bodyPr>
          <a:lstStyle>
            <a:lvl1pPr marL="457200" indent="-457200" algn="l">
              <a:buClr>
                <a:schemeClr val="accent2"/>
              </a:buClr>
              <a:buFont typeface="Arial" panose="020B0604020202020204" pitchFamily="34" charset="0"/>
              <a:buChar char="•"/>
              <a:defRPr sz="2000" b="0" i="0">
                <a:solidFill>
                  <a:schemeClr val="tx1"/>
                </a:solidFill>
                <a:latin typeface="Bw Modelica Medium"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8" name="Text Placeholder 16">
            <a:extLst>
              <a:ext uri="{FF2B5EF4-FFF2-40B4-BE49-F238E27FC236}">
                <a16:creationId xmlns:a16="http://schemas.microsoft.com/office/drawing/2014/main" id="{B5AA5BB5-0B62-424E-82C3-4C5EB25A2A8B}"/>
              </a:ext>
            </a:extLst>
          </p:cNvPr>
          <p:cNvSpPr>
            <a:spLocks noGrp="1"/>
          </p:cNvSpPr>
          <p:nvPr>
            <p:ph type="body" sz="quarter" idx="21"/>
          </p:nvPr>
        </p:nvSpPr>
        <p:spPr>
          <a:xfrm>
            <a:off x="3301625" y="1690914"/>
            <a:ext cx="8260833" cy="635000"/>
          </a:xfrm>
          <a:prstGeom prst="rect">
            <a:avLst/>
          </a:prstGeom>
        </p:spPr>
        <p:txBody>
          <a:bodyPr lIns="91440" rIns="91440"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pic>
        <p:nvPicPr>
          <p:cNvPr id="22" name="Picture 21" descr="A person in a blue shirt&#10;&#10;Description automatically generated">
            <a:extLst>
              <a:ext uri="{FF2B5EF4-FFF2-40B4-BE49-F238E27FC236}">
                <a16:creationId xmlns:a16="http://schemas.microsoft.com/office/drawing/2014/main" id="{7E823351-6ADF-A04E-A404-BE15E0AC2C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52853"/>
            <a:ext cx="2264229" cy="1691235"/>
          </a:xfrm>
          <a:prstGeom prst="rect">
            <a:avLst/>
          </a:prstGeom>
        </p:spPr>
      </p:pic>
      <p:pic>
        <p:nvPicPr>
          <p:cNvPr id="23" name="Picture 22" descr="A picture containing sky, person, racket, tennis&#10;&#10;Description automatically generated">
            <a:extLst>
              <a:ext uri="{FF2B5EF4-FFF2-40B4-BE49-F238E27FC236}">
                <a16:creationId xmlns:a16="http://schemas.microsoft.com/office/drawing/2014/main" id="{0B2376A0-4E93-5742-9FAF-8D01F988B9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67086"/>
            <a:ext cx="2264229" cy="1691235"/>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593893F9-FF02-084C-8AA6-958C5C099A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540607"/>
            <a:ext cx="2264229" cy="1629960"/>
          </a:xfrm>
          <a:prstGeom prst="rect">
            <a:avLst/>
          </a:prstGeom>
        </p:spPr>
      </p:pic>
      <p:pic>
        <p:nvPicPr>
          <p:cNvPr id="15" name="Picture 14" descr="A person wearing glasses&#10;&#10;Description automatically generated">
            <a:extLst>
              <a:ext uri="{FF2B5EF4-FFF2-40B4-BE49-F238E27FC236}">
                <a16:creationId xmlns:a16="http://schemas.microsoft.com/office/drawing/2014/main" id="{94A1619D-6CE4-0B4D-A65E-A8863439CE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264229" cy="1857492"/>
          </a:xfrm>
          <a:prstGeom prst="rect">
            <a:avLst/>
          </a:prstGeom>
        </p:spPr>
      </p:pic>
      <p:sp>
        <p:nvSpPr>
          <p:cNvPr id="16" name="Oval 15">
            <a:extLst>
              <a:ext uri="{FF2B5EF4-FFF2-40B4-BE49-F238E27FC236}">
                <a16:creationId xmlns:a16="http://schemas.microsoft.com/office/drawing/2014/main" id="{4424A8A9-BE27-9140-96F3-FABFB6AA4DA7}"/>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7" name="TextBox 16">
            <a:extLst>
              <a:ext uri="{FF2B5EF4-FFF2-40B4-BE49-F238E27FC236}">
                <a16:creationId xmlns:a16="http://schemas.microsoft.com/office/drawing/2014/main" id="{5FD82EDE-A4D1-C142-B048-BB27CF680B6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9" name="Picture 18">
            <a:extLst>
              <a:ext uri="{FF2B5EF4-FFF2-40B4-BE49-F238E27FC236}">
                <a16:creationId xmlns:a16="http://schemas.microsoft.com/office/drawing/2014/main" id="{CDFDB4D3-B4E7-3645-A7F4-80B72CC2A86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1" name="Straight Connector 20">
            <a:extLst>
              <a:ext uri="{FF2B5EF4-FFF2-40B4-BE49-F238E27FC236}">
                <a16:creationId xmlns:a16="http://schemas.microsoft.com/office/drawing/2014/main" id="{82B24ACE-4BBC-5240-B1C1-DB0395F0CEB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0368"/>
            <a:ext cx="12192000" cy="1325563"/>
          </a:xfrm>
          <a:prstGeom prst="rect">
            <a:avLst/>
          </a:prstGeom>
        </p:spPr>
        <p:txBody>
          <a:bodyPr vert="horz" lIns="365760" tIns="45720" rIns="365760" bIns="45720" rtlCol="0" anchor="ctr">
            <a:normAutofit/>
          </a:bodyPr>
          <a:lstStyle/>
          <a:p>
            <a:endParaRPr lang="en-US" dirty="0"/>
          </a:p>
        </p:txBody>
      </p:sp>
      <p:sp>
        <p:nvSpPr>
          <p:cNvPr id="3" name="Text Placeholder 2"/>
          <p:cNvSpPr>
            <a:spLocks noGrp="1"/>
          </p:cNvSpPr>
          <p:nvPr>
            <p:ph type="body" idx="1"/>
          </p:nvPr>
        </p:nvSpPr>
        <p:spPr>
          <a:xfrm>
            <a:off x="0" y="1825625"/>
            <a:ext cx="12192000" cy="4351338"/>
          </a:xfrm>
          <a:prstGeom prst="rect">
            <a:avLst/>
          </a:prstGeom>
        </p:spPr>
        <p:txBody>
          <a:bodyPr vert="horz" lIns="365760" tIns="45720" rIns="365760" bIns="45720" rtlCol="0">
            <a:normAutofit/>
          </a:bodyPr>
          <a:lstStyle/>
          <a:p>
            <a:pPr lvl="0"/>
            <a:endParaRPr lang="en-US" dirty="0"/>
          </a:p>
        </p:txBody>
      </p:sp>
      <p:sp>
        <p:nvSpPr>
          <p:cNvPr id="4" name="Date Placeholder 3"/>
          <p:cNvSpPr>
            <a:spLocks noGrp="1"/>
          </p:cNvSpPr>
          <p:nvPr>
            <p:ph type="dt" sz="half" idx="2"/>
          </p:nvPr>
        </p:nvSpPr>
        <p:spPr>
          <a:xfrm>
            <a:off x="0" y="6356350"/>
            <a:ext cx="2743200" cy="365125"/>
          </a:xfrm>
          <a:prstGeom prst="rect">
            <a:avLst/>
          </a:prstGeom>
        </p:spPr>
        <p:txBody>
          <a:bodyPr vert="horz" lIns="365760" tIns="45720" rIns="91440" bIns="45720" rtlCol="0" anchor="ctr"/>
          <a:lstStyle>
            <a:lvl1pPr algn="l">
              <a:defRPr sz="1400">
                <a:solidFill>
                  <a:schemeClr val="tx1">
                    <a:tint val="75000"/>
                  </a:schemeClr>
                </a:solidFill>
                <a:latin typeface="Bw Modelica" pitchFamily="2" charset="77"/>
                <a:ea typeface="Roboto" panose="02000000000000000000" pitchFamily="2" charset="0"/>
                <a:cs typeface="Bw Modelica" pitchFamily="2" charset="77"/>
              </a:defRPr>
            </a:lvl1pPr>
          </a:lstStyle>
          <a:p>
            <a:fld id="{7FB3A55C-10A8-3848-887F-EFD56AC2CE82}" type="datetimeFigureOut">
              <a:rPr lang="en-US" smtClean="0"/>
              <a:t>1/9/25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Bw Modelica" pitchFamily="2" charset="77"/>
                <a:ea typeface="Roboto" panose="02000000000000000000" pitchFamily="2" charset="0"/>
                <a:cs typeface="Bw Modelica" pitchFamily="2" charset="77"/>
              </a:defRPr>
            </a:lvl1pPr>
          </a:lstStyle>
          <a:p>
            <a:endParaRPr lang="en-US"/>
          </a:p>
        </p:txBody>
      </p:sp>
    </p:spTree>
    <p:extLst>
      <p:ext uri="{BB962C8B-B14F-4D97-AF65-F5344CB8AC3E}">
        <p14:creationId xmlns:p14="http://schemas.microsoft.com/office/powerpoint/2010/main" val="2389213593"/>
      </p:ext>
    </p:extLst>
  </p:cSld>
  <p:clrMap bg1="lt1" tx1="dk1" bg2="lt2" tx2="dk2" accent1="accent1" accent2="accent2" accent3="accent3" accent4="accent4" accent5="accent5" accent6="accent6" hlink="hlink" folHlink="folHlink"/>
  <p:sldLayoutIdLst>
    <p:sldLayoutId id="2147483792" r:id="rId1"/>
    <p:sldLayoutId id="2147483790" r:id="rId2"/>
    <p:sldLayoutId id="2147483794" r:id="rId3"/>
    <p:sldLayoutId id="2147483796" r:id="rId4"/>
    <p:sldLayoutId id="2147483797" r:id="rId5"/>
    <p:sldLayoutId id="2147483798" r:id="rId6"/>
    <p:sldLayoutId id="2147483800"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4" r:id="rId18"/>
    <p:sldLayoutId id="2147483816" r:id="rId19"/>
    <p:sldLayoutId id="2147483818" r:id="rId20"/>
    <p:sldLayoutId id="2147483819" r:id="rId21"/>
    <p:sldLayoutId id="2147483820" r:id="rId22"/>
    <p:sldLayoutId id="2147483821" r:id="rId23"/>
    <p:sldLayoutId id="2147483822" r:id="rId24"/>
    <p:sldLayoutId id="2147483823" r:id="rId25"/>
    <p:sldLayoutId id="2147483824" r:id="rId26"/>
    <p:sldLayoutId id="2147483826" r:id="rId27"/>
    <p:sldLayoutId id="2147483828" r:id="rId28"/>
    <p:sldLayoutId id="2147483830"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spc="60">
          <a:solidFill>
            <a:srgbClr val="3E3E3E"/>
          </a:solidFill>
          <a:latin typeface="Bw Modelica" pitchFamily="2" charset="77"/>
          <a:ea typeface="Roboto" panose="02000000000000000000" pitchFamily="2" charset="0"/>
          <a:cs typeface="Bw Modelica"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resonate.com/hc/en-us/articles/204321679-Create-Projects"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hyperlink" Target="https://support.resonate.com/hc/en-us/articles/204997115" TargetMode="External"/><Relationship Id="rId4" Type="http://schemas.openxmlformats.org/officeDocument/2006/relationships/hyperlink" Target="https://support.resonate.com/hc/en-us/articles/209708193-What-is-a-Collec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support.resonate.com/hc/en-us/articles/204511889-Audience-Building-Best-Practices" TargetMode="Externa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support.resonate.com/hc/en-us/articles/218169783-Why-are-some-attribute-values-unmodeled-"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support.resonate.com/hc/en-us/articles/204373279-How-do-I-create-an-Audience-"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s://support.resonate.com/hc/en-us/sections/360003087574-Geography-Data" TargetMode="External"/><Relationship Id="rId5" Type="http://schemas.openxmlformats.org/officeDocument/2006/relationships/hyperlink" Target="https://support.resonate.com/hc/en-us/articles/360010361254-How-do-I-create-a-new-Audience-from-an-existing-one-" TargetMode="External"/><Relationship Id="rId4" Type="http://schemas.openxmlformats.org/officeDocument/2006/relationships/hyperlink" Target="https://support.resonate.com/hc/en-us/articles/209710883-Audience-Metrics-and-Addressable-Audienc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hyperlink" Target="https://support.resonate.com/hc/en-us/articles/360015230453-What-Ages-define-each-Gener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upport.resonate.com/hc/en-us/articles/209710883-Audience-Metrics-and-Addressable-Audience" TargetMode="External"/><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support.resonate.com/hc/en-us/articles/204511889-Audience-Building-Best-Practices" TargetMode="External"/><Relationship Id="rId5" Type="http://schemas.openxmlformats.org/officeDocument/2006/relationships/image" Target="../media/image35.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5638800"/>
            <a:ext cx="7772400" cy="691769"/>
          </a:xfrm>
        </p:spPr>
        <p:txBody>
          <a:bodyPr/>
          <a:lstStyle/>
          <a:p>
            <a:pPr fontAlgn="base"/>
            <a:r>
              <a:rPr lang="en-US" dirty="0"/>
              <a:t>Audience Building​</a:t>
            </a:r>
          </a:p>
          <a:p>
            <a:pPr fontAlgn="base"/>
            <a:r>
              <a:rPr lang="en-US" dirty="0"/>
              <a:t>Build your Custom Audiences or Personas for Research and/or Activation</a:t>
            </a:r>
          </a:p>
          <a:p>
            <a:endParaRPr lang="en-US" dirty="0"/>
          </a:p>
        </p:txBody>
      </p:sp>
      <p:sp>
        <p:nvSpPr>
          <p:cNvPr id="3" name="Text Placeholder 2"/>
          <p:cNvSpPr>
            <a:spLocks noGrp="1"/>
          </p:cNvSpPr>
          <p:nvPr>
            <p:ph type="body" sz="quarter" idx="14"/>
          </p:nvPr>
        </p:nvSpPr>
        <p:spPr>
          <a:xfrm>
            <a:off x="838200" y="4191000"/>
            <a:ext cx="6934200" cy="1040772"/>
          </a:xfrm>
        </p:spPr>
        <p:txBody>
          <a:bodyPr/>
          <a:lstStyle/>
          <a:p>
            <a:pPr fontAlgn="base"/>
            <a:r>
              <a:rPr lang="en-US" dirty="0"/>
              <a:t>Resonate Client Training</a:t>
            </a:r>
            <a:endParaRPr lang="en-US" b="0" dirty="0"/>
          </a:p>
          <a:p>
            <a:endParaRPr lang="en-US" dirty="0"/>
          </a:p>
        </p:txBody>
      </p:sp>
    </p:spTree>
    <p:extLst>
      <p:ext uri="{BB962C8B-B14F-4D97-AF65-F5344CB8AC3E}">
        <p14:creationId xmlns:p14="http://schemas.microsoft.com/office/powerpoint/2010/main" val="17953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762000" y="1371600"/>
            <a:ext cx="5257800" cy="4648200"/>
          </a:xfrm>
        </p:spPr>
        <p:txBody>
          <a:bodyPr/>
          <a:lstStyle/>
          <a:p>
            <a:pPr marL="0" indent="0">
              <a:spcBef>
                <a:spcPts val="0"/>
              </a:spcBef>
              <a:spcAft>
                <a:spcPts val="600"/>
              </a:spcAft>
              <a:buNone/>
            </a:pPr>
            <a:r>
              <a:rPr lang="en-US" sz="1800" dirty="0">
                <a:cs typeface="Calibri" panose="020F0502020204030204" pitchFamily="34" charset="0"/>
              </a:rPr>
              <a:t>When you save an audience, you’ll save it to a collection and a project.</a:t>
            </a:r>
          </a:p>
          <a:p>
            <a:pPr>
              <a:spcBef>
                <a:spcPts val="0"/>
              </a:spcBef>
              <a:spcAft>
                <a:spcPts val="600"/>
              </a:spcAft>
            </a:pPr>
            <a:endParaRPr lang="en-US" sz="1800" b="1" dirty="0">
              <a:cs typeface="Calibri" panose="020F0502020204030204" pitchFamily="34" charset="0"/>
            </a:endParaRPr>
          </a:p>
          <a:p>
            <a:pPr marL="0" indent="0">
              <a:spcBef>
                <a:spcPts val="0"/>
              </a:spcBef>
              <a:spcAft>
                <a:spcPts val="600"/>
              </a:spcAft>
              <a:buNone/>
            </a:pPr>
            <a:r>
              <a:rPr lang="en-US" sz="1800" b="1" dirty="0">
                <a:cs typeface="Calibri" panose="020F0502020204030204" pitchFamily="34" charset="0"/>
              </a:rPr>
              <a:t>Collections: </a:t>
            </a:r>
            <a:r>
              <a:rPr lang="en-US" sz="1800" dirty="0">
                <a:cs typeface="Calibri" panose="020F0502020204030204" pitchFamily="34" charset="0"/>
              </a:rPr>
              <a:t>A place to save audiences and attributes. The default collection is My Audiences.</a:t>
            </a:r>
          </a:p>
          <a:p>
            <a:pPr marL="0" indent="0">
              <a:spcBef>
                <a:spcPts val="0"/>
              </a:spcBef>
              <a:spcAft>
                <a:spcPts val="600"/>
              </a:spcAft>
              <a:buNone/>
            </a:pPr>
            <a:r>
              <a:rPr lang="en-US" sz="1800" dirty="0">
                <a:cs typeface="Calibri" panose="020F0502020204030204" pitchFamily="34" charset="0"/>
              </a:rPr>
              <a:t>We’ll learn more about Collections in a bit.</a:t>
            </a:r>
          </a:p>
          <a:p>
            <a:pPr>
              <a:spcBef>
                <a:spcPts val="0"/>
              </a:spcBef>
              <a:spcAft>
                <a:spcPts val="600"/>
              </a:spcAft>
            </a:pPr>
            <a:endParaRPr lang="en-US" sz="1800" dirty="0">
              <a:cs typeface="Calibri" panose="020F0502020204030204" pitchFamily="34" charset="0"/>
            </a:endParaRPr>
          </a:p>
          <a:p>
            <a:pPr marL="0" indent="0">
              <a:spcBef>
                <a:spcPts val="0"/>
              </a:spcBef>
              <a:spcAft>
                <a:spcPts val="600"/>
              </a:spcAft>
              <a:buNone/>
            </a:pPr>
            <a:r>
              <a:rPr lang="en-US" sz="1800" b="1" dirty="0">
                <a:cs typeface="Calibri" panose="020F0502020204030204" pitchFamily="34" charset="0"/>
              </a:rPr>
              <a:t>Projects: </a:t>
            </a:r>
            <a:r>
              <a:rPr lang="en-US" sz="1800" dirty="0">
                <a:cs typeface="Calibri" panose="020F0502020204030204" pitchFamily="34" charset="0"/>
              </a:rPr>
              <a:t>A way to group and filter your audiences, tags and analyses. The default project is Inbox. Client Admins can </a:t>
            </a:r>
            <a:r>
              <a:rPr lang="en-US" sz="1800" dirty="0">
                <a:cs typeface="Calibri" panose="020F0502020204030204" pitchFamily="34" charset="0"/>
                <a:hlinkClick r:id="rId3"/>
              </a:rPr>
              <a:t>create additional projects</a:t>
            </a:r>
            <a:r>
              <a:rPr lang="en-US" sz="1800" dirty="0">
                <a:cs typeface="Calibri" panose="020F0502020204030204" pitchFamily="34" charset="0"/>
              </a:rPr>
              <a:t>.</a:t>
            </a:r>
          </a:p>
          <a:p>
            <a:endParaRPr lang="en-US" sz="1800" dirty="0"/>
          </a:p>
        </p:txBody>
      </p:sp>
      <p:sp>
        <p:nvSpPr>
          <p:cNvPr id="3" name="Text Placeholder 2"/>
          <p:cNvSpPr>
            <a:spLocks noGrp="1"/>
          </p:cNvSpPr>
          <p:nvPr>
            <p:ph type="body" sz="quarter" idx="14"/>
          </p:nvPr>
        </p:nvSpPr>
        <p:spPr/>
        <p:txBody>
          <a:bodyPr/>
          <a:lstStyle/>
          <a:p>
            <a:r>
              <a:rPr lang="en-US" dirty="0">
                <a:hlinkClick r:id="rId4"/>
              </a:rPr>
              <a:t>Collections </a:t>
            </a:r>
            <a:r>
              <a:rPr lang="en-US" dirty="0"/>
              <a:t>&amp; </a:t>
            </a:r>
            <a:r>
              <a:rPr lang="en-US" dirty="0">
                <a:hlinkClick r:id="rId5"/>
              </a:rPr>
              <a:t>Projects</a:t>
            </a:r>
            <a:endParaRPr lang="en-US" dirty="0"/>
          </a:p>
        </p:txBody>
      </p:sp>
      <p:pic>
        <p:nvPicPr>
          <p:cNvPr id="5" name="Picture 4">
            <a:extLst>
              <a:ext uri="{FF2B5EF4-FFF2-40B4-BE49-F238E27FC236}">
                <a16:creationId xmlns:a16="http://schemas.microsoft.com/office/drawing/2014/main" id="{E7FDA67D-82FC-4D2D-BBCB-FA3B25C35CBA}"/>
              </a:ext>
            </a:extLst>
          </p:cNvPr>
          <p:cNvPicPr>
            <a:picLocks noChangeAspect="1"/>
          </p:cNvPicPr>
          <p:nvPr/>
        </p:nvPicPr>
        <p:blipFill>
          <a:blip r:embed="rId6"/>
          <a:stretch>
            <a:fillRect/>
          </a:stretch>
        </p:blipFill>
        <p:spPr>
          <a:xfrm>
            <a:off x="6304431" y="1409243"/>
            <a:ext cx="5257798" cy="4619522"/>
          </a:xfrm>
          <a:prstGeom prst="rect">
            <a:avLst/>
          </a:prstGeom>
        </p:spPr>
      </p:pic>
    </p:spTree>
    <p:extLst>
      <p:ext uri="{BB962C8B-B14F-4D97-AF65-F5344CB8AC3E}">
        <p14:creationId xmlns:p14="http://schemas.microsoft.com/office/powerpoint/2010/main" val="85890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600" dirty="0">
                <a:latin typeface="+mn-lt"/>
                <a:cs typeface="Calibri" panose="020F0502020204030204" pitchFamily="34" charset="0"/>
              </a:rPr>
              <a:t>Easy Right? Let’s Get More Sophisticated</a:t>
            </a:r>
          </a:p>
          <a:p>
            <a:endParaRPr lang="en-US" sz="3600" dirty="0">
              <a:latin typeface="+mn-lt"/>
              <a:cs typeface="Calibri" panose="020F0502020204030204" pitchFamily="34" charset="0"/>
            </a:endParaRPr>
          </a:p>
          <a:p>
            <a:r>
              <a:rPr lang="en-US" sz="3600" dirty="0">
                <a:latin typeface="+mn-lt"/>
              </a:rPr>
              <a:t>Add Attributes, and play with Audience Logic: ANDs, ORs, Excludes, </a:t>
            </a:r>
            <a:r>
              <a:rPr lang="en-US" sz="3600" dirty="0" err="1">
                <a:latin typeface="+mn-lt"/>
              </a:rPr>
              <a:t>etc</a:t>
            </a:r>
            <a:endParaRPr lang="en-US" sz="3600" dirty="0">
              <a:latin typeface="+mn-lt"/>
            </a:endParaRPr>
          </a:p>
        </p:txBody>
      </p:sp>
    </p:spTree>
    <p:extLst>
      <p:ext uri="{BB962C8B-B14F-4D97-AF65-F5344CB8AC3E}">
        <p14:creationId xmlns:p14="http://schemas.microsoft.com/office/powerpoint/2010/main" val="206849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381000" y="1828800"/>
            <a:ext cx="4191000" cy="4648200"/>
          </a:xfrm>
        </p:spPr>
        <p:txBody>
          <a:bodyPr/>
          <a:lstStyle/>
          <a:p>
            <a:pPr marL="285750" indent="-285750">
              <a:spcBef>
                <a:spcPts val="0"/>
              </a:spcBef>
              <a:spcAft>
                <a:spcPts val="600"/>
              </a:spcAft>
            </a:pPr>
            <a:r>
              <a:rPr lang="en-US" sz="1600" b="1" kern="1200" dirty="0">
                <a:cs typeface="Calibri" panose="020F0502020204030204" pitchFamily="34" charset="0"/>
              </a:rPr>
              <a:t>Navigate the Taxonomy</a:t>
            </a:r>
          </a:p>
          <a:p>
            <a:pPr marL="285750" indent="-285750">
              <a:spcBef>
                <a:spcPts val="0"/>
              </a:spcBef>
              <a:spcAft>
                <a:spcPts val="600"/>
              </a:spcAft>
            </a:pPr>
            <a:r>
              <a:rPr lang="en-US" sz="1600" b="1" kern="1200" dirty="0">
                <a:cs typeface="Calibri" panose="020F0502020204030204" pitchFamily="34" charset="0"/>
              </a:rPr>
              <a:t>Demographics</a:t>
            </a:r>
            <a:r>
              <a:rPr lang="en-US" sz="1600" kern="1200" dirty="0">
                <a:cs typeface="Calibri" panose="020F0502020204030204" pitchFamily="34" charset="0"/>
              </a:rPr>
              <a:t> – </a:t>
            </a:r>
            <a:r>
              <a:rPr lang="en-US" sz="1600" b="1" kern="1200" dirty="0">
                <a:cs typeface="Calibri" panose="020F0502020204030204" pitchFamily="34" charset="0"/>
              </a:rPr>
              <a:t>Lifestyle</a:t>
            </a:r>
            <a:r>
              <a:rPr lang="en-US" sz="1600" kern="1200" dirty="0">
                <a:cs typeface="Calibri" panose="020F0502020204030204" pitchFamily="34" charset="0"/>
              </a:rPr>
              <a:t> – </a:t>
            </a:r>
            <a:r>
              <a:rPr lang="en-US" sz="1600" b="1" kern="1200" dirty="0">
                <a:cs typeface="Calibri" panose="020F0502020204030204" pitchFamily="34" charset="0"/>
              </a:rPr>
              <a:t>Hobbies</a:t>
            </a:r>
            <a:r>
              <a:rPr lang="en-US" sz="1600" kern="1200" dirty="0">
                <a:cs typeface="Calibri" panose="020F0502020204030204" pitchFamily="34" charset="0"/>
              </a:rPr>
              <a:t> – </a:t>
            </a:r>
            <a:r>
              <a:rPr lang="en-US" sz="1600" b="1" kern="1200" dirty="0">
                <a:cs typeface="Calibri" panose="020F0502020204030204" pitchFamily="34" charset="0"/>
              </a:rPr>
              <a:t>Sports/Outdoor</a:t>
            </a:r>
          </a:p>
          <a:p>
            <a:pPr marL="804863" lvl="1" indent="-285750">
              <a:spcBef>
                <a:spcPts val="0"/>
              </a:spcBef>
              <a:spcAft>
                <a:spcPts val="600"/>
              </a:spcAft>
            </a:pPr>
            <a:r>
              <a:rPr lang="en-US" sz="1600" b="1" dirty="0">
                <a:latin typeface="+mn-lt"/>
                <a:cs typeface="Calibri" panose="020F0502020204030204" pitchFamily="34" charset="0"/>
              </a:rPr>
              <a:t>Add</a:t>
            </a:r>
            <a:r>
              <a:rPr lang="en-US" sz="1600" dirty="0">
                <a:latin typeface="+mn-lt"/>
                <a:cs typeface="Calibri" panose="020F0502020204030204" pitchFamily="34" charset="0"/>
              </a:rPr>
              <a:t> Bicycling, Competing on a Team, Exercising Regularly, Golfing, Hiking/Camping, Hunting/Shooting, Skiing/Snowboarding</a:t>
            </a:r>
          </a:p>
          <a:p>
            <a:pPr marL="285750" indent="-285750">
              <a:spcBef>
                <a:spcPts val="0"/>
              </a:spcBef>
              <a:spcAft>
                <a:spcPts val="600"/>
              </a:spcAft>
            </a:pPr>
            <a:r>
              <a:rPr lang="en-US" sz="1600" kern="1200" dirty="0">
                <a:cs typeface="Calibri" panose="020F0502020204030204" pitchFamily="34" charset="0"/>
              </a:rPr>
              <a:t>By default, attributes are added as ANDs and attribute values from the same attributes are grouped together as ORs</a:t>
            </a:r>
          </a:p>
          <a:p>
            <a:endParaRPr lang="en-US" dirty="0"/>
          </a:p>
        </p:txBody>
      </p:sp>
      <p:sp>
        <p:nvSpPr>
          <p:cNvPr id="3" name="Text Placeholder 2"/>
          <p:cNvSpPr>
            <a:spLocks noGrp="1"/>
          </p:cNvSpPr>
          <p:nvPr>
            <p:ph type="body" sz="quarter" idx="14"/>
          </p:nvPr>
        </p:nvSpPr>
        <p:spPr/>
        <p:txBody>
          <a:bodyPr/>
          <a:lstStyle/>
          <a:p>
            <a:r>
              <a:rPr lang="en-US" dirty="0">
                <a:latin typeface="+mn-lt"/>
                <a:cs typeface="Calibri" panose="020F0502020204030204" pitchFamily="34" charset="0"/>
              </a:rPr>
              <a:t>Create a Male Millennial Audience who is Sporty, but doesn’t Ski/Snowboard</a:t>
            </a:r>
            <a:endParaRPr lang="en-US" dirty="0">
              <a:latin typeface="+mn-lt"/>
            </a:endParaRPr>
          </a:p>
        </p:txBody>
      </p:sp>
      <p:pic>
        <p:nvPicPr>
          <p:cNvPr id="2" name="Picture 1">
            <a:extLst>
              <a:ext uri="{FF2B5EF4-FFF2-40B4-BE49-F238E27FC236}">
                <a16:creationId xmlns:a16="http://schemas.microsoft.com/office/drawing/2014/main" id="{92AE441D-754E-43C8-BEE3-3B1B98FD4F1A}"/>
              </a:ext>
            </a:extLst>
          </p:cNvPr>
          <p:cNvPicPr>
            <a:picLocks noChangeAspect="1"/>
          </p:cNvPicPr>
          <p:nvPr/>
        </p:nvPicPr>
        <p:blipFill>
          <a:blip r:embed="rId3"/>
          <a:stretch>
            <a:fillRect/>
          </a:stretch>
        </p:blipFill>
        <p:spPr>
          <a:xfrm>
            <a:off x="4572000" y="1676400"/>
            <a:ext cx="7125481" cy="3691890"/>
          </a:xfrm>
          <a:prstGeom prst="rect">
            <a:avLst/>
          </a:prstGeom>
        </p:spPr>
      </p:pic>
      <p:pic>
        <p:nvPicPr>
          <p:cNvPr id="6" name="Picture 5">
            <a:extLst>
              <a:ext uri="{FF2B5EF4-FFF2-40B4-BE49-F238E27FC236}">
                <a16:creationId xmlns:a16="http://schemas.microsoft.com/office/drawing/2014/main" id="{68C27794-3277-4484-AA0C-B3193D186DEA}"/>
              </a:ext>
            </a:extLst>
          </p:cNvPr>
          <p:cNvPicPr>
            <a:picLocks noChangeAspect="1"/>
          </p:cNvPicPr>
          <p:nvPr/>
        </p:nvPicPr>
        <p:blipFill>
          <a:blip r:embed="rId4"/>
          <a:srcRect/>
          <a:stretch/>
        </p:blipFill>
        <p:spPr>
          <a:xfrm>
            <a:off x="9457615" y="1368706"/>
            <a:ext cx="2353385" cy="5127574"/>
          </a:xfrm>
          <a:prstGeom prst="rect">
            <a:avLst/>
          </a:prstGeom>
        </p:spPr>
      </p:pic>
    </p:spTree>
    <p:extLst>
      <p:ext uri="{BB962C8B-B14F-4D97-AF65-F5344CB8AC3E}">
        <p14:creationId xmlns:p14="http://schemas.microsoft.com/office/powerpoint/2010/main" val="348907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32554" y="2022865"/>
            <a:ext cx="3300827" cy="4648200"/>
          </a:xfrm>
        </p:spPr>
        <p:txBody>
          <a:bodyPr/>
          <a:lstStyle/>
          <a:p>
            <a:r>
              <a:rPr lang="en-US" sz="1800" dirty="0"/>
              <a:t>Click </a:t>
            </a:r>
            <a:r>
              <a:rPr lang="en-US" sz="1800" b="1" dirty="0"/>
              <a:t>Split Attribute icon </a:t>
            </a:r>
            <a:r>
              <a:rPr lang="en-US" sz="1800" dirty="0"/>
              <a:t>on Skiing/Snowboarding</a:t>
            </a:r>
          </a:p>
          <a:p>
            <a:r>
              <a:rPr lang="en-US" sz="1800" dirty="0"/>
              <a:t>Skiing/Snowboarding is split out on it’s own</a:t>
            </a:r>
          </a:p>
          <a:p>
            <a:r>
              <a:rPr lang="en-US" sz="1800" dirty="0"/>
              <a:t>Click </a:t>
            </a:r>
            <a:r>
              <a:rPr lang="en-US" sz="1800" b="1" dirty="0"/>
              <a:t>Include</a:t>
            </a:r>
            <a:r>
              <a:rPr lang="en-US" sz="1800" dirty="0"/>
              <a:t> and switch to </a:t>
            </a:r>
            <a:r>
              <a:rPr lang="en-US" sz="1800" b="1" dirty="0"/>
              <a:t>Exclude</a:t>
            </a:r>
          </a:p>
          <a:p>
            <a:pPr marL="0" indent="0">
              <a:buNone/>
            </a:pPr>
            <a:endParaRPr lang="en-US" sz="1800" dirty="0"/>
          </a:p>
          <a:p>
            <a:endParaRPr lang="en-US" sz="1800" dirty="0"/>
          </a:p>
          <a:p>
            <a:endParaRPr lang="en-US" sz="1800" dirty="0"/>
          </a:p>
          <a:p>
            <a:endParaRPr lang="en-US" sz="1800" dirty="0"/>
          </a:p>
        </p:txBody>
      </p:sp>
      <p:sp>
        <p:nvSpPr>
          <p:cNvPr id="3" name="Text Placeholder 2"/>
          <p:cNvSpPr>
            <a:spLocks noGrp="1"/>
          </p:cNvSpPr>
          <p:nvPr>
            <p:ph type="body" sz="quarter" idx="14"/>
          </p:nvPr>
        </p:nvSpPr>
        <p:spPr>
          <a:xfrm>
            <a:off x="0" y="430543"/>
            <a:ext cx="4038600" cy="635000"/>
          </a:xfrm>
        </p:spPr>
        <p:txBody>
          <a:bodyPr/>
          <a:lstStyle/>
          <a:p>
            <a:r>
              <a:rPr lang="en-US" dirty="0">
                <a:latin typeface="+mn-lt"/>
              </a:rPr>
              <a:t>Exclude Skiing</a:t>
            </a:r>
          </a:p>
        </p:txBody>
      </p:sp>
      <p:sp>
        <p:nvSpPr>
          <p:cNvPr id="7" name="Rectangle 6"/>
          <p:cNvSpPr/>
          <p:nvPr/>
        </p:nvSpPr>
        <p:spPr>
          <a:xfrm>
            <a:off x="3378675" y="4615620"/>
            <a:ext cx="2985247" cy="1255728"/>
          </a:xfrm>
          <a:prstGeom prst="rect">
            <a:avLst/>
          </a:prstGeom>
        </p:spPr>
        <p:txBody>
          <a:bodyPr wrap="square">
            <a:spAutoFit/>
          </a:bodyPr>
          <a:lstStyle/>
          <a:p>
            <a:pPr lvl="1">
              <a:lnSpc>
                <a:spcPct val="90000"/>
              </a:lnSpc>
            </a:pPr>
            <a:r>
              <a:rPr lang="en-US" sz="1400" dirty="0"/>
              <a:t>Male Millennials who do </a:t>
            </a:r>
            <a:r>
              <a:rPr lang="en-US" sz="1400" i="1" dirty="0"/>
              <a:t>any</a:t>
            </a:r>
            <a:r>
              <a:rPr lang="en-US" sz="1400" dirty="0"/>
              <a:t> of the following: bike, compete on a team, exercise regularly, golf, hike/camp, or hunt/shoot, or ski/snowboard. </a:t>
            </a:r>
          </a:p>
        </p:txBody>
      </p:sp>
      <p:sp>
        <p:nvSpPr>
          <p:cNvPr id="8" name="Rectangle 7"/>
          <p:cNvSpPr/>
          <p:nvPr/>
        </p:nvSpPr>
        <p:spPr>
          <a:xfrm>
            <a:off x="6032028" y="5235325"/>
            <a:ext cx="3550884" cy="1061829"/>
          </a:xfrm>
          <a:prstGeom prst="rect">
            <a:avLst/>
          </a:prstGeom>
          <a:solidFill>
            <a:schemeClr val="bg1"/>
          </a:solidFill>
        </p:spPr>
        <p:txBody>
          <a:bodyPr wrap="square">
            <a:spAutoFit/>
          </a:bodyPr>
          <a:lstStyle/>
          <a:p>
            <a:pPr lvl="1">
              <a:lnSpc>
                <a:spcPct val="90000"/>
              </a:lnSpc>
            </a:pPr>
            <a:r>
              <a:rPr lang="en-US" sz="1400" dirty="0"/>
              <a:t>Male Millennials who do </a:t>
            </a:r>
            <a:r>
              <a:rPr lang="en-US" sz="1400" i="1" dirty="0"/>
              <a:t>any</a:t>
            </a:r>
            <a:r>
              <a:rPr lang="en-US" sz="1400" dirty="0"/>
              <a:t> of the following: bike, compete on a team, exercise regularly, golf, hike/camp, or hunt/shoot </a:t>
            </a:r>
          </a:p>
          <a:p>
            <a:pPr lvl="1">
              <a:lnSpc>
                <a:spcPct val="90000"/>
              </a:lnSpc>
            </a:pPr>
            <a:r>
              <a:rPr lang="en-US" sz="1400" dirty="0"/>
              <a:t>AND  ski/snowboard. </a:t>
            </a:r>
          </a:p>
        </p:txBody>
      </p:sp>
      <p:pic>
        <p:nvPicPr>
          <p:cNvPr id="10" name="Picture 9">
            <a:extLst>
              <a:ext uri="{FF2B5EF4-FFF2-40B4-BE49-F238E27FC236}">
                <a16:creationId xmlns:a16="http://schemas.microsoft.com/office/drawing/2014/main" id="{C044B733-0C55-4619-9F6C-39A0965BAB1F}"/>
              </a:ext>
            </a:extLst>
          </p:cNvPr>
          <p:cNvPicPr>
            <a:picLocks noChangeAspect="1"/>
          </p:cNvPicPr>
          <p:nvPr/>
        </p:nvPicPr>
        <p:blipFill>
          <a:blip r:embed="rId3"/>
          <a:stretch>
            <a:fillRect/>
          </a:stretch>
        </p:blipFill>
        <p:spPr>
          <a:xfrm>
            <a:off x="5576437" y="3717375"/>
            <a:ext cx="304762" cy="323810"/>
          </a:xfrm>
          <a:prstGeom prst="rect">
            <a:avLst/>
          </a:prstGeom>
        </p:spPr>
      </p:pic>
      <p:sp>
        <p:nvSpPr>
          <p:cNvPr id="11" name="Rectangle 10">
            <a:extLst>
              <a:ext uri="{FF2B5EF4-FFF2-40B4-BE49-F238E27FC236}">
                <a16:creationId xmlns:a16="http://schemas.microsoft.com/office/drawing/2014/main" id="{3929DB9B-1DB5-4F54-99BA-209C24B1D450}"/>
              </a:ext>
            </a:extLst>
          </p:cNvPr>
          <p:cNvSpPr/>
          <p:nvPr/>
        </p:nvSpPr>
        <p:spPr>
          <a:xfrm>
            <a:off x="5469418" y="3724779"/>
            <a:ext cx="564219" cy="3238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hat&#10;&#10;Description automatically generated">
            <a:extLst>
              <a:ext uri="{FF2B5EF4-FFF2-40B4-BE49-F238E27FC236}">
                <a16:creationId xmlns:a16="http://schemas.microsoft.com/office/drawing/2014/main" id="{B14DF062-0FB2-B65F-EA7A-2B98821E475E}"/>
              </a:ext>
            </a:extLst>
          </p:cNvPr>
          <p:cNvPicPr>
            <a:picLocks noChangeAspect="1"/>
          </p:cNvPicPr>
          <p:nvPr/>
        </p:nvPicPr>
        <p:blipFill>
          <a:blip r:embed="rId4"/>
          <a:stretch>
            <a:fillRect/>
          </a:stretch>
        </p:blipFill>
        <p:spPr>
          <a:xfrm>
            <a:off x="3953704" y="11323"/>
            <a:ext cx="2480866" cy="4462113"/>
          </a:xfrm>
          <a:prstGeom prst="rect">
            <a:avLst/>
          </a:prstGeom>
        </p:spPr>
      </p:pic>
      <p:pic>
        <p:nvPicPr>
          <p:cNvPr id="16" name="Picture 15" descr="A screenshot of a chat&#10;&#10;Description automatically generated">
            <a:extLst>
              <a:ext uri="{FF2B5EF4-FFF2-40B4-BE49-F238E27FC236}">
                <a16:creationId xmlns:a16="http://schemas.microsoft.com/office/drawing/2014/main" id="{8C1148C3-B191-818E-C1F9-946D3ED219E0}"/>
              </a:ext>
            </a:extLst>
          </p:cNvPr>
          <p:cNvPicPr>
            <a:picLocks noChangeAspect="1"/>
          </p:cNvPicPr>
          <p:nvPr/>
        </p:nvPicPr>
        <p:blipFill>
          <a:blip r:embed="rId5"/>
          <a:stretch>
            <a:fillRect/>
          </a:stretch>
        </p:blipFill>
        <p:spPr>
          <a:xfrm>
            <a:off x="6766136" y="11323"/>
            <a:ext cx="2195410" cy="5011262"/>
          </a:xfrm>
          <a:prstGeom prst="rect">
            <a:avLst/>
          </a:prstGeom>
        </p:spPr>
      </p:pic>
      <p:sp>
        <p:nvSpPr>
          <p:cNvPr id="13" name="Rectangle 12">
            <a:extLst>
              <a:ext uri="{FF2B5EF4-FFF2-40B4-BE49-F238E27FC236}">
                <a16:creationId xmlns:a16="http://schemas.microsoft.com/office/drawing/2014/main" id="{B3E8AC70-B1CB-419E-86C7-12F332E58A3E}"/>
              </a:ext>
            </a:extLst>
          </p:cNvPr>
          <p:cNvSpPr/>
          <p:nvPr/>
        </p:nvSpPr>
        <p:spPr>
          <a:xfrm>
            <a:off x="6851907" y="4440261"/>
            <a:ext cx="2274782" cy="4852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screenshot of a chat&#10;&#10;Description automatically generated">
            <a:extLst>
              <a:ext uri="{FF2B5EF4-FFF2-40B4-BE49-F238E27FC236}">
                <a16:creationId xmlns:a16="http://schemas.microsoft.com/office/drawing/2014/main" id="{2FB69E66-1CE7-956E-DF99-C59B6045D41C}"/>
              </a:ext>
            </a:extLst>
          </p:cNvPr>
          <p:cNvPicPr>
            <a:picLocks noChangeAspect="1"/>
          </p:cNvPicPr>
          <p:nvPr/>
        </p:nvPicPr>
        <p:blipFill>
          <a:blip r:embed="rId6"/>
          <a:stretch>
            <a:fillRect/>
          </a:stretch>
        </p:blipFill>
        <p:spPr>
          <a:xfrm>
            <a:off x="9466392" y="37565"/>
            <a:ext cx="2375226" cy="5447185"/>
          </a:xfrm>
          <a:prstGeom prst="rect">
            <a:avLst/>
          </a:prstGeom>
        </p:spPr>
      </p:pic>
      <p:sp>
        <p:nvSpPr>
          <p:cNvPr id="15" name="Rectangle 14">
            <a:extLst>
              <a:ext uri="{FF2B5EF4-FFF2-40B4-BE49-F238E27FC236}">
                <a16:creationId xmlns:a16="http://schemas.microsoft.com/office/drawing/2014/main" id="{31040032-63B4-4E9C-8F91-CF7D0F2C2AE4}"/>
              </a:ext>
            </a:extLst>
          </p:cNvPr>
          <p:cNvSpPr/>
          <p:nvPr/>
        </p:nvSpPr>
        <p:spPr>
          <a:xfrm>
            <a:off x="9671437" y="4614978"/>
            <a:ext cx="1263634" cy="660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685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685800" y="1524000"/>
            <a:ext cx="5638800" cy="4648200"/>
          </a:xfrm>
        </p:spPr>
        <p:txBody>
          <a:bodyPr/>
          <a:lstStyle/>
          <a:p>
            <a:pPr marL="0" indent="0">
              <a:buNone/>
            </a:pPr>
            <a:r>
              <a:rPr lang="en-US" sz="1800" dirty="0"/>
              <a:t>Reading an Audience Definition in English</a:t>
            </a:r>
          </a:p>
          <a:p>
            <a:pPr lvl="1"/>
            <a:r>
              <a:rPr lang="en-US" sz="1800" dirty="0">
                <a:latin typeface="+mn-lt"/>
              </a:rPr>
              <a:t>Male Millennials who do </a:t>
            </a:r>
            <a:r>
              <a:rPr lang="en-US" sz="1800" i="1" dirty="0">
                <a:latin typeface="+mn-lt"/>
              </a:rPr>
              <a:t>any</a:t>
            </a:r>
            <a:r>
              <a:rPr lang="en-US" sz="1800" dirty="0">
                <a:latin typeface="+mn-lt"/>
              </a:rPr>
              <a:t> of the following: bike, compete on a team, exercise regularly, golf, hike/camp, or hunt/shoot </a:t>
            </a:r>
          </a:p>
          <a:p>
            <a:pPr lvl="1"/>
            <a:r>
              <a:rPr lang="en-US" sz="1800" dirty="0">
                <a:latin typeface="+mn-lt"/>
              </a:rPr>
              <a:t>and </a:t>
            </a:r>
            <a:r>
              <a:rPr lang="en-US" sz="1800" i="1" dirty="0">
                <a:latin typeface="+mn-lt"/>
              </a:rPr>
              <a:t>don’t</a:t>
            </a:r>
            <a:r>
              <a:rPr lang="en-US" sz="1800" dirty="0">
                <a:latin typeface="+mn-lt"/>
              </a:rPr>
              <a:t> ski or snowboard. </a:t>
            </a:r>
          </a:p>
          <a:p>
            <a:pPr lvl="1"/>
            <a:endParaRPr lang="en-US" sz="1800" dirty="0">
              <a:latin typeface="+mn-lt"/>
            </a:endParaRPr>
          </a:p>
          <a:p>
            <a:pPr lvl="1"/>
            <a:endParaRPr lang="en-US" sz="1800" dirty="0">
              <a:latin typeface="+mn-lt"/>
            </a:endParaRPr>
          </a:p>
          <a:p>
            <a:endParaRPr lang="en-US" sz="1800" dirty="0"/>
          </a:p>
        </p:txBody>
      </p:sp>
      <p:sp>
        <p:nvSpPr>
          <p:cNvPr id="3" name="Text Placeholder 2"/>
          <p:cNvSpPr>
            <a:spLocks noGrp="1"/>
          </p:cNvSpPr>
          <p:nvPr>
            <p:ph type="body" sz="quarter" idx="14"/>
          </p:nvPr>
        </p:nvSpPr>
        <p:spPr>
          <a:xfrm>
            <a:off x="660400" y="391248"/>
            <a:ext cx="10871200" cy="635000"/>
          </a:xfrm>
        </p:spPr>
        <p:txBody>
          <a:bodyPr/>
          <a:lstStyle/>
          <a:p>
            <a:r>
              <a:rPr lang="en-US" dirty="0"/>
              <a:t>Sporty Male Millennials who don’t Ski</a:t>
            </a:r>
          </a:p>
        </p:txBody>
      </p:sp>
      <p:sp>
        <p:nvSpPr>
          <p:cNvPr id="6" name="Rectangle 5">
            <a:extLst>
              <a:ext uri="{FF2B5EF4-FFF2-40B4-BE49-F238E27FC236}">
                <a16:creationId xmlns:a16="http://schemas.microsoft.com/office/drawing/2014/main" id="{96A1E40F-DA16-4F66-983A-3768A559FA17}"/>
              </a:ext>
            </a:extLst>
          </p:cNvPr>
          <p:cNvSpPr/>
          <p:nvPr/>
        </p:nvSpPr>
        <p:spPr>
          <a:xfrm>
            <a:off x="615309" y="5486231"/>
            <a:ext cx="5796001"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Always a best practice to read your finalized audience out loud in English! </a:t>
            </a:r>
          </a:p>
        </p:txBody>
      </p:sp>
      <p:pic>
        <p:nvPicPr>
          <p:cNvPr id="7" name="Picture 6">
            <a:extLst>
              <a:ext uri="{FF2B5EF4-FFF2-40B4-BE49-F238E27FC236}">
                <a16:creationId xmlns:a16="http://schemas.microsoft.com/office/drawing/2014/main" id="{8949F493-9DF0-42C5-B133-D8318AF8E8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062" y="5231513"/>
            <a:ext cx="788201" cy="740814"/>
          </a:xfrm>
          <a:prstGeom prst="rect">
            <a:avLst/>
          </a:prstGeom>
        </p:spPr>
      </p:pic>
      <p:pic>
        <p:nvPicPr>
          <p:cNvPr id="8" name="Picture 7" descr="A screenshot of a chat&#10;&#10;Description automatically generated">
            <a:extLst>
              <a:ext uri="{FF2B5EF4-FFF2-40B4-BE49-F238E27FC236}">
                <a16:creationId xmlns:a16="http://schemas.microsoft.com/office/drawing/2014/main" id="{9A857965-A082-284F-E0BC-0B32EC76AB5E}"/>
              </a:ext>
            </a:extLst>
          </p:cNvPr>
          <p:cNvPicPr>
            <a:picLocks noChangeAspect="1"/>
          </p:cNvPicPr>
          <p:nvPr/>
        </p:nvPicPr>
        <p:blipFill>
          <a:blip r:embed="rId4"/>
          <a:stretch>
            <a:fillRect/>
          </a:stretch>
        </p:blipFill>
        <p:spPr>
          <a:xfrm>
            <a:off x="8382000" y="963978"/>
            <a:ext cx="2514600" cy="5569248"/>
          </a:xfrm>
          <a:prstGeom prst="rect">
            <a:avLst/>
          </a:prstGeom>
        </p:spPr>
      </p:pic>
    </p:spTree>
    <p:extLst>
      <p:ext uri="{BB962C8B-B14F-4D97-AF65-F5344CB8AC3E}">
        <p14:creationId xmlns:p14="http://schemas.microsoft.com/office/powerpoint/2010/main" val="27290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681060" y="1807048"/>
            <a:ext cx="5414939" cy="4157851"/>
          </a:xfrm>
        </p:spPr>
        <p:txBody>
          <a:bodyPr>
            <a:noAutofit/>
          </a:bodyPr>
          <a:lstStyle/>
          <a:p>
            <a:pPr>
              <a:spcBef>
                <a:spcPts val="0"/>
              </a:spcBef>
              <a:spcAft>
                <a:spcPts val="600"/>
              </a:spcAft>
            </a:pPr>
            <a:r>
              <a:rPr lang="en-US" sz="1800" dirty="0">
                <a:cs typeface="Calibri" panose="020F0502020204030204" pitchFamily="34" charset="0"/>
              </a:rPr>
              <a:t>The lower threshold of 2% indicates the point at which a wide-scale strategic initiative can start to have some impact. </a:t>
            </a:r>
          </a:p>
          <a:p>
            <a:pPr>
              <a:spcBef>
                <a:spcPts val="0"/>
              </a:spcBef>
              <a:spcAft>
                <a:spcPts val="600"/>
              </a:spcAft>
            </a:pPr>
            <a:r>
              <a:rPr lang="en-US" sz="1800" dirty="0">
                <a:cs typeface="Calibri" panose="020F0502020204030204" pitchFamily="34" charset="0"/>
              </a:rPr>
              <a:t>The upper threshold of 15% indicates the point at which an audience may start to look like the rest of the population, and there will be fewer insights that are clear and actionable differentiating that audience from the total population.</a:t>
            </a:r>
          </a:p>
          <a:p>
            <a:pPr>
              <a:spcBef>
                <a:spcPts val="0"/>
              </a:spcBef>
              <a:spcAft>
                <a:spcPts val="600"/>
              </a:spcAft>
            </a:pPr>
            <a:r>
              <a:rPr lang="en-US" sz="1800" dirty="0">
                <a:cs typeface="Calibri" panose="020F0502020204030204" pitchFamily="34" charset="0"/>
              </a:rPr>
              <a:t>Always exceptions to this rule – use your best judgement.</a:t>
            </a:r>
          </a:p>
          <a:p>
            <a:endParaRPr lang="en-US" sz="1800" dirty="0"/>
          </a:p>
        </p:txBody>
      </p:sp>
      <p:sp>
        <p:nvSpPr>
          <p:cNvPr id="4" name="Text Placeholder 3"/>
          <p:cNvSpPr>
            <a:spLocks noGrp="1"/>
          </p:cNvSpPr>
          <p:nvPr>
            <p:ph type="body" sz="quarter" idx="13"/>
          </p:nvPr>
        </p:nvSpPr>
        <p:spPr/>
        <p:txBody>
          <a:bodyPr/>
          <a:lstStyle/>
          <a:p>
            <a:r>
              <a:rPr lang="en-US" dirty="0">
                <a:latin typeface="+mn-lt"/>
                <a:cs typeface="Calibri" panose="020F0502020204030204" pitchFamily="34" charset="0"/>
              </a:rPr>
              <a:t>Audience Size Rule of Thumb 2% - 15%</a:t>
            </a:r>
          </a:p>
        </p:txBody>
      </p:sp>
      <p:sp>
        <p:nvSpPr>
          <p:cNvPr id="5" name="Text Placeholder 4"/>
          <p:cNvSpPr>
            <a:spLocks noGrp="1"/>
          </p:cNvSpPr>
          <p:nvPr>
            <p:ph type="body" sz="quarter" idx="14"/>
          </p:nvPr>
        </p:nvSpPr>
        <p:spPr/>
        <p:txBody>
          <a:bodyPr/>
          <a:lstStyle/>
          <a:p>
            <a:r>
              <a:rPr lang="en-US" dirty="0"/>
              <a:t>Audience Building Best Practices</a:t>
            </a:r>
          </a:p>
        </p:txBody>
      </p:sp>
      <p:sp>
        <p:nvSpPr>
          <p:cNvPr id="9" name="Rectangle 5">
            <a:extLst>
              <a:ext uri="{FF2B5EF4-FFF2-40B4-BE49-F238E27FC236}">
                <a16:creationId xmlns:a16="http://schemas.microsoft.com/office/drawing/2014/main" id="{615642D3-B714-BA47-B709-A77A3E1690F1}"/>
              </a:ext>
            </a:extLst>
          </p:cNvPr>
          <p:cNvSpPr/>
          <p:nvPr/>
        </p:nvSpPr>
        <p:spPr>
          <a:xfrm>
            <a:off x="615309" y="5486231"/>
            <a:ext cx="5796001"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We </a:t>
            </a:r>
            <a:r>
              <a:rPr lang="en-US" sz="1600" dirty="0">
                <a:solidFill>
                  <a:sysClr val="windowText" lastClr="000000"/>
                </a:solidFill>
                <a:cs typeface="Calibri Light"/>
                <a:hlinkClick r:id="rId2"/>
              </a:rPr>
              <a:t>recommend </a:t>
            </a:r>
            <a:r>
              <a:rPr lang="en-US" sz="1600" dirty="0">
                <a:solidFill>
                  <a:sysClr val="windowText" lastClr="000000"/>
                </a:solidFill>
                <a:cs typeface="Calibri Light"/>
              </a:rPr>
              <a:t>keeping audience sizes between 2% - 15% of the Projected Adult Population. </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062" y="5231513"/>
            <a:ext cx="788201" cy="740814"/>
          </a:xfrm>
          <a:prstGeom prst="rect">
            <a:avLst/>
          </a:prstGeom>
        </p:spPr>
      </p:pic>
      <p:pic>
        <p:nvPicPr>
          <p:cNvPr id="3" name="Picture 2" descr="A screenshot of a chat&#10;&#10;Description automatically generated">
            <a:extLst>
              <a:ext uri="{FF2B5EF4-FFF2-40B4-BE49-F238E27FC236}">
                <a16:creationId xmlns:a16="http://schemas.microsoft.com/office/drawing/2014/main" id="{7C6D3656-E168-2D18-D85E-7A219AD0E58F}"/>
              </a:ext>
            </a:extLst>
          </p:cNvPr>
          <p:cNvPicPr>
            <a:picLocks noChangeAspect="1"/>
          </p:cNvPicPr>
          <p:nvPr/>
        </p:nvPicPr>
        <p:blipFill>
          <a:blip r:embed="rId4"/>
          <a:stretch>
            <a:fillRect/>
          </a:stretch>
        </p:blipFill>
        <p:spPr>
          <a:xfrm>
            <a:off x="6592897" y="1706612"/>
            <a:ext cx="2065597" cy="4737102"/>
          </a:xfrm>
          <a:prstGeom prst="rect">
            <a:avLst/>
          </a:prstGeom>
        </p:spPr>
      </p:pic>
      <p:pic>
        <p:nvPicPr>
          <p:cNvPr id="8" name="Picture 7" descr="A close-up of a card&#10;&#10;Description automatically generated">
            <a:extLst>
              <a:ext uri="{FF2B5EF4-FFF2-40B4-BE49-F238E27FC236}">
                <a16:creationId xmlns:a16="http://schemas.microsoft.com/office/drawing/2014/main" id="{D8096F82-EDAC-7F4F-1830-FEBEFE8470DD}"/>
              </a:ext>
            </a:extLst>
          </p:cNvPr>
          <p:cNvPicPr>
            <a:picLocks noChangeAspect="1"/>
          </p:cNvPicPr>
          <p:nvPr/>
        </p:nvPicPr>
        <p:blipFill rotWithShape="1">
          <a:blip r:embed="rId5"/>
          <a:srcRect r="2342"/>
          <a:stretch/>
        </p:blipFill>
        <p:spPr>
          <a:xfrm>
            <a:off x="8817368" y="1591740"/>
            <a:ext cx="3207658" cy="1423328"/>
          </a:xfrm>
          <a:prstGeom prst="rect">
            <a:avLst/>
          </a:prstGeom>
        </p:spPr>
      </p:pic>
    </p:spTree>
    <p:extLst>
      <p:ext uri="{BB962C8B-B14F-4D97-AF65-F5344CB8AC3E}">
        <p14:creationId xmlns:p14="http://schemas.microsoft.com/office/powerpoint/2010/main" val="330746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hat&#10;&#10;Description automatically generated">
            <a:extLst>
              <a:ext uri="{FF2B5EF4-FFF2-40B4-BE49-F238E27FC236}">
                <a16:creationId xmlns:a16="http://schemas.microsoft.com/office/drawing/2014/main" id="{1084791B-A9AF-6D5E-B4C0-D726B58C69B8}"/>
              </a:ext>
            </a:extLst>
          </p:cNvPr>
          <p:cNvPicPr>
            <a:picLocks noChangeAspect="1"/>
          </p:cNvPicPr>
          <p:nvPr/>
        </p:nvPicPr>
        <p:blipFill>
          <a:blip r:embed="rId3"/>
          <a:stretch>
            <a:fillRect/>
          </a:stretch>
        </p:blipFill>
        <p:spPr>
          <a:xfrm>
            <a:off x="8969430" y="1019360"/>
            <a:ext cx="2418572" cy="5314277"/>
          </a:xfrm>
          <a:prstGeom prst="rect">
            <a:avLst/>
          </a:prstGeom>
        </p:spPr>
      </p:pic>
      <p:pic>
        <p:nvPicPr>
          <p:cNvPr id="7" name="Picture 6" descr="A screenshot of a chat&#10;&#10;Description automatically generated">
            <a:extLst>
              <a:ext uri="{FF2B5EF4-FFF2-40B4-BE49-F238E27FC236}">
                <a16:creationId xmlns:a16="http://schemas.microsoft.com/office/drawing/2014/main" id="{27E9C583-FB7D-1AA3-0751-00552A5B1C55}"/>
              </a:ext>
            </a:extLst>
          </p:cNvPr>
          <p:cNvPicPr>
            <a:picLocks noChangeAspect="1"/>
          </p:cNvPicPr>
          <p:nvPr/>
        </p:nvPicPr>
        <p:blipFill>
          <a:blip r:embed="rId4"/>
          <a:stretch>
            <a:fillRect/>
          </a:stretch>
        </p:blipFill>
        <p:spPr>
          <a:xfrm>
            <a:off x="5773464" y="1371599"/>
            <a:ext cx="2250831" cy="4876801"/>
          </a:xfrm>
          <a:prstGeom prst="rect">
            <a:avLst/>
          </a:prstGeom>
        </p:spPr>
      </p:pic>
      <p:sp>
        <p:nvSpPr>
          <p:cNvPr id="6" name="Content Placeholder 5"/>
          <p:cNvSpPr>
            <a:spLocks noGrp="1"/>
          </p:cNvSpPr>
          <p:nvPr>
            <p:ph sz="quarter" idx="22"/>
          </p:nvPr>
        </p:nvSpPr>
        <p:spPr>
          <a:xfrm>
            <a:off x="539711" y="1752600"/>
            <a:ext cx="4648200" cy="3276600"/>
          </a:xfrm>
        </p:spPr>
        <p:txBody>
          <a:bodyPr/>
          <a:lstStyle/>
          <a:p>
            <a:r>
              <a:rPr lang="en-US" sz="1800" dirty="0"/>
              <a:t>Click </a:t>
            </a:r>
            <a:r>
              <a:rPr lang="en-US" sz="1800" b="1" dirty="0"/>
              <a:t>Any</a:t>
            </a:r>
            <a:r>
              <a:rPr lang="en-US" sz="1800" dirty="0"/>
              <a:t> – select </a:t>
            </a:r>
            <a:r>
              <a:rPr lang="en-US" sz="1800" b="1" dirty="0"/>
              <a:t>2 or more</a:t>
            </a:r>
          </a:p>
          <a:p>
            <a:r>
              <a:rPr lang="en-US" sz="1800" dirty="0"/>
              <a:t>New audience is 3.4%</a:t>
            </a:r>
          </a:p>
          <a:p>
            <a:r>
              <a:rPr lang="en-US" sz="1800" dirty="0"/>
              <a:t>Reading an Audience Definition in English:</a:t>
            </a:r>
          </a:p>
          <a:p>
            <a:pPr lvl="1"/>
            <a:r>
              <a:rPr lang="en-US" sz="1800" dirty="0">
                <a:latin typeface="+mn-lt"/>
              </a:rPr>
              <a:t>Male Millennials who do </a:t>
            </a:r>
            <a:r>
              <a:rPr lang="en-US" sz="1800" i="1" dirty="0">
                <a:latin typeface="+mn-lt"/>
              </a:rPr>
              <a:t>2 or more </a:t>
            </a:r>
            <a:r>
              <a:rPr lang="en-US" sz="1800" dirty="0">
                <a:latin typeface="+mn-lt"/>
              </a:rPr>
              <a:t>of the following: bike, compete on a team, exercise regularly, golf, hike/camp, or hunt/shoot and </a:t>
            </a:r>
            <a:r>
              <a:rPr lang="en-US" sz="1800" i="1" dirty="0">
                <a:latin typeface="+mn-lt"/>
              </a:rPr>
              <a:t>don’t</a:t>
            </a:r>
            <a:r>
              <a:rPr lang="en-US" sz="1800" dirty="0">
                <a:latin typeface="+mn-lt"/>
              </a:rPr>
              <a:t> ski/snowboard. </a:t>
            </a:r>
          </a:p>
          <a:p>
            <a:r>
              <a:rPr lang="en-US" sz="1800" dirty="0"/>
              <a:t>For now, put 2 or more back to ANY</a:t>
            </a:r>
          </a:p>
          <a:p>
            <a:endParaRPr lang="en-US" sz="1800" dirty="0">
              <a:latin typeface="+mn-lt"/>
            </a:endParaRPr>
          </a:p>
          <a:p>
            <a:endParaRPr lang="en-US" sz="1800" dirty="0"/>
          </a:p>
        </p:txBody>
      </p:sp>
      <p:sp>
        <p:nvSpPr>
          <p:cNvPr id="5" name="Text Placeholder 4"/>
          <p:cNvSpPr>
            <a:spLocks noGrp="1"/>
          </p:cNvSpPr>
          <p:nvPr>
            <p:ph type="body" sz="quarter" idx="14"/>
          </p:nvPr>
        </p:nvSpPr>
        <p:spPr/>
        <p:txBody>
          <a:bodyPr/>
          <a:lstStyle/>
          <a:p>
            <a:r>
              <a:rPr lang="en-US" dirty="0">
                <a:latin typeface="+mn-lt"/>
              </a:rPr>
              <a:t>Make Audiences More Specific using Any, 2 or more, 3 or more, </a:t>
            </a:r>
            <a:r>
              <a:rPr lang="en-US" dirty="0" err="1">
                <a:latin typeface="+mn-lt"/>
              </a:rPr>
              <a:t>etc</a:t>
            </a:r>
            <a:endParaRPr lang="en-US" dirty="0">
              <a:latin typeface="+mn-lt"/>
            </a:endParaRPr>
          </a:p>
        </p:txBody>
      </p:sp>
      <p:sp>
        <p:nvSpPr>
          <p:cNvPr id="11" name="Rectangle 10">
            <a:extLst>
              <a:ext uri="{FF2B5EF4-FFF2-40B4-BE49-F238E27FC236}">
                <a16:creationId xmlns:a16="http://schemas.microsoft.com/office/drawing/2014/main" id="{BD208049-7B34-48B1-8BBA-42663EB70F49}"/>
              </a:ext>
            </a:extLst>
          </p:cNvPr>
          <p:cNvSpPr/>
          <p:nvPr/>
        </p:nvSpPr>
        <p:spPr>
          <a:xfrm>
            <a:off x="6060531" y="4240763"/>
            <a:ext cx="1330869" cy="1245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8325E8E-4CBF-43B1-81F6-3BC4105E4414}"/>
              </a:ext>
            </a:extLst>
          </p:cNvPr>
          <p:cNvSpPr/>
          <p:nvPr/>
        </p:nvSpPr>
        <p:spPr>
          <a:xfrm>
            <a:off x="9211734" y="4148045"/>
            <a:ext cx="931501" cy="1953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E63CFE-636A-4997-9EB8-B03FC399E16C}"/>
              </a:ext>
            </a:extLst>
          </p:cNvPr>
          <p:cNvSpPr/>
          <p:nvPr/>
        </p:nvSpPr>
        <p:spPr>
          <a:xfrm>
            <a:off x="8915400" y="1371600"/>
            <a:ext cx="2455671"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5">
            <a:extLst>
              <a:ext uri="{FF2B5EF4-FFF2-40B4-BE49-F238E27FC236}">
                <a16:creationId xmlns:a16="http://schemas.microsoft.com/office/drawing/2014/main" id="{4A74B0F8-807C-411C-BDB4-6404B65C4F75}"/>
              </a:ext>
            </a:extLst>
          </p:cNvPr>
          <p:cNvSpPr/>
          <p:nvPr/>
        </p:nvSpPr>
        <p:spPr>
          <a:xfrm>
            <a:off x="615309" y="5574644"/>
            <a:ext cx="4261491" cy="988141"/>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a:t>
            </a:r>
            <a:r>
              <a:rPr lang="en-US" sz="1600" dirty="0">
                <a:solidFill>
                  <a:sysClr val="windowText" lastClr="000000"/>
                </a:solidFill>
                <a:cs typeface="Calibri Light"/>
              </a:rPr>
              <a:t> Use the Undo/Redo icons at the top of your Audience Definition</a:t>
            </a:r>
          </a:p>
        </p:txBody>
      </p:sp>
      <p:pic>
        <p:nvPicPr>
          <p:cNvPr id="15" name="Picture 14">
            <a:extLst>
              <a:ext uri="{FF2B5EF4-FFF2-40B4-BE49-F238E27FC236}">
                <a16:creationId xmlns:a16="http://schemas.microsoft.com/office/drawing/2014/main" id="{95CA80D6-8B37-4207-BE1D-A85E0ED31A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062" y="5319926"/>
            <a:ext cx="788201" cy="740814"/>
          </a:xfrm>
          <a:prstGeom prst="rect">
            <a:avLst/>
          </a:prstGeom>
        </p:spPr>
      </p:pic>
      <p:sp>
        <p:nvSpPr>
          <p:cNvPr id="17" name="Rectangle 16">
            <a:extLst>
              <a:ext uri="{FF2B5EF4-FFF2-40B4-BE49-F238E27FC236}">
                <a16:creationId xmlns:a16="http://schemas.microsoft.com/office/drawing/2014/main" id="{00659696-6A2D-4F19-B09D-29E09F941FC9}"/>
              </a:ext>
            </a:extLst>
          </p:cNvPr>
          <p:cNvSpPr/>
          <p:nvPr/>
        </p:nvSpPr>
        <p:spPr>
          <a:xfrm>
            <a:off x="10629730" y="980015"/>
            <a:ext cx="758272" cy="3687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997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138701" y="1371600"/>
            <a:ext cx="2936676" cy="4495800"/>
          </a:xfrm>
        </p:spPr>
        <p:txBody>
          <a:bodyPr/>
          <a:lstStyle/>
          <a:p>
            <a:pPr>
              <a:spcBef>
                <a:spcPts val="0"/>
              </a:spcBef>
              <a:spcAft>
                <a:spcPts val="600"/>
              </a:spcAft>
            </a:pPr>
            <a:r>
              <a:rPr lang="en-US" sz="1800" dirty="0">
                <a:ea typeface="MS PGothic" panose="020B0600070205080204" pitchFamily="34" charset="-128"/>
                <a:cs typeface="Calibri" panose="020F0502020204030204" pitchFamily="34" charset="0"/>
              </a:rPr>
              <a:t>Search for </a:t>
            </a:r>
            <a:r>
              <a:rPr lang="en-US" sz="1800" b="1" dirty="0">
                <a:ea typeface="MS PGothic" panose="020B0600070205080204" pitchFamily="34" charset="-128"/>
                <a:cs typeface="Calibri" panose="020F0502020204030204" pitchFamily="34" charset="0"/>
              </a:rPr>
              <a:t>Spectator Sports </a:t>
            </a:r>
          </a:p>
          <a:p>
            <a:pPr>
              <a:spcBef>
                <a:spcPts val="0"/>
              </a:spcBef>
              <a:spcAft>
                <a:spcPts val="600"/>
              </a:spcAft>
            </a:pPr>
            <a:r>
              <a:rPr lang="en-US" sz="1800" b="1" dirty="0">
                <a:ea typeface="MS PGothic" panose="020B0600070205080204" pitchFamily="34" charset="-128"/>
                <a:cs typeface="Calibri" panose="020F0502020204030204" pitchFamily="34" charset="0"/>
              </a:rPr>
              <a:t>Add</a:t>
            </a:r>
            <a:r>
              <a:rPr lang="en-US" sz="1800" dirty="0">
                <a:ea typeface="MS PGothic" panose="020B0600070205080204" pitchFamily="34" charset="-128"/>
                <a:cs typeface="Calibri" panose="020F0502020204030204" pitchFamily="34" charset="0"/>
              </a:rPr>
              <a:t> Watching Pro Sports Live and on TV, and Watching the Olympics.</a:t>
            </a:r>
          </a:p>
          <a:p>
            <a:pPr>
              <a:spcBef>
                <a:spcPts val="0"/>
              </a:spcBef>
              <a:spcAft>
                <a:spcPts val="600"/>
              </a:spcAft>
            </a:pPr>
            <a:r>
              <a:rPr lang="en-US" sz="1800" dirty="0">
                <a:solidFill>
                  <a:sysClr val="windowText" lastClr="000000"/>
                </a:solidFill>
                <a:cs typeface="Calibri Light"/>
              </a:rPr>
              <a:t>Click </a:t>
            </a:r>
            <a:r>
              <a:rPr lang="en-US" sz="1800" b="1" dirty="0">
                <a:solidFill>
                  <a:sysClr val="windowText" lastClr="000000"/>
                </a:solidFill>
                <a:cs typeface="Calibri Light"/>
              </a:rPr>
              <a:t>Close Search Results </a:t>
            </a:r>
            <a:r>
              <a:rPr lang="en-US" sz="1800" dirty="0">
                <a:solidFill>
                  <a:sysClr val="windowText" lastClr="000000"/>
                </a:solidFill>
                <a:cs typeface="Calibri Light"/>
              </a:rPr>
              <a:t>and then the </a:t>
            </a:r>
            <a:r>
              <a:rPr lang="en-US" sz="1800" b="1" dirty="0">
                <a:solidFill>
                  <a:sysClr val="windowText" lastClr="000000"/>
                </a:solidFill>
                <a:cs typeface="Calibri Light"/>
              </a:rPr>
              <a:t>X</a:t>
            </a:r>
            <a:r>
              <a:rPr lang="en-US" sz="1800" dirty="0">
                <a:solidFill>
                  <a:sysClr val="windowText" lastClr="000000"/>
                </a:solidFill>
                <a:cs typeface="Calibri Light"/>
              </a:rPr>
              <a:t> icon in the middle panel to  expand your Audience Logic and see your Audience Definition full screen.</a:t>
            </a:r>
            <a:endParaRPr lang="en-US" sz="1800" dirty="0">
              <a:ea typeface="MS PGothic" panose="020B0600070205080204" pitchFamily="34" charset="-128"/>
              <a:cs typeface="Calibri" panose="020F0502020204030204" pitchFamily="34" charset="0"/>
            </a:endParaRPr>
          </a:p>
          <a:p>
            <a:endParaRPr lang="en-US" sz="1800" dirty="0"/>
          </a:p>
        </p:txBody>
      </p:sp>
      <p:sp>
        <p:nvSpPr>
          <p:cNvPr id="3" name="Text Placeholder 2"/>
          <p:cNvSpPr>
            <a:spLocks noGrp="1"/>
          </p:cNvSpPr>
          <p:nvPr>
            <p:ph type="body" sz="quarter" idx="14"/>
          </p:nvPr>
        </p:nvSpPr>
        <p:spPr>
          <a:xfrm>
            <a:off x="673100" y="291741"/>
            <a:ext cx="10871200" cy="635000"/>
          </a:xfrm>
        </p:spPr>
        <p:txBody>
          <a:bodyPr>
            <a:noAutofit/>
          </a:bodyPr>
          <a:lstStyle/>
          <a:p>
            <a:pPr>
              <a:lnSpc>
                <a:spcPct val="150000"/>
              </a:lnSpc>
              <a:spcBef>
                <a:spcPts val="0"/>
              </a:spcBef>
              <a:spcAft>
                <a:spcPts val="600"/>
              </a:spcAft>
            </a:pPr>
            <a:r>
              <a:rPr lang="en-US" dirty="0">
                <a:latin typeface="+mn-lt"/>
                <a:cs typeface="Calibri" panose="020F0502020204030204" pitchFamily="34" charset="0"/>
              </a:rPr>
              <a:t>Creating More Complex Audiences</a:t>
            </a:r>
            <a:endParaRPr lang="en-US" dirty="0">
              <a:latin typeface="+mn-lt"/>
              <a:ea typeface="MS PGothic" panose="020B0600070205080204" pitchFamily="34" charset="-128"/>
              <a:cs typeface="Calibri" panose="020F0502020204030204" pitchFamily="34" charset="0"/>
            </a:endParaRPr>
          </a:p>
        </p:txBody>
      </p:sp>
      <p:pic>
        <p:nvPicPr>
          <p:cNvPr id="2" name="Picture 1">
            <a:extLst>
              <a:ext uri="{FF2B5EF4-FFF2-40B4-BE49-F238E27FC236}">
                <a16:creationId xmlns:a16="http://schemas.microsoft.com/office/drawing/2014/main" id="{CE089205-34FE-43F7-A5C5-814469F2672C}"/>
              </a:ext>
            </a:extLst>
          </p:cNvPr>
          <p:cNvPicPr>
            <a:picLocks noChangeAspect="1"/>
          </p:cNvPicPr>
          <p:nvPr/>
        </p:nvPicPr>
        <p:blipFill>
          <a:blip r:embed="rId3"/>
          <a:stretch>
            <a:fillRect/>
          </a:stretch>
        </p:blipFill>
        <p:spPr>
          <a:xfrm>
            <a:off x="3078726" y="1204997"/>
            <a:ext cx="7713756" cy="3996690"/>
          </a:xfrm>
          <a:prstGeom prst="rect">
            <a:avLst/>
          </a:prstGeom>
          <a:ln>
            <a:solidFill>
              <a:schemeClr val="bg2"/>
            </a:solidFill>
          </a:ln>
        </p:spPr>
      </p:pic>
      <p:sp>
        <p:nvSpPr>
          <p:cNvPr id="14" name="Rectangle 13">
            <a:extLst>
              <a:ext uri="{FF2B5EF4-FFF2-40B4-BE49-F238E27FC236}">
                <a16:creationId xmlns:a16="http://schemas.microsoft.com/office/drawing/2014/main" id="{464A439C-E63B-46C8-BE29-94D51D81330E}"/>
              </a:ext>
            </a:extLst>
          </p:cNvPr>
          <p:cNvSpPr/>
          <p:nvPr/>
        </p:nvSpPr>
        <p:spPr>
          <a:xfrm>
            <a:off x="3078726" y="1734672"/>
            <a:ext cx="758272"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C14A69C-E458-4AD9-85FF-BFCC46C5A977}"/>
              </a:ext>
            </a:extLst>
          </p:cNvPr>
          <p:cNvPicPr>
            <a:picLocks noChangeAspect="1"/>
          </p:cNvPicPr>
          <p:nvPr/>
        </p:nvPicPr>
        <p:blipFill>
          <a:blip r:embed="rId4"/>
          <a:stretch>
            <a:fillRect/>
          </a:stretch>
        </p:blipFill>
        <p:spPr>
          <a:xfrm>
            <a:off x="4501056" y="2044710"/>
            <a:ext cx="6912232" cy="3581400"/>
          </a:xfrm>
          <a:prstGeom prst="rect">
            <a:avLst/>
          </a:prstGeom>
          <a:ln>
            <a:solidFill>
              <a:schemeClr val="bg2"/>
            </a:solidFill>
          </a:ln>
        </p:spPr>
      </p:pic>
      <p:sp>
        <p:nvSpPr>
          <p:cNvPr id="15" name="Rectangle 14">
            <a:extLst>
              <a:ext uri="{FF2B5EF4-FFF2-40B4-BE49-F238E27FC236}">
                <a16:creationId xmlns:a16="http://schemas.microsoft.com/office/drawing/2014/main" id="{CA02A6FB-6D32-4D18-917F-6AC67DFE0E79}"/>
              </a:ext>
            </a:extLst>
          </p:cNvPr>
          <p:cNvSpPr/>
          <p:nvPr/>
        </p:nvSpPr>
        <p:spPr>
          <a:xfrm>
            <a:off x="9767510" y="2496671"/>
            <a:ext cx="377272"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432F4A4-C870-4B15-BEAF-51DE81D7F4D0}"/>
              </a:ext>
            </a:extLst>
          </p:cNvPr>
          <p:cNvPicPr>
            <a:picLocks noChangeAspect="1"/>
          </p:cNvPicPr>
          <p:nvPr/>
        </p:nvPicPr>
        <p:blipFill>
          <a:blip r:embed="rId5"/>
          <a:stretch>
            <a:fillRect/>
          </a:stretch>
        </p:blipFill>
        <p:spPr>
          <a:xfrm>
            <a:off x="5133895" y="2858495"/>
            <a:ext cx="6912232" cy="3581400"/>
          </a:xfrm>
          <a:prstGeom prst="rect">
            <a:avLst/>
          </a:prstGeom>
        </p:spPr>
      </p:pic>
      <p:sp>
        <p:nvSpPr>
          <p:cNvPr id="5" name="Rectangle 4">
            <a:extLst>
              <a:ext uri="{FF2B5EF4-FFF2-40B4-BE49-F238E27FC236}">
                <a16:creationId xmlns:a16="http://schemas.microsoft.com/office/drawing/2014/main" id="{EF0F89B6-9B0B-7E1E-0B07-E14BC15B71D3}"/>
              </a:ext>
            </a:extLst>
          </p:cNvPr>
          <p:cNvSpPr/>
          <p:nvPr/>
        </p:nvSpPr>
        <p:spPr>
          <a:xfrm>
            <a:off x="6433172" y="3543300"/>
            <a:ext cx="152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68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188B71-1FAA-48A1-85A5-A8A9D09ED37C}"/>
              </a:ext>
            </a:extLst>
          </p:cNvPr>
          <p:cNvSpPr>
            <a:spLocks noGrp="1"/>
          </p:cNvSpPr>
          <p:nvPr>
            <p:ph sz="quarter" idx="22"/>
          </p:nvPr>
        </p:nvSpPr>
        <p:spPr>
          <a:xfrm>
            <a:off x="272893" y="1371600"/>
            <a:ext cx="3124200" cy="4648200"/>
          </a:xfrm>
        </p:spPr>
        <p:txBody>
          <a:bodyPr/>
          <a:lstStyle/>
          <a:p>
            <a:pPr>
              <a:spcBef>
                <a:spcPts val="0"/>
              </a:spcBef>
              <a:spcAft>
                <a:spcPts val="600"/>
              </a:spcAft>
            </a:pPr>
            <a:r>
              <a:rPr lang="en-US" sz="2000" dirty="0">
                <a:ea typeface="MS PGothic" panose="020B0600070205080204" pitchFamily="34" charset="-128"/>
                <a:cs typeface="Calibri" panose="020F0502020204030204" pitchFamily="34" charset="0"/>
              </a:rPr>
              <a:t>Drag the </a:t>
            </a:r>
            <a:r>
              <a:rPr lang="en-US" sz="2000" b="1" dirty="0">
                <a:ea typeface="MS PGothic" panose="020B0600070205080204" pitchFamily="34" charset="-128"/>
                <a:cs typeface="Calibri" panose="020F0502020204030204" pitchFamily="34" charset="0"/>
              </a:rPr>
              <a:t>Spectator Sports </a:t>
            </a:r>
            <a:r>
              <a:rPr lang="en-US" sz="2000" dirty="0">
                <a:ea typeface="MS PGothic" panose="020B0600070205080204" pitchFamily="34" charset="-128"/>
                <a:cs typeface="Calibri" panose="020F0502020204030204" pitchFamily="34" charset="0"/>
              </a:rPr>
              <a:t>group</a:t>
            </a:r>
            <a:r>
              <a:rPr lang="en-US" sz="2000" b="1" dirty="0">
                <a:ea typeface="MS PGothic" panose="020B0600070205080204" pitchFamily="34" charset="-128"/>
                <a:cs typeface="Calibri" panose="020F0502020204030204" pitchFamily="34" charset="0"/>
              </a:rPr>
              <a:t> </a:t>
            </a:r>
            <a:r>
              <a:rPr lang="en-US" sz="2000" dirty="0">
                <a:ea typeface="MS PGothic" panose="020B0600070205080204" pitchFamily="34" charset="-128"/>
                <a:cs typeface="Calibri" panose="020F0502020204030204" pitchFamily="34" charset="0"/>
              </a:rPr>
              <a:t>and Drop into  the included </a:t>
            </a:r>
            <a:r>
              <a:rPr lang="en-US" sz="2000" b="1" dirty="0">
                <a:ea typeface="MS PGothic" panose="020B0600070205080204" pitchFamily="34" charset="-128"/>
                <a:cs typeface="Calibri" panose="020F0502020204030204" pitchFamily="34" charset="0"/>
              </a:rPr>
              <a:t>Sports/Outdoors </a:t>
            </a:r>
            <a:r>
              <a:rPr lang="en-US" sz="2000" dirty="0">
                <a:ea typeface="MS PGothic" panose="020B0600070205080204" pitchFamily="34" charset="-128"/>
                <a:cs typeface="Calibri" panose="020F0502020204030204" pitchFamily="34" charset="0"/>
              </a:rPr>
              <a:t>group. </a:t>
            </a:r>
          </a:p>
          <a:p>
            <a:pPr>
              <a:spcBef>
                <a:spcPts val="0"/>
              </a:spcBef>
              <a:spcAft>
                <a:spcPts val="600"/>
              </a:spcAft>
            </a:pPr>
            <a:r>
              <a:rPr lang="en-US" sz="2000" dirty="0">
                <a:ea typeface="MS PGothic" panose="020B0600070205080204" pitchFamily="34" charset="-128"/>
                <a:cs typeface="Calibri" panose="020F0502020204030204" pitchFamily="34" charset="0"/>
              </a:rPr>
              <a:t>Flip the AND at that grouping to OR</a:t>
            </a:r>
          </a:p>
          <a:p>
            <a:pPr>
              <a:spcBef>
                <a:spcPts val="0"/>
              </a:spcBef>
              <a:spcAft>
                <a:spcPts val="600"/>
              </a:spcAft>
            </a:pPr>
            <a:r>
              <a:rPr lang="en-US" sz="2000" dirty="0">
                <a:ea typeface="MS PGothic" panose="020B0600070205080204" pitchFamily="34" charset="-128"/>
                <a:cs typeface="Calibri" panose="020F0502020204030204" pitchFamily="34" charset="0"/>
              </a:rPr>
              <a:t>Notice the audience size preview and helpful </a:t>
            </a:r>
            <a:r>
              <a:rPr lang="en-US" sz="2000" dirty="0" err="1">
                <a:ea typeface="MS PGothic" panose="020B0600070205080204" pitchFamily="34" charset="-128"/>
                <a:cs typeface="Calibri" panose="020F0502020204030204" pitchFamily="34" charset="0"/>
              </a:rPr>
              <a:t>venn</a:t>
            </a:r>
            <a:r>
              <a:rPr lang="en-US" sz="2000" dirty="0">
                <a:ea typeface="MS PGothic" panose="020B0600070205080204" pitchFamily="34" charset="-128"/>
                <a:cs typeface="Calibri" panose="020F0502020204030204" pitchFamily="34" charset="0"/>
              </a:rPr>
              <a:t> diagram!</a:t>
            </a:r>
          </a:p>
          <a:p>
            <a:endParaRPr lang="en-US" sz="2000" dirty="0"/>
          </a:p>
        </p:txBody>
      </p:sp>
      <p:sp>
        <p:nvSpPr>
          <p:cNvPr id="3" name="Text Placeholder 2">
            <a:extLst>
              <a:ext uri="{FF2B5EF4-FFF2-40B4-BE49-F238E27FC236}">
                <a16:creationId xmlns:a16="http://schemas.microsoft.com/office/drawing/2014/main" id="{774111FE-4914-479A-B735-6A1DCDC79B3B}"/>
              </a:ext>
            </a:extLst>
          </p:cNvPr>
          <p:cNvSpPr>
            <a:spLocks noGrp="1"/>
          </p:cNvSpPr>
          <p:nvPr>
            <p:ph type="body" sz="quarter" idx="14"/>
          </p:nvPr>
        </p:nvSpPr>
        <p:spPr>
          <a:xfrm>
            <a:off x="660400" y="142650"/>
            <a:ext cx="10871200" cy="635000"/>
          </a:xfrm>
        </p:spPr>
        <p:txBody>
          <a:bodyPr/>
          <a:lstStyle/>
          <a:p>
            <a:r>
              <a:rPr lang="en-US" dirty="0"/>
              <a:t>Drag and Drop</a:t>
            </a:r>
          </a:p>
        </p:txBody>
      </p:sp>
      <p:pic>
        <p:nvPicPr>
          <p:cNvPr id="7" name="Picture 6">
            <a:extLst>
              <a:ext uri="{FF2B5EF4-FFF2-40B4-BE49-F238E27FC236}">
                <a16:creationId xmlns:a16="http://schemas.microsoft.com/office/drawing/2014/main" id="{6B500D04-B82E-4BD8-84CF-BB84B894B35D}"/>
              </a:ext>
            </a:extLst>
          </p:cNvPr>
          <p:cNvPicPr>
            <a:picLocks noChangeAspect="1"/>
          </p:cNvPicPr>
          <p:nvPr/>
        </p:nvPicPr>
        <p:blipFill rotWithShape="1">
          <a:blip r:embed="rId3"/>
          <a:srcRect l="2980" t="8961" b="8961"/>
          <a:stretch/>
        </p:blipFill>
        <p:spPr>
          <a:xfrm>
            <a:off x="3397093" y="934259"/>
            <a:ext cx="8718709" cy="4148990"/>
          </a:xfrm>
          <a:prstGeom prst="rect">
            <a:avLst/>
          </a:prstGeom>
          <a:ln>
            <a:solidFill>
              <a:schemeClr val="bg2"/>
            </a:solidFill>
          </a:ln>
        </p:spPr>
      </p:pic>
      <p:sp>
        <p:nvSpPr>
          <p:cNvPr id="8" name="Rectangle 7">
            <a:extLst>
              <a:ext uri="{FF2B5EF4-FFF2-40B4-BE49-F238E27FC236}">
                <a16:creationId xmlns:a16="http://schemas.microsoft.com/office/drawing/2014/main" id="{73F27E90-6F3B-486E-BA35-911E655EA96D}"/>
              </a:ext>
            </a:extLst>
          </p:cNvPr>
          <p:cNvSpPr/>
          <p:nvPr/>
        </p:nvSpPr>
        <p:spPr>
          <a:xfrm>
            <a:off x="4648201" y="3048000"/>
            <a:ext cx="6172200" cy="713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E70CAAD-2957-4098-A007-25D22BFB26F4}"/>
              </a:ext>
            </a:extLst>
          </p:cNvPr>
          <p:cNvPicPr>
            <a:picLocks noChangeAspect="1"/>
          </p:cNvPicPr>
          <p:nvPr/>
        </p:nvPicPr>
        <p:blipFill>
          <a:blip r:embed="rId4"/>
          <a:stretch>
            <a:fillRect/>
          </a:stretch>
        </p:blipFill>
        <p:spPr>
          <a:xfrm>
            <a:off x="6324599" y="3656562"/>
            <a:ext cx="5537947" cy="2650786"/>
          </a:xfrm>
          <a:prstGeom prst="rect">
            <a:avLst/>
          </a:prstGeom>
          <a:ln>
            <a:solidFill>
              <a:schemeClr val="bg2"/>
            </a:solidFill>
          </a:ln>
        </p:spPr>
      </p:pic>
      <p:sp>
        <p:nvSpPr>
          <p:cNvPr id="10" name="Rectangle 9">
            <a:extLst>
              <a:ext uri="{FF2B5EF4-FFF2-40B4-BE49-F238E27FC236}">
                <a16:creationId xmlns:a16="http://schemas.microsoft.com/office/drawing/2014/main" id="{9005114F-D7A4-49B5-8F5E-7555C812B689}"/>
              </a:ext>
            </a:extLst>
          </p:cNvPr>
          <p:cNvSpPr/>
          <p:nvPr/>
        </p:nvSpPr>
        <p:spPr>
          <a:xfrm>
            <a:off x="2667000" y="4620266"/>
            <a:ext cx="3657599" cy="1687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C436F92-97E4-4449-A3BA-2FE9145C58B7}"/>
              </a:ext>
            </a:extLst>
          </p:cNvPr>
          <p:cNvPicPr>
            <a:picLocks noChangeAspect="1"/>
          </p:cNvPicPr>
          <p:nvPr/>
        </p:nvPicPr>
        <p:blipFill>
          <a:blip r:embed="rId5"/>
          <a:srcRect/>
          <a:stretch/>
        </p:blipFill>
        <p:spPr>
          <a:xfrm>
            <a:off x="2781299" y="4662121"/>
            <a:ext cx="3429000" cy="1648558"/>
          </a:xfrm>
          <a:prstGeom prst="rect">
            <a:avLst/>
          </a:prstGeom>
          <a:ln>
            <a:solidFill>
              <a:schemeClr val="bg2"/>
            </a:solidFill>
          </a:ln>
        </p:spPr>
      </p:pic>
    </p:spTree>
    <p:extLst>
      <p:ext uri="{BB962C8B-B14F-4D97-AF65-F5344CB8AC3E}">
        <p14:creationId xmlns:p14="http://schemas.microsoft.com/office/powerpoint/2010/main" val="1425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2"/>
          </p:nvPr>
        </p:nvSpPr>
        <p:spPr>
          <a:xfrm>
            <a:off x="434788" y="863343"/>
            <a:ext cx="3505200" cy="4648200"/>
          </a:xfrm>
        </p:spPr>
        <p:txBody>
          <a:bodyPr/>
          <a:lstStyle/>
          <a:p>
            <a:r>
              <a:rPr lang="en-US" sz="1800" dirty="0"/>
              <a:t>Read in English:</a:t>
            </a:r>
          </a:p>
          <a:p>
            <a:pPr lvl="1"/>
            <a:r>
              <a:rPr lang="en-US" sz="1800" dirty="0"/>
              <a:t>Male Millennials who do any of the following: Watch Pro Sports Live, Watch Pro Sports on TV, Watch the Olympics, OR any following: bike, compete on a team, exercise regularly, golf, hike/camp or hunt/shoot but </a:t>
            </a:r>
            <a:r>
              <a:rPr lang="en-US" sz="1800" i="1" dirty="0"/>
              <a:t>don’t</a:t>
            </a:r>
            <a:r>
              <a:rPr lang="en-US" sz="1800" dirty="0"/>
              <a:t> ski or snowboard</a:t>
            </a:r>
          </a:p>
          <a:p>
            <a:r>
              <a:rPr lang="en-US" sz="1800" dirty="0"/>
              <a:t>Save the audience as Sporty Male Millennials who don’t Ski</a:t>
            </a:r>
          </a:p>
        </p:txBody>
      </p:sp>
      <p:sp>
        <p:nvSpPr>
          <p:cNvPr id="3" name="Text Placeholder 2"/>
          <p:cNvSpPr>
            <a:spLocks noGrp="1"/>
          </p:cNvSpPr>
          <p:nvPr>
            <p:ph type="body" sz="quarter" idx="14"/>
          </p:nvPr>
        </p:nvSpPr>
        <p:spPr/>
        <p:txBody>
          <a:bodyPr>
            <a:normAutofit/>
          </a:bodyPr>
          <a:lstStyle/>
          <a:p>
            <a:r>
              <a:rPr lang="en-US" dirty="0">
                <a:latin typeface="+mn-lt"/>
              </a:rPr>
              <a:t>Save Audience</a:t>
            </a:r>
          </a:p>
        </p:txBody>
      </p:sp>
      <p:sp>
        <p:nvSpPr>
          <p:cNvPr id="7" name="Rectangle 6">
            <a:extLst>
              <a:ext uri="{FF2B5EF4-FFF2-40B4-BE49-F238E27FC236}">
                <a16:creationId xmlns:a16="http://schemas.microsoft.com/office/drawing/2014/main" id="{8638655F-00A1-4955-B127-5AFCC3CE5034}"/>
              </a:ext>
            </a:extLst>
          </p:cNvPr>
          <p:cNvSpPr/>
          <p:nvPr/>
        </p:nvSpPr>
        <p:spPr>
          <a:xfrm>
            <a:off x="615310" y="5511543"/>
            <a:ext cx="4718690" cy="1046681"/>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a:t>
            </a:r>
            <a:r>
              <a:rPr lang="en-US" sz="1600" dirty="0">
                <a:solidFill>
                  <a:sysClr val="windowText" lastClr="000000"/>
                </a:solidFill>
                <a:cs typeface="Calibri Light"/>
              </a:rPr>
              <a:t> Use the “Save As a New Audience” feature when building similar audiences to save time Audience Building!</a:t>
            </a:r>
          </a:p>
        </p:txBody>
      </p:sp>
      <p:pic>
        <p:nvPicPr>
          <p:cNvPr id="8" name="Picture 7">
            <a:extLst>
              <a:ext uri="{FF2B5EF4-FFF2-40B4-BE49-F238E27FC236}">
                <a16:creationId xmlns:a16="http://schemas.microsoft.com/office/drawing/2014/main" id="{7DE10095-F895-4D30-8696-4CB3FB8332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062" y="5511543"/>
            <a:ext cx="788201" cy="740814"/>
          </a:xfrm>
          <a:prstGeom prst="rect">
            <a:avLst/>
          </a:prstGeom>
        </p:spPr>
      </p:pic>
      <p:pic>
        <p:nvPicPr>
          <p:cNvPr id="2" name="Picture 1">
            <a:extLst>
              <a:ext uri="{FF2B5EF4-FFF2-40B4-BE49-F238E27FC236}">
                <a16:creationId xmlns:a16="http://schemas.microsoft.com/office/drawing/2014/main" id="{6526F15F-FF38-444E-8775-34CB25DFA5C7}"/>
              </a:ext>
            </a:extLst>
          </p:cNvPr>
          <p:cNvPicPr>
            <a:picLocks noChangeAspect="1"/>
          </p:cNvPicPr>
          <p:nvPr/>
        </p:nvPicPr>
        <p:blipFill>
          <a:blip r:embed="rId4"/>
          <a:srcRect/>
          <a:stretch/>
        </p:blipFill>
        <p:spPr>
          <a:xfrm>
            <a:off x="4267200" y="1111167"/>
            <a:ext cx="6865424" cy="4093669"/>
          </a:xfrm>
          <a:prstGeom prst="rect">
            <a:avLst/>
          </a:prstGeom>
        </p:spPr>
      </p:pic>
      <p:pic>
        <p:nvPicPr>
          <p:cNvPr id="4" name="Picture 3">
            <a:extLst>
              <a:ext uri="{FF2B5EF4-FFF2-40B4-BE49-F238E27FC236}">
                <a16:creationId xmlns:a16="http://schemas.microsoft.com/office/drawing/2014/main" id="{A1E7BF60-C71E-48D8-A9FF-DB7259B7BFA6}"/>
              </a:ext>
            </a:extLst>
          </p:cNvPr>
          <p:cNvPicPr>
            <a:picLocks noChangeAspect="1"/>
          </p:cNvPicPr>
          <p:nvPr/>
        </p:nvPicPr>
        <p:blipFill>
          <a:blip r:embed="rId5"/>
          <a:srcRect/>
          <a:stretch/>
        </p:blipFill>
        <p:spPr>
          <a:xfrm>
            <a:off x="6477000" y="5362145"/>
            <a:ext cx="2066667" cy="833075"/>
          </a:xfrm>
          <a:prstGeom prst="rect">
            <a:avLst/>
          </a:prstGeom>
        </p:spPr>
      </p:pic>
    </p:spTree>
    <p:extLst>
      <p:ext uri="{BB962C8B-B14F-4D97-AF65-F5344CB8AC3E}">
        <p14:creationId xmlns:p14="http://schemas.microsoft.com/office/powerpoint/2010/main" val="146005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1" dirty="0"/>
              <a:t>Getting Started: </a:t>
            </a:r>
            <a:r>
              <a:rPr lang="en-US" dirty="0"/>
              <a:t>Orientation-</a:t>
            </a:r>
            <a:r>
              <a:rPr lang="en-US" b="1" dirty="0"/>
              <a:t> </a:t>
            </a:r>
            <a:r>
              <a:rPr lang="en-US" dirty="0"/>
              <a:t>Getting Your Resonate Account Configured for Success</a:t>
            </a:r>
            <a:endParaRPr lang="en-US" b="1" dirty="0">
              <a:cs typeface="Calibri"/>
            </a:endParaRPr>
          </a:p>
          <a:p>
            <a:endParaRPr lang="en-US" dirty="0">
              <a:cs typeface="Calibri" panose="020F0502020204030204" pitchFamily="34" charset="0"/>
            </a:endParaRPr>
          </a:p>
          <a:p>
            <a:pPr marL="0" indent="0">
              <a:buNone/>
            </a:pPr>
            <a:endParaRPr lang="en-US" dirty="0">
              <a:cs typeface="Calibri" panose="020F0502020204030204" pitchFamily="34" charset="0"/>
            </a:endParaRPr>
          </a:p>
          <a:p>
            <a:endParaRPr lang="en-US" dirty="0"/>
          </a:p>
        </p:txBody>
      </p:sp>
      <p:sp>
        <p:nvSpPr>
          <p:cNvPr id="3" name="Text Placeholder 2"/>
          <p:cNvSpPr>
            <a:spLocks noGrp="1"/>
          </p:cNvSpPr>
          <p:nvPr>
            <p:ph type="body" sz="quarter" idx="13"/>
          </p:nvPr>
        </p:nvSpPr>
        <p:spPr/>
        <p:txBody>
          <a:bodyPr/>
          <a:lstStyle/>
          <a:p>
            <a:r>
              <a:rPr lang="en-US" dirty="0">
                <a:latin typeface="+mn-lt"/>
                <a:cs typeface="Calibri" panose="020F0502020204030204" pitchFamily="34" charset="0"/>
              </a:rPr>
              <a:t>Pre-Requisites for this Module</a:t>
            </a:r>
            <a:endParaRPr lang="en-US" dirty="0">
              <a:latin typeface="+mn-lt"/>
            </a:endParaRPr>
          </a:p>
        </p:txBody>
      </p:sp>
      <p:sp>
        <p:nvSpPr>
          <p:cNvPr id="4" name="Text Placeholder 3"/>
          <p:cNvSpPr>
            <a:spLocks noGrp="1"/>
          </p:cNvSpPr>
          <p:nvPr>
            <p:ph type="body" sz="quarter" idx="14"/>
          </p:nvPr>
        </p:nvSpPr>
        <p:spPr/>
        <p:txBody>
          <a:bodyPr/>
          <a:lstStyle/>
          <a:p>
            <a:r>
              <a:rPr lang="en-US" dirty="0">
                <a:latin typeface="+mn-lt"/>
                <a:cs typeface="Calibri" panose="020F0502020204030204" pitchFamily="34" charset="0"/>
              </a:rPr>
              <a:t>Audience Building</a:t>
            </a:r>
            <a:endParaRPr lang="en-US" dirty="0">
              <a:latin typeface="+mn-lt"/>
            </a:endParaRPr>
          </a:p>
        </p:txBody>
      </p:sp>
    </p:spTree>
    <p:extLst>
      <p:ext uri="{BB962C8B-B14F-4D97-AF65-F5344CB8AC3E}">
        <p14:creationId xmlns:p14="http://schemas.microsoft.com/office/powerpoint/2010/main" val="8759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85800" y="1600200"/>
            <a:ext cx="10896600" cy="4648200"/>
          </a:xfrm>
        </p:spPr>
        <p:txBody>
          <a:bodyPr/>
          <a:lstStyle/>
          <a:p>
            <a:r>
              <a:rPr lang="en-US" dirty="0"/>
              <a:t>Attributes are </a:t>
            </a:r>
            <a:r>
              <a:rPr lang="en-US" dirty="0" err="1"/>
              <a:t>AND’d</a:t>
            </a:r>
            <a:r>
              <a:rPr lang="en-US" dirty="0"/>
              <a:t> together by default</a:t>
            </a:r>
          </a:p>
          <a:p>
            <a:r>
              <a:rPr lang="en-US" dirty="0"/>
              <a:t>Attribute values in the same attribute are </a:t>
            </a:r>
            <a:r>
              <a:rPr lang="en-US" dirty="0" err="1"/>
              <a:t>OR’d</a:t>
            </a:r>
            <a:r>
              <a:rPr lang="en-US" dirty="0"/>
              <a:t> together by default</a:t>
            </a:r>
          </a:p>
          <a:p>
            <a:r>
              <a:rPr lang="en-US" dirty="0"/>
              <a:t>Can toggle ORs to ANDs and vice versa</a:t>
            </a:r>
          </a:p>
          <a:p>
            <a:r>
              <a:rPr lang="en-US" dirty="0"/>
              <a:t>Can Exclude Attributes</a:t>
            </a:r>
          </a:p>
          <a:p>
            <a:r>
              <a:rPr lang="en-US" dirty="0"/>
              <a:t>Can define Any, 2 or more, 3 or more, 4 or more</a:t>
            </a:r>
          </a:p>
          <a:p>
            <a:r>
              <a:rPr lang="en-US" dirty="0"/>
              <a:t>Drag and Drop to Group Attributes</a:t>
            </a:r>
          </a:p>
          <a:p>
            <a:endParaRPr lang="en-US" dirty="0"/>
          </a:p>
          <a:p>
            <a:endParaRPr lang="en-US" dirty="0"/>
          </a:p>
        </p:txBody>
      </p:sp>
      <p:sp>
        <p:nvSpPr>
          <p:cNvPr id="3" name="Text Placeholder 2"/>
          <p:cNvSpPr>
            <a:spLocks noGrp="1"/>
          </p:cNvSpPr>
          <p:nvPr>
            <p:ph type="body" sz="quarter" idx="14"/>
          </p:nvPr>
        </p:nvSpPr>
        <p:spPr/>
        <p:txBody>
          <a:bodyPr/>
          <a:lstStyle/>
          <a:p>
            <a:r>
              <a:rPr lang="en-US" dirty="0">
                <a:latin typeface="+mn-lt"/>
              </a:rPr>
              <a:t>Recap: Using AND/OR logic to build precision audiences</a:t>
            </a:r>
          </a:p>
        </p:txBody>
      </p:sp>
    </p:spTree>
    <p:extLst>
      <p:ext uri="{BB962C8B-B14F-4D97-AF65-F5344CB8AC3E}">
        <p14:creationId xmlns:p14="http://schemas.microsoft.com/office/powerpoint/2010/main" val="88510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Managing Audiences</a:t>
            </a:r>
          </a:p>
        </p:txBody>
      </p:sp>
    </p:spTree>
    <p:extLst>
      <p:ext uri="{BB962C8B-B14F-4D97-AF65-F5344CB8AC3E}">
        <p14:creationId xmlns:p14="http://schemas.microsoft.com/office/powerpoint/2010/main" val="39588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683E9EFE-85F4-ECFC-DD7E-0115634BEAC9}"/>
              </a:ext>
            </a:extLst>
          </p:cNvPr>
          <p:cNvPicPr>
            <a:picLocks noChangeAspect="1"/>
          </p:cNvPicPr>
          <p:nvPr/>
        </p:nvPicPr>
        <p:blipFill>
          <a:blip r:embed="rId3"/>
          <a:stretch>
            <a:fillRect/>
          </a:stretch>
        </p:blipFill>
        <p:spPr>
          <a:xfrm>
            <a:off x="3958772" y="1291115"/>
            <a:ext cx="7772400" cy="4275770"/>
          </a:xfrm>
          <a:prstGeom prst="rect">
            <a:avLst/>
          </a:prstGeom>
        </p:spPr>
      </p:pic>
      <p:sp>
        <p:nvSpPr>
          <p:cNvPr id="4" name="Content Placeholder 3"/>
          <p:cNvSpPr>
            <a:spLocks noGrp="1"/>
          </p:cNvSpPr>
          <p:nvPr>
            <p:ph sz="quarter" idx="22"/>
          </p:nvPr>
        </p:nvSpPr>
        <p:spPr>
          <a:xfrm>
            <a:off x="228600" y="1371600"/>
            <a:ext cx="3429000" cy="4648200"/>
          </a:xfrm>
        </p:spPr>
        <p:txBody>
          <a:bodyPr/>
          <a:lstStyle/>
          <a:p>
            <a:r>
              <a:rPr lang="en-US" sz="1800" dirty="0"/>
              <a:t>List Icon – Audiences</a:t>
            </a:r>
          </a:p>
          <a:p>
            <a:r>
              <a:rPr lang="en-US" sz="1800" dirty="0"/>
              <a:t>Most recently saved audiences are at the top</a:t>
            </a:r>
          </a:p>
          <a:p>
            <a:r>
              <a:rPr lang="en-US" sz="1800" dirty="0"/>
              <a:t>Search by Audience name or filter by Projects</a:t>
            </a:r>
          </a:p>
          <a:p>
            <a:r>
              <a:rPr lang="en-US" sz="1800" dirty="0"/>
              <a:t>Easily Add to Analysis or Activate</a:t>
            </a:r>
          </a:p>
          <a:p>
            <a:r>
              <a:rPr lang="en-US" sz="1800" dirty="0"/>
              <a:t>Ellipsis menu: Edit name or description, clone, delete, View Audience, Export </a:t>
            </a:r>
          </a:p>
          <a:p>
            <a:r>
              <a:rPr lang="en-US" sz="1800" dirty="0"/>
              <a:t>View Details: See who created the audience and when</a:t>
            </a:r>
          </a:p>
          <a:p>
            <a:endParaRPr lang="en-US" sz="1800" dirty="0"/>
          </a:p>
          <a:p>
            <a:endParaRPr lang="en-US" sz="1800" dirty="0"/>
          </a:p>
        </p:txBody>
      </p:sp>
      <p:sp>
        <p:nvSpPr>
          <p:cNvPr id="3" name="Text Placeholder 2"/>
          <p:cNvSpPr>
            <a:spLocks noGrp="1"/>
          </p:cNvSpPr>
          <p:nvPr>
            <p:ph type="body" sz="quarter" idx="14"/>
          </p:nvPr>
        </p:nvSpPr>
        <p:spPr>
          <a:xfrm>
            <a:off x="689708" y="439439"/>
            <a:ext cx="10871200" cy="635000"/>
          </a:xfrm>
        </p:spPr>
        <p:txBody>
          <a:bodyPr>
            <a:normAutofit/>
          </a:bodyPr>
          <a:lstStyle/>
          <a:p>
            <a:r>
              <a:rPr lang="en-US" dirty="0">
                <a:latin typeface="+mn-lt"/>
              </a:rPr>
              <a:t>Manage Saved Audiences</a:t>
            </a:r>
          </a:p>
        </p:txBody>
      </p:sp>
      <p:sp>
        <p:nvSpPr>
          <p:cNvPr id="6" name="Rectangle 5">
            <a:extLst>
              <a:ext uri="{FF2B5EF4-FFF2-40B4-BE49-F238E27FC236}">
                <a16:creationId xmlns:a16="http://schemas.microsoft.com/office/drawing/2014/main" id="{54EB4F86-4010-42D4-894F-7CFD1296AACD}"/>
              </a:ext>
            </a:extLst>
          </p:cNvPr>
          <p:cNvSpPr/>
          <p:nvPr/>
        </p:nvSpPr>
        <p:spPr>
          <a:xfrm>
            <a:off x="3959134" y="1676400"/>
            <a:ext cx="3051265" cy="287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A8F242-5BAB-4BB9-9D53-F13F9E84FD89}"/>
              </a:ext>
            </a:extLst>
          </p:cNvPr>
          <p:cNvSpPr/>
          <p:nvPr/>
        </p:nvSpPr>
        <p:spPr>
          <a:xfrm>
            <a:off x="9982200" y="2746187"/>
            <a:ext cx="457200" cy="378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40E8799-4442-4639-BE3A-3C40C7478243}"/>
              </a:ext>
            </a:extLst>
          </p:cNvPr>
          <p:cNvSpPr/>
          <p:nvPr/>
        </p:nvSpPr>
        <p:spPr>
          <a:xfrm>
            <a:off x="4343400" y="2565358"/>
            <a:ext cx="632054" cy="1808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4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site&#10;&#10;Description automatically generated">
            <a:extLst>
              <a:ext uri="{FF2B5EF4-FFF2-40B4-BE49-F238E27FC236}">
                <a16:creationId xmlns:a16="http://schemas.microsoft.com/office/drawing/2014/main" id="{C4242CDE-B398-A594-D477-D04C71F9C7A4}"/>
              </a:ext>
            </a:extLst>
          </p:cNvPr>
          <p:cNvPicPr>
            <a:picLocks noChangeAspect="1"/>
          </p:cNvPicPr>
          <p:nvPr/>
        </p:nvPicPr>
        <p:blipFill>
          <a:blip r:embed="rId3"/>
          <a:stretch>
            <a:fillRect/>
          </a:stretch>
        </p:blipFill>
        <p:spPr>
          <a:xfrm>
            <a:off x="4004716" y="1518055"/>
            <a:ext cx="7772400" cy="2609710"/>
          </a:xfrm>
          <a:prstGeom prst="rect">
            <a:avLst/>
          </a:prstGeom>
        </p:spPr>
      </p:pic>
      <p:sp>
        <p:nvSpPr>
          <p:cNvPr id="4" name="Content Placeholder 3"/>
          <p:cNvSpPr>
            <a:spLocks noGrp="1"/>
          </p:cNvSpPr>
          <p:nvPr>
            <p:ph sz="quarter" idx="22"/>
          </p:nvPr>
        </p:nvSpPr>
        <p:spPr>
          <a:xfrm>
            <a:off x="439985" y="1461576"/>
            <a:ext cx="3370015" cy="3733467"/>
          </a:xfrm>
        </p:spPr>
        <p:txBody>
          <a:bodyPr/>
          <a:lstStyle/>
          <a:p>
            <a:pPr>
              <a:lnSpc>
                <a:spcPct val="150000"/>
              </a:lnSpc>
              <a:spcBef>
                <a:spcPts val="0"/>
              </a:spcBef>
              <a:spcAft>
                <a:spcPts val="600"/>
              </a:spcAft>
            </a:pPr>
            <a:r>
              <a:rPr lang="en-US" sz="1800" dirty="0"/>
              <a:t>List Icon – Audiences</a:t>
            </a:r>
          </a:p>
          <a:p>
            <a:pPr>
              <a:lnSpc>
                <a:spcPct val="150000"/>
              </a:lnSpc>
              <a:spcBef>
                <a:spcPts val="0"/>
              </a:spcBef>
              <a:spcAft>
                <a:spcPts val="600"/>
              </a:spcAft>
            </a:pPr>
            <a:r>
              <a:rPr lang="en-US" sz="1800" dirty="0"/>
              <a:t>Search for Sporty</a:t>
            </a:r>
          </a:p>
          <a:p>
            <a:pPr>
              <a:lnSpc>
                <a:spcPct val="150000"/>
              </a:lnSpc>
              <a:spcBef>
                <a:spcPts val="0"/>
              </a:spcBef>
              <a:spcAft>
                <a:spcPts val="600"/>
              </a:spcAft>
            </a:pPr>
            <a:r>
              <a:rPr lang="en-US" sz="1800" dirty="0">
                <a:cs typeface="Calibri Light"/>
              </a:rPr>
              <a:t>Find Sporty Male Millennials who don’t ski</a:t>
            </a:r>
          </a:p>
          <a:p>
            <a:pPr>
              <a:lnSpc>
                <a:spcPct val="150000"/>
              </a:lnSpc>
              <a:spcBef>
                <a:spcPts val="0"/>
              </a:spcBef>
              <a:spcAft>
                <a:spcPts val="600"/>
              </a:spcAft>
            </a:pPr>
            <a:r>
              <a:rPr lang="en-US" sz="1800" dirty="0"/>
              <a:t>Ellipsis button – View Size &amp; Definition</a:t>
            </a:r>
          </a:p>
          <a:p>
            <a:pPr marL="0" indent="0">
              <a:lnSpc>
                <a:spcPct val="150000"/>
              </a:lnSpc>
              <a:spcBef>
                <a:spcPts val="0"/>
              </a:spcBef>
              <a:spcAft>
                <a:spcPts val="600"/>
              </a:spcAft>
              <a:buNone/>
            </a:pPr>
            <a:endParaRPr lang="en-US" sz="1800" dirty="0">
              <a:cs typeface="Calibri Light"/>
            </a:endParaRPr>
          </a:p>
          <a:p>
            <a:endParaRPr lang="en-US" sz="1800" dirty="0"/>
          </a:p>
        </p:txBody>
      </p:sp>
      <p:sp>
        <p:nvSpPr>
          <p:cNvPr id="3" name="Text Placeholder 2"/>
          <p:cNvSpPr>
            <a:spLocks noGrp="1"/>
          </p:cNvSpPr>
          <p:nvPr>
            <p:ph type="body" sz="quarter" idx="14"/>
          </p:nvPr>
        </p:nvSpPr>
        <p:spPr>
          <a:xfrm>
            <a:off x="673100" y="348758"/>
            <a:ext cx="10871200" cy="635000"/>
          </a:xfrm>
        </p:spPr>
        <p:txBody>
          <a:bodyPr vert="horz" lIns="91440" tIns="45720" rIns="91440" bIns="45720" rtlCol="0" anchor="t">
            <a:noAutofit/>
          </a:bodyPr>
          <a:lstStyle/>
          <a:p>
            <a:pPr>
              <a:spcBef>
                <a:spcPts val="0"/>
              </a:spcBef>
              <a:spcAft>
                <a:spcPts val="600"/>
              </a:spcAft>
            </a:pPr>
            <a:r>
              <a:rPr lang="en-US" dirty="0">
                <a:latin typeface="+mn-lt"/>
              </a:rPr>
              <a:t>Short Cut: Create an Audience with "Save As a New Audience"</a:t>
            </a:r>
            <a:endParaRPr lang="en-US" dirty="0">
              <a:latin typeface="+mn-lt"/>
              <a:cs typeface="Calibri Light"/>
            </a:endParaRPr>
          </a:p>
        </p:txBody>
      </p:sp>
      <p:sp>
        <p:nvSpPr>
          <p:cNvPr id="14" name="Rectangle 4">
            <a:extLst>
              <a:ext uri="{FF2B5EF4-FFF2-40B4-BE49-F238E27FC236}">
                <a16:creationId xmlns:a16="http://schemas.microsoft.com/office/drawing/2014/main" id="{CE85D036-20D9-014B-A3AA-7DA5DC9FACFE}"/>
              </a:ext>
            </a:extLst>
          </p:cNvPr>
          <p:cNvSpPr/>
          <p:nvPr/>
        </p:nvSpPr>
        <p:spPr>
          <a:xfrm>
            <a:off x="619998" y="5263207"/>
            <a:ext cx="4409201" cy="988141"/>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Use the “Save As a New Audience” feature when building similar audiences to save time Audience Building!</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062" y="5231513"/>
            <a:ext cx="788201" cy="740814"/>
          </a:xfrm>
          <a:prstGeom prst="rect">
            <a:avLst/>
          </a:prstGeom>
        </p:spPr>
      </p:pic>
      <p:sp>
        <p:nvSpPr>
          <p:cNvPr id="10" name="Rectangle 9">
            <a:extLst>
              <a:ext uri="{FF2B5EF4-FFF2-40B4-BE49-F238E27FC236}">
                <a16:creationId xmlns:a16="http://schemas.microsoft.com/office/drawing/2014/main" id="{912CEE0F-B8BE-4747-90BC-74B911E99C68}"/>
              </a:ext>
            </a:extLst>
          </p:cNvPr>
          <p:cNvSpPr/>
          <p:nvPr/>
        </p:nvSpPr>
        <p:spPr>
          <a:xfrm>
            <a:off x="9220200" y="2798705"/>
            <a:ext cx="1447800" cy="13290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53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380999" y="1600200"/>
            <a:ext cx="3157287" cy="4648200"/>
          </a:xfrm>
        </p:spPr>
        <p:txBody>
          <a:bodyPr/>
          <a:lstStyle/>
          <a:p>
            <a:r>
              <a:rPr lang="en-US" sz="1800" dirty="0"/>
              <a:t>Click Demographics… Gender in audience definition</a:t>
            </a:r>
          </a:p>
          <a:p>
            <a:r>
              <a:rPr lang="en-US" sz="1800" dirty="0"/>
              <a:t>Add Female </a:t>
            </a:r>
          </a:p>
          <a:p>
            <a:r>
              <a:rPr lang="en-US" sz="1800" dirty="0"/>
              <a:t>Remove Male </a:t>
            </a:r>
          </a:p>
          <a:p>
            <a:pPr>
              <a:lnSpc>
                <a:spcPct val="150000"/>
              </a:lnSpc>
              <a:spcBef>
                <a:spcPts val="0"/>
              </a:spcBef>
              <a:spcAft>
                <a:spcPts val="600"/>
              </a:spcAft>
            </a:pPr>
            <a:r>
              <a:rPr lang="en-US" sz="1800" dirty="0">
                <a:cs typeface="Calibri Light"/>
              </a:rPr>
              <a:t>Save Audience down arrow – Save As a New Audience</a:t>
            </a:r>
          </a:p>
          <a:p>
            <a:endParaRPr lang="en-US" sz="1800" dirty="0"/>
          </a:p>
          <a:p>
            <a:endParaRPr lang="en-US" sz="1800" dirty="0"/>
          </a:p>
        </p:txBody>
      </p:sp>
      <p:sp>
        <p:nvSpPr>
          <p:cNvPr id="3" name="Text Placeholder 2"/>
          <p:cNvSpPr>
            <a:spLocks noGrp="1"/>
          </p:cNvSpPr>
          <p:nvPr>
            <p:ph type="body" sz="quarter" idx="14"/>
          </p:nvPr>
        </p:nvSpPr>
        <p:spPr>
          <a:xfrm>
            <a:off x="660400" y="218129"/>
            <a:ext cx="10871200" cy="635000"/>
          </a:xfrm>
        </p:spPr>
        <p:txBody>
          <a:bodyPr/>
          <a:lstStyle/>
          <a:p>
            <a:r>
              <a:rPr lang="en-US" dirty="0">
                <a:latin typeface="+mn-lt"/>
              </a:rPr>
              <a:t>Swap Male for Female </a:t>
            </a:r>
          </a:p>
        </p:txBody>
      </p:sp>
      <p:sp>
        <p:nvSpPr>
          <p:cNvPr id="9" name="Rectangle 4">
            <a:extLst>
              <a:ext uri="{FF2B5EF4-FFF2-40B4-BE49-F238E27FC236}">
                <a16:creationId xmlns:a16="http://schemas.microsoft.com/office/drawing/2014/main" id="{7001897E-7D55-451D-B742-D7E12A4300E6}"/>
              </a:ext>
            </a:extLst>
          </p:cNvPr>
          <p:cNvSpPr/>
          <p:nvPr/>
        </p:nvSpPr>
        <p:spPr>
          <a:xfrm>
            <a:off x="673100" y="5358926"/>
            <a:ext cx="4729628" cy="1226802"/>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cs typeface="Calibri Light"/>
              </a:rPr>
              <a:t>Pro Tip: </a:t>
            </a:r>
            <a:r>
              <a:rPr lang="en-US" sz="1600" dirty="0">
                <a:solidFill>
                  <a:sysClr val="windowText" lastClr="000000"/>
                </a:solidFill>
                <a:cs typeface="Calibri Light"/>
              </a:rPr>
              <a:t>Clicking on the Attribute name in the audience definition brings you to that spot in the taxonomy and saves you time when audience building!</a:t>
            </a:r>
          </a:p>
        </p:txBody>
      </p:sp>
      <p:pic>
        <p:nvPicPr>
          <p:cNvPr id="10" name="Picture 9">
            <a:extLst>
              <a:ext uri="{FF2B5EF4-FFF2-40B4-BE49-F238E27FC236}">
                <a16:creationId xmlns:a16="http://schemas.microsoft.com/office/drawing/2014/main" id="{1D279C33-DE24-442D-950B-E641A7E93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062" y="5231513"/>
            <a:ext cx="788201" cy="740814"/>
          </a:xfrm>
          <a:prstGeom prst="rect">
            <a:avLst/>
          </a:prstGeom>
        </p:spPr>
      </p:pic>
      <p:pic>
        <p:nvPicPr>
          <p:cNvPr id="2" name="Picture 1">
            <a:extLst>
              <a:ext uri="{FF2B5EF4-FFF2-40B4-BE49-F238E27FC236}">
                <a16:creationId xmlns:a16="http://schemas.microsoft.com/office/drawing/2014/main" id="{4AA6B7AE-CF53-4A65-9E95-31FF51F47B4C}"/>
              </a:ext>
            </a:extLst>
          </p:cNvPr>
          <p:cNvPicPr>
            <a:picLocks noChangeAspect="1"/>
          </p:cNvPicPr>
          <p:nvPr/>
        </p:nvPicPr>
        <p:blipFill>
          <a:blip r:embed="rId4"/>
          <a:stretch>
            <a:fillRect/>
          </a:stretch>
        </p:blipFill>
        <p:spPr>
          <a:xfrm>
            <a:off x="3538286" y="1104351"/>
            <a:ext cx="7419619" cy="3844290"/>
          </a:xfrm>
          <a:prstGeom prst="rect">
            <a:avLst/>
          </a:prstGeom>
          <a:ln>
            <a:solidFill>
              <a:schemeClr val="bg2"/>
            </a:solidFill>
          </a:ln>
        </p:spPr>
      </p:pic>
      <p:pic>
        <p:nvPicPr>
          <p:cNvPr id="11" name="Picture 10">
            <a:extLst>
              <a:ext uri="{FF2B5EF4-FFF2-40B4-BE49-F238E27FC236}">
                <a16:creationId xmlns:a16="http://schemas.microsoft.com/office/drawing/2014/main" id="{604A6395-56C6-4349-89A5-9866F8AD4F63}"/>
              </a:ext>
            </a:extLst>
          </p:cNvPr>
          <p:cNvPicPr>
            <a:picLocks noChangeAspect="1"/>
          </p:cNvPicPr>
          <p:nvPr/>
        </p:nvPicPr>
        <p:blipFill>
          <a:blip r:embed="rId5"/>
          <a:stretch>
            <a:fillRect/>
          </a:stretch>
        </p:blipFill>
        <p:spPr>
          <a:xfrm>
            <a:off x="5694829" y="3200400"/>
            <a:ext cx="3593768" cy="3281019"/>
          </a:xfrm>
          <a:prstGeom prst="rect">
            <a:avLst/>
          </a:prstGeom>
          <a:ln>
            <a:solidFill>
              <a:schemeClr val="bg2"/>
            </a:solidFill>
          </a:ln>
        </p:spPr>
      </p:pic>
      <p:pic>
        <p:nvPicPr>
          <p:cNvPr id="6" name="Picture 5" descr="A close-up of a sign&#10;&#10;Description automatically generated">
            <a:extLst>
              <a:ext uri="{FF2B5EF4-FFF2-40B4-BE49-F238E27FC236}">
                <a16:creationId xmlns:a16="http://schemas.microsoft.com/office/drawing/2014/main" id="{FE7F405F-2099-5E62-9F69-70162AA67005}"/>
              </a:ext>
            </a:extLst>
          </p:cNvPr>
          <p:cNvPicPr>
            <a:picLocks noChangeAspect="1"/>
          </p:cNvPicPr>
          <p:nvPr/>
        </p:nvPicPr>
        <p:blipFill>
          <a:blip r:embed="rId6"/>
          <a:stretch>
            <a:fillRect/>
          </a:stretch>
        </p:blipFill>
        <p:spPr>
          <a:xfrm>
            <a:off x="9677400" y="984293"/>
            <a:ext cx="1905000" cy="767907"/>
          </a:xfrm>
          <a:prstGeom prst="rect">
            <a:avLst/>
          </a:prstGeom>
        </p:spPr>
      </p:pic>
    </p:spTree>
    <p:extLst>
      <p:ext uri="{BB962C8B-B14F-4D97-AF65-F5344CB8AC3E}">
        <p14:creationId xmlns:p14="http://schemas.microsoft.com/office/powerpoint/2010/main" val="1916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Understanding Limited Attributes</a:t>
            </a:r>
          </a:p>
        </p:txBody>
      </p:sp>
    </p:spTree>
    <p:extLst>
      <p:ext uri="{BB962C8B-B14F-4D97-AF65-F5344CB8AC3E}">
        <p14:creationId xmlns:p14="http://schemas.microsoft.com/office/powerpoint/2010/main" val="367520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050FBD6F-5CD8-57C5-333E-24C1B90360B9}"/>
              </a:ext>
            </a:extLst>
          </p:cNvPr>
          <p:cNvPicPr>
            <a:picLocks noChangeAspect="1"/>
          </p:cNvPicPr>
          <p:nvPr/>
        </p:nvPicPr>
        <p:blipFill>
          <a:blip r:embed="rId3"/>
          <a:stretch>
            <a:fillRect/>
          </a:stretch>
        </p:blipFill>
        <p:spPr>
          <a:xfrm>
            <a:off x="3810000" y="1810679"/>
            <a:ext cx="7772400" cy="2322241"/>
          </a:xfrm>
          <a:prstGeom prst="rect">
            <a:avLst/>
          </a:prstGeom>
        </p:spPr>
      </p:pic>
      <p:sp>
        <p:nvSpPr>
          <p:cNvPr id="2" name="Content Placeholder 1"/>
          <p:cNvSpPr>
            <a:spLocks noGrp="1"/>
          </p:cNvSpPr>
          <p:nvPr>
            <p:ph sz="quarter" idx="22"/>
          </p:nvPr>
        </p:nvSpPr>
        <p:spPr>
          <a:xfrm>
            <a:off x="232273" y="1726962"/>
            <a:ext cx="3044327" cy="4648200"/>
          </a:xfrm>
        </p:spPr>
        <p:txBody>
          <a:bodyPr/>
          <a:lstStyle/>
          <a:p>
            <a:r>
              <a:rPr lang="en-US" sz="1800" dirty="0"/>
              <a:t>Some attributes are Limited</a:t>
            </a:r>
          </a:p>
          <a:p>
            <a:r>
              <a:rPr lang="en-US" sz="1800" dirty="0"/>
              <a:t>Limited attributes can only be combined with other Resonate Elements in audiences</a:t>
            </a:r>
          </a:p>
          <a:p>
            <a:r>
              <a:rPr lang="en-US" sz="1800" dirty="0"/>
              <a:t>Limited attributes denoted with L icon</a:t>
            </a:r>
          </a:p>
          <a:p>
            <a:r>
              <a:rPr lang="en-US" sz="1800" dirty="0"/>
              <a:t>You CAN activate on a limited attribute</a:t>
            </a:r>
          </a:p>
          <a:p>
            <a:r>
              <a:rPr lang="en-US" sz="1800" dirty="0"/>
              <a:t>You CANNOT see limited attributes as insights against a Tag Audience</a:t>
            </a:r>
          </a:p>
          <a:p>
            <a:endParaRPr lang="en-US" sz="1800" dirty="0"/>
          </a:p>
        </p:txBody>
      </p:sp>
      <p:sp>
        <p:nvSpPr>
          <p:cNvPr id="4" name="Text Placeholder 3"/>
          <p:cNvSpPr>
            <a:spLocks noGrp="1"/>
          </p:cNvSpPr>
          <p:nvPr>
            <p:ph type="body" sz="quarter" idx="14"/>
          </p:nvPr>
        </p:nvSpPr>
        <p:spPr/>
        <p:txBody>
          <a:bodyPr>
            <a:normAutofit/>
          </a:bodyPr>
          <a:lstStyle/>
          <a:p>
            <a:r>
              <a:rPr lang="en-US" dirty="0">
                <a:latin typeface="+mn-lt"/>
                <a:hlinkClick r:id="rId4"/>
              </a:rPr>
              <a:t>Limited Attributes</a:t>
            </a:r>
            <a:endParaRPr lang="en-US" b="1" dirty="0">
              <a:latin typeface="+mn-lt"/>
            </a:endParaRPr>
          </a:p>
        </p:txBody>
      </p:sp>
      <p:sp>
        <p:nvSpPr>
          <p:cNvPr id="9" name="Rectangle 8">
            <a:extLst>
              <a:ext uri="{FF2B5EF4-FFF2-40B4-BE49-F238E27FC236}">
                <a16:creationId xmlns:a16="http://schemas.microsoft.com/office/drawing/2014/main" id="{8306E3DF-9324-4798-A0DB-9A5F86C57030}"/>
              </a:ext>
            </a:extLst>
          </p:cNvPr>
          <p:cNvSpPr/>
          <p:nvPr/>
        </p:nvSpPr>
        <p:spPr>
          <a:xfrm>
            <a:off x="7696200" y="2133600"/>
            <a:ext cx="2133600" cy="838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98BEB1-C812-4309-8617-E20AFE19E42E}"/>
              </a:ext>
            </a:extLst>
          </p:cNvPr>
          <p:cNvSpPr/>
          <p:nvPr/>
        </p:nvSpPr>
        <p:spPr>
          <a:xfrm>
            <a:off x="9906000" y="3429000"/>
            <a:ext cx="228600" cy="2644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4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fontScale="92500"/>
          </a:bodyPr>
          <a:lstStyle/>
          <a:p>
            <a:pPr marL="457200" indent="-457200">
              <a:lnSpc>
                <a:spcPct val="100000"/>
              </a:lnSpc>
              <a:buFont typeface="+mj-lt"/>
              <a:buAutoNum type="arabicPeriod"/>
            </a:pPr>
            <a:r>
              <a:rPr lang="en-US" dirty="0"/>
              <a:t>3</a:t>
            </a:r>
            <a:r>
              <a:rPr lang="en-US" baseline="30000" dirty="0"/>
              <a:t>rd</a:t>
            </a:r>
            <a:r>
              <a:rPr lang="en-US" dirty="0"/>
              <a:t> party - we do not create predictive models on 3</a:t>
            </a:r>
            <a:r>
              <a:rPr lang="en-US" baseline="30000" dirty="0"/>
              <a:t>rd</a:t>
            </a:r>
            <a:r>
              <a:rPr lang="en-US" dirty="0"/>
              <a:t> party attributes</a:t>
            </a:r>
          </a:p>
          <a:p>
            <a:pPr marL="457200" indent="-457200">
              <a:lnSpc>
                <a:spcPct val="100000"/>
              </a:lnSpc>
              <a:buFont typeface="+mj-lt"/>
              <a:buAutoNum type="arabicPeriod"/>
            </a:pPr>
            <a:r>
              <a:rPr lang="en-US" dirty="0"/>
              <a:t>Low Sample - an attribute value that has not enough survey responses for our data science team to develop a predictive model</a:t>
            </a:r>
          </a:p>
          <a:p>
            <a:pPr marL="457200" indent="-457200">
              <a:lnSpc>
                <a:spcPct val="100000"/>
              </a:lnSpc>
              <a:buFont typeface="+mj-lt"/>
              <a:buAutoNum type="arabicPeriod"/>
            </a:pPr>
            <a:r>
              <a:rPr lang="en-US" dirty="0"/>
              <a:t>Too many single select options for a survey question which prevents our data science team from creating a predictive model  - but there are work arounds! </a:t>
            </a:r>
          </a:p>
          <a:p>
            <a:pPr marL="914400" lvl="1" indent="-457200">
              <a:lnSpc>
                <a:spcPct val="100000"/>
              </a:lnSpc>
              <a:buFont typeface="+mj-lt"/>
              <a:buAutoNum type="arabicPeriod"/>
            </a:pPr>
            <a:r>
              <a:rPr lang="en-US" dirty="0"/>
              <a:t>Individual Ages, ex, 18, 19, 20. </a:t>
            </a:r>
            <a:br>
              <a:rPr lang="en-US" dirty="0"/>
            </a:br>
            <a:r>
              <a:rPr lang="en-US" dirty="0"/>
              <a:t>        a.  Age Groups (ex. 18-24) are not limited, use this instead</a:t>
            </a:r>
          </a:p>
          <a:p>
            <a:pPr marL="914400" lvl="1" indent="-457200">
              <a:lnSpc>
                <a:spcPct val="100000"/>
              </a:lnSpc>
              <a:buFont typeface="+mj-lt"/>
              <a:buAutoNum type="arabicPeriod"/>
            </a:pPr>
            <a:r>
              <a:rPr lang="en-US" dirty="0"/>
              <a:t>Employment Industry</a:t>
            </a:r>
            <a:br>
              <a:rPr lang="en-US" dirty="0"/>
            </a:br>
            <a:r>
              <a:rPr lang="en-US" dirty="0"/>
              <a:t>        a. Employment Status, Department, Role and Company size are not limited, use this instead</a:t>
            </a:r>
          </a:p>
          <a:p>
            <a:pPr>
              <a:lnSpc>
                <a:spcPct val="100000"/>
              </a:lnSpc>
            </a:pPr>
            <a:endParaRPr lang="en-US" dirty="0"/>
          </a:p>
          <a:p>
            <a:pPr>
              <a:lnSpc>
                <a:spcPct val="100000"/>
              </a:lnSpc>
            </a:pPr>
            <a:endParaRPr lang="en-US" dirty="0"/>
          </a:p>
        </p:txBody>
      </p:sp>
      <p:sp>
        <p:nvSpPr>
          <p:cNvPr id="3" name="Text Placeholder 2"/>
          <p:cNvSpPr>
            <a:spLocks noGrp="1"/>
          </p:cNvSpPr>
          <p:nvPr>
            <p:ph type="body" sz="quarter" idx="13"/>
          </p:nvPr>
        </p:nvSpPr>
        <p:spPr/>
        <p:txBody>
          <a:bodyPr>
            <a:normAutofit/>
          </a:bodyPr>
          <a:lstStyle/>
          <a:p>
            <a:r>
              <a:rPr lang="en-US" dirty="0"/>
              <a:t>There are 3 main reasons why certain attributes are limited</a:t>
            </a:r>
          </a:p>
        </p:txBody>
      </p:sp>
      <p:sp>
        <p:nvSpPr>
          <p:cNvPr id="4" name="Content Placeholder 3"/>
          <p:cNvSpPr>
            <a:spLocks noGrp="1"/>
          </p:cNvSpPr>
          <p:nvPr>
            <p:ph type="body" sz="quarter" idx="14"/>
          </p:nvPr>
        </p:nvSpPr>
        <p:spPr/>
        <p:txBody>
          <a:bodyPr/>
          <a:lstStyle/>
          <a:p>
            <a:r>
              <a:rPr lang="en-US" sz="4800" dirty="0"/>
              <a:t>Why are Attributes Limited</a:t>
            </a:r>
          </a:p>
        </p:txBody>
      </p:sp>
    </p:spTree>
    <p:extLst>
      <p:ext uri="{BB962C8B-B14F-4D97-AF65-F5344CB8AC3E}">
        <p14:creationId xmlns:p14="http://schemas.microsoft.com/office/powerpoint/2010/main" val="27319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47700" y="1371600"/>
            <a:ext cx="10896600" cy="4648200"/>
          </a:xfrm>
        </p:spPr>
        <p:txBody>
          <a:bodyPr/>
          <a:lstStyle/>
          <a:p>
            <a:r>
              <a:rPr lang="en-US" dirty="0"/>
              <a:t>Be combined in an audience with Resonate Element attributes</a:t>
            </a:r>
          </a:p>
          <a:p>
            <a:r>
              <a:rPr lang="en-US" dirty="0"/>
              <a:t>Be saved in an audience to activate and ship to DSPs.  </a:t>
            </a:r>
          </a:p>
          <a:p>
            <a:endParaRPr lang="en-US" dirty="0"/>
          </a:p>
          <a:p>
            <a:endParaRPr lang="en-US" dirty="0"/>
          </a:p>
          <a:p>
            <a:endParaRPr lang="en-US" dirty="0"/>
          </a:p>
        </p:txBody>
      </p:sp>
      <p:sp>
        <p:nvSpPr>
          <p:cNvPr id="3" name="Text Placeholder 2"/>
          <p:cNvSpPr>
            <a:spLocks noGrp="1"/>
          </p:cNvSpPr>
          <p:nvPr>
            <p:ph type="body" sz="quarter" idx="14"/>
          </p:nvPr>
        </p:nvSpPr>
        <p:spPr/>
        <p:txBody>
          <a:bodyPr>
            <a:normAutofit/>
          </a:bodyPr>
          <a:lstStyle/>
          <a:p>
            <a:r>
              <a:rPr lang="en-US" dirty="0">
                <a:latin typeface="+mn-lt"/>
              </a:rPr>
              <a:t>Using Limited Attributes – Can Do’s</a:t>
            </a:r>
          </a:p>
        </p:txBody>
      </p:sp>
    </p:spTree>
    <p:extLst>
      <p:ext uri="{BB962C8B-B14F-4D97-AF65-F5344CB8AC3E}">
        <p14:creationId xmlns:p14="http://schemas.microsoft.com/office/powerpoint/2010/main" val="325397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261013" y="1612021"/>
            <a:ext cx="4341494" cy="4648200"/>
          </a:xfrm>
        </p:spPr>
        <p:txBody>
          <a:bodyPr/>
          <a:lstStyle/>
          <a:p>
            <a:r>
              <a:rPr lang="en-US" sz="1800" dirty="0"/>
              <a:t>Be combined in an audience with the following data types: Tag, Behavioral Attribute, 1st party data attribute, or 3rd party segment attribute.</a:t>
            </a:r>
          </a:p>
          <a:p>
            <a:r>
              <a:rPr lang="en-US" sz="1800" dirty="0"/>
              <a:t>Be seen as insights when analyzing an audience that contains any of the following data types: Tag, Behavioral, 1st party data, or 3rd party segment.</a:t>
            </a:r>
          </a:p>
          <a:p>
            <a:r>
              <a:rPr lang="en-US" sz="1800" dirty="0"/>
              <a:t>We recommend against using limited attributes in audience definitions that you wish to measure in Audience Crosstab, as limited attributes do not produce results when crossed with a tag.</a:t>
            </a:r>
          </a:p>
          <a:p>
            <a:pPr lvl="1"/>
            <a:endParaRPr lang="en-US" sz="1800" dirty="0">
              <a:latin typeface="+mn-lt"/>
            </a:endParaRPr>
          </a:p>
          <a:p>
            <a:endParaRPr lang="en-US" sz="1800" dirty="0"/>
          </a:p>
          <a:p>
            <a:endParaRPr lang="en-US" dirty="0"/>
          </a:p>
        </p:txBody>
      </p:sp>
      <p:sp>
        <p:nvSpPr>
          <p:cNvPr id="3" name="Text Placeholder 2"/>
          <p:cNvSpPr>
            <a:spLocks noGrp="1"/>
          </p:cNvSpPr>
          <p:nvPr>
            <p:ph type="body" sz="quarter" idx="14"/>
          </p:nvPr>
        </p:nvSpPr>
        <p:spPr/>
        <p:txBody>
          <a:bodyPr>
            <a:normAutofit/>
          </a:bodyPr>
          <a:lstStyle/>
          <a:p>
            <a:r>
              <a:rPr lang="en-US" dirty="0">
                <a:latin typeface="+mn-lt"/>
              </a:rPr>
              <a:t>Using Limited Attributes – Can’t Do’s</a:t>
            </a:r>
          </a:p>
        </p:txBody>
      </p:sp>
      <p:pic>
        <p:nvPicPr>
          <p:cNvPr id="2" name="Picture 1">
            <a:extLst>
              <a:ext uri="{FF2B5EF4-FFF2-40B4-BE49-F238E27FC236}">
                <a16:creationId xmlns:a16="http://schemas.microsoft.com/office/drawing/2014/main" id="{864D6C45-466E-4B4D-BEB5-879F01F76722}"/>
              </a:ext>
            </a:extLst>
          </p:cNvPr>
          <p:cNvPicPr>
            <a:picLocks noChangeAspect="1"/>
          </p:cNvPicPr>
          <p:nvPr/>
        </p:nvPicPr>
        <p:blipFill>
          <a:blip r:embed="rId2"/>
          <a:stretch>
            <a:fillRect/>
          </a:stretch>
        </p:blipFill>
        <p:spPr>
          <a:xfrm>
            <a:off x="4602507" y="1219201"/>
            <a:ext cx="6370293" cy="2716920"/>
          </a:xfrm>
          <a:prstGeom prst="rect">
            <a:avLst/>
          </a:prstGeom>
        </p:spPr>
      </p:pic>
      <p:pic>
        <p:nvPicPr>
          <p:cNvPr id="6" name="Picture 5">
            <a:extLst>
              <a:ext uri="{FF2B5EF4-FFF2-40B4-BE49-F238E27FC236}">
                <a16:creationId xmlns:a16="http://schemas.microsoft.com/office/drawing/2014/main" id="{5BC9B829-EFC1-4B1B-8998-5A130BCF183B}"/>
              </a:ext>
            </a:extLst>
          </p:cNvPr>
          <p:cNvPicPr>
            <a:picLocks noChangeAspect="1"/>
          </p:cNvPicPr>
          <p:nvPr/>
        </p:nvPicPr>
        <p:blipFill>
          <a:blip r:embed="rId3"/>
          <a:stretch>
            <a:fillRect/>
          </a:stretch>
        </p:blipFill>
        <p:spPr>
          <a:xfrm>
            <a:off x="5867400" y="3690443"/>
            <a:ext cx="5486400" cy="2674620"/>
          </a:xfrm>
          <a:prstGeom prst="rect">
            <a:avLst/>
          </a:prstGeom>
        </p:spPr>
      </p:pic>
    </p:spTree>
    <p:extLst>
      <p:ext uri="{BB962C8B-B14F-4D97-AF65-F5344CB8AC3E}">
        <p14:creationId xmlns:p14="http://schemas.microsoft.com/office/powerpoint/2010/main" val="158394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2"/>
          </p:nvPr>
        </p:nvSpPr>
        <p:spPr/>
        <p:txBody>
          <a:bodyPr/>
          <a:lstStyle/>
          <a:p>
            <a:pPr>
              <a:spcAft>
                <a:spcPts val="600"/>
              </a:spcAft>
            </a:pPr>
            <a:r>
              <a:rPr lang="en-US" sz="1800" dirty="0">
                <a:cs typeface="Calibri" panose="020F0502020204030204" pitchFamily="34" charset="0"/>
              </a:rPr>
              <a:t>Build a basic Audience of Male Millennials</a:t>
            </a:r>
          </a:p>
          <a:p>
            <a:pPr lvl="1">
              <a:spcAft>
                <a:spcPts val="600"/>
              </a:spcAft>
            </a:pPr>
            <a:r>
              <a:rPr lang="en-US" sz="1800" dirty="0">
                <a:latin typeface="+mn-lt"/>
                <a:cs typeface="Calibri" panose="020F0502020204030204" pitchFamily="34" charset="0"/>
              </a:rPr>
              <a:t>Create an Audience in Segmentation Center  </a:t>
            </a:r>
          </a:p>
          <a:p>
            <a:pPr lvl="1">
              <a:spcAft>
                <a:spcPts val="600"/>
              </a:spcAft>
            </a:pPr>
            <a:r>
              <a:rPr lang="en-US" sz="1800" dirty="0">
                <a:latin typeface="+mn-lt"/>
                <a:cs typeface="Calibri" panose="020F0502020204030204" pitchFamily="34" charset="0"/>
              </a:rPr>
              <a:t>Use </a:t>
            </a:r>
            <a:r>
              <a:rPr lang="en-US" sz="1800" dirty="0" err="1">
                <a:latin typeface="+mn-lt"/>
                <a:cs typeface="Calibri" panose="020F0502020204030204" pitchFamily="34" charset="0"/>
              </a:rPr>
              <a:t>rAI</a:t>
            </a:r>
            <a:r>
              <a:rPr lang="en-US" sz="1800" dirty="0">
                <a:latin typeface="+mn-lt"/>
                <a:cs typeface="Calibri" panose="020F0502020204030204" pitchFamily="34" charset="0"/>
              </a:rPr>
              <a:t>-powered Audience Builder</a:t>
            </a:r>
          </a:p>
          <a:p>
            <a:pPr lvl="1">
              <a:spcAft>
                <a:spcPts val="600"/>
              </a:spcAft>
            </a:pPr>
            <a:r>
              <a:rPr lang="en-US" sz="1800" dirty="0">
                <a:latin typeface="+mn-lt"/>
                <a:cs typeface="Calibri" panose="020F0502020204030204" pitchFamily="34" charset="0"/>
              </a:rPr>
              <a:t>Search and Add the Relevant Attributes to your Audience Definition</a:t>
            </a:r>
          </a:p>
          <a:p>
            <a:pPr lvl="1">
              <a:spcAft>
                <a:spcPts val="600"/>
              </a:spcAft>
            </a:pPr>
            <a:r>
              <a:rPr lang="en-US" sz="1800" dirty="0">
                <a:latin typeface="+mn-lt"/>
                <a:cs typeface="Calibri" panose="020F0502020204030204" pitchFamily="34" charset="0"/>
              </a:rPr>
              <a:t>Understand Audience Metrics and Save Your Audience</a:t>
            </a:r>
          </a:p>
          <a:p>
            <a:pPr>
              <a:spcAft>
                <a:spcPts val="600"/>
              </a:spcAft>
            </a:pPr>
            <a:r>
              <a:rPr lang="en-US" sz="1800" dirty="0">
                <a:cs typeface="Calibri" panose="020F0502020204030204" pitchFamily="34" charset="0"/>
              </a:rPr>
              <a:t>Build a more sophisticated Audience of Sporty Male Millennials who don’t ski</a:t>
            </a:r>
          </a:p>
          <a:p>
            <a:pPr lvl="1">
              <a:spcAft>
                <a:spcPts val="600"/>
              </a:spcAft>
            </a:pPr>
            <a:r>
              <a:rPr lang="en-US" sz="1800" dirty="0">
                <a:latin typeface="+mn-lt"/>
                <a:cs typeface="Calibri" panose="020F0502020204030204" pitchFamily="34" charset="0"/>
              </a:rPr>
              <a:t>Add additional attributes</a:t>
            </a:r>
          </a:p>
          <a:p>
            <a:pPr lvl="1">
              <a:spcAft>
                <a:spcPts val="600"/>
              </a:spcAft>
            </a:pPr>
            <a:r>
              <a:rPr lang="en-US" sz="1800" dirty="0">
                <a:latin typeface="+mn-lt"/>
                <a:cs typeface="Calibri" panose="020F0502020204030204" pitchFamily="34" charset="0"/>
              </a:rPr>
              <a:t>Use AND/OR logic build your precision audience - ANDs, ORs, Excludes</a:t>
            </a:r>
          </a:p>
          <a:p>
            <a:pPr>
              <a:spcAft>
                <a:spcPts val="600"/>
              </a:spcAft>
            </a:pPr>
            <a:r>
              <a:rPr lang="en-US" sz="1800" dirty="0">
                <a:cs typeface="Calibri" panose="020F0502020204030204" pitchFamily="34" charset="0"/>
              </a:rPr>
              <a:t>Learn about using Geography data</a:t>
            </a:r>
          </a:p>
          <a:p>
            <a:pPr>
              <a:spcAft>
                <a:spcPts val="600"/>
              </a:spcAft>
            </a:pPr>
            <a:r>
              <a:rPr lang="en-US" sz="1800" dirty="0">
                <a:cs typeface="Calibri" panose="020F0502020204030204" pitchFamily="34" charset="0"/>
              </a:rPr>
              <a:t>Learn where to Manage Audiences and how to create Audiences with “Save as”</a:t>
            </a:r>
          </a:p>
          <a:p>
            <a:pPr>
              <a:spcAft>
                <a:spcPts val="600"/>
              </a:spcAft>
            </a:pPr>
            <a:r>
              <a:rPr lang="en-US" sz="1800" dirty="0">
                <a:cs typeface="Calibri" panose="020F0502020204030204" pitchFamily="34" charset="0"/>
              </a:rPr>
              <a:t>Understand Limited Attributes</a:t>
            </a:r>
          </a:p>
          <a:p>
            <a:pPr marL="0" indent="0">
              <a:spcAft>
                <a:spcPts val="600"/>
              </a:spcAft>
              <a:buNone/>
            </a:pPr>
            <a:endParaRPr lang="en-US" sz="1800" dirty="0">
              <a:cs typeface="Calibri" panose="020F0502020204030204" pitchFamily="34" charset="0"/>
            </a:endParaRPr>
          </a:p>
          <a:p>
            <a:endParaRPr lang="en-US" sz="1800" dirty="0"/>
          </a:p>
        </p:txBody>
      </p:sp>
      <p:sp>
        <p:nvSpPr>
          <p:cNvPr id="5" name="Text Placeholder 4"/>
          <p:cNvSpPr>
            <a:spLocks noGrp="1"/>
          </p:cNvSpPr>
          <p:nvPr>
            <p:ph type="body" sz="quarter" idx="14"/>
          </p:nvPr>
        </p:nvSpPr>
        <p:spPr/>
        <p:txBody>
          <a:bodyPr/>
          <a:lstStyle/>
          <a:p>
            <a:r>
              <a:rPr lang="en-US" dirty="0">
                <a:latin typeface="+mn-lt"/>
                <a:cs typeface="Calibri" panose="020F0502020204030204" pitchFamily="34" charset="0"/>
              </a:rPr>
              <a:t>In This Module You Will: </a:t>
            </a:r>
            <a:endParaRPr lang="en-US" dirty="0">
              <a:latin typeface="+mn-lt"/>
            </a:endParaRPr>
          </a:p>
        </p:txBody>
      </p:sp>
    </p:spTree>
    <p:extLst>
      <p:ext uri="{BB962C8B-B14F-4D97-AF65-F5344CB8AC3E}">
        <p14:creationId xmlns:p14="http://schemas.microsoft.com/office/powerpoint/2010/main" val="10894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98500" y="292299"/>
            <a:ext cx="10871200" cy="635000"/>
          </a:xfrm>
        </p:spPr>
        <p:txBody>
          <a:bodyPr/>
          <a:lstStyle/>
          <a:p>
            <a:r>
              <a:rPr lang="en-US" dirty="0">
                <a:latin typeface="+mn-lt"/>
              </a:rPr>
              <a:t>Audience Building– Training Summary</a:t>
            </a:r>
          </a:p>
        </p:txBody>
      </p:sp>
      <p:sp>
        <p:nvSpPr>
          <p:cNvPr id="4" name="Rectangle 20">
            <a:extLst>
              <a:ext uri="{FF2B5EF4-FFF2-40B4-BE49-F238E27FC236}">
                <a16:creationId xmlns:a16="http://schemas.microsoft.com/office/drawing/2014/main" id="{F2AA0E35-22E0-5741-8D62-BB93CF6BB22F}"/>
              </a:ext>
            </a:extLst>
          </p:cNvPr>
          <p:cNvSpPr>
            <a:spLocks noChangeArrowheads="1"/>
          </p:cNvSpPr>
          <p:nvPr/>
        </p:nvSpPr>
        <p:spPr bwMode="auto">
          <a:xfrm>
            <a:off x="353586" y="1395262"/>
            <a:ext cx="5630834" cy="2294995"/>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nSpc>
                <a:spcPct val="90000"/>
              </a:lnSpc>
              <a:spcAft>
                <a:spcPts val="600"/>
              </a:spcAft>
              <a:buFont typeface="Arial" panose="020B0604020202020204" pitchFamily="34" charset="0"/>
              <a:buChar char="•"/>
            </a:pPr>
            <a:r>
              <a:rPr lang="en-US" sz="1400" dirty="0">
                <a:solidFill>
                  <a:sysClr val="windowText" lastClr="000000"/>
                </a:solidFill>
                <a:cs typeface="Calibri" panose="020F0502020204030204" pitchFamily="34" charset="0"/>
              </a:rPr>
              <a:t>Build a basic Audience</a:t>
            </a:r>
          </a:p>
          <a:p>
            <a:pPr marL="285750" indent="-285750">
              <a:lnSpc>
                <a:spcPct val="90000"/>
              </a:lnSpc>
              <a:spcAft>
                <a:spcPts val="600"/>
              </a:spcAft>
              <a:buFont typeface="Arial" panose="020B0604020202020204" pitchFamily="34" charset="0"/>
              <a:buChar char="•"/>
            </a:pPr>
            <a:r>
              <a:rPr lang="en-US" sz="1400" dirty="0">
                <a:solidFill>
                  <a:sysClr val="windowText" lastClr="000000"/>
                </a:solidFill>
                <a:cs typeface="Calibri" panose="020F0502020204030204" pitchFamily="34" charset="0"/>
              </a:rPr>
              <a:t>Build a more sophisticated Audience</a:t>
            </a:r>
          </a:p>
          <a:p>
            <a:pPr marL="285750" indent="-285750">
              <a:lnSpc>
                <a:spcPct val="90000"/>
              </a:lnSpc>
              <a:spcAft>
                <a:spcPts val="600"/>
              </a:spcAft>
              <a:buFont typeface="Arial" panose="020B0604020202020204" pitchFamily="34" charset="0"/>
              <a:buChar char="•"/>
            </a:pPr>
            <a:r>
              <a:rPr lang="en-US" sz="1400" dirty="0">
                <a:solidFill>
                  <a:sysClr val="windowText" lastClr="000000"/>
                </a:solidFill>
                <a:cs typeface="Calibri" panose="020F0502020204030204" pitchFamily="34" charset="0"/>
              </a:rPr>
              <a:t>Using Geography Data</a:t>
            </a:r>
          </a:p>
          <a:p>
            <a:pPr marL="285750" indent="-285750">
              <a:lnSpc>
                <a:spcPct val="90000"/>
              </a:lnSpc>
              <a:spcAft>
                <a:spcPts val="600"/>
              </a:spcAft>
              <a:buFont typeface="Arial" panose="020B0604020202020204" pitchFamily="34" charset="0"/>
              <a:buChar char="•"/>
            </a:pPr>
            <a:r>
              <a:rPr lang="en-US" sz="1400" dirty="0">
                <a:solidFill>
                  <a:sysClr val="windowText" lastClr="000000"/>
                </a:solidFill>
                <a:cs typeface="Calibri" panose="020F0502020204030204" pitchFamily="34" charset="0"/>
              </a:rPr>
              <a:t>Manage Audiences </a:t>
            </a:r>
          </a:p>
          <a:p>
            <a:pPr marL="285750" indent="-285750">
              <a:lnSpc>
                <a:spcPct val="90000"/>
              </a:lnSpc>
              <a:spcAft>
                <a:spcPts val="600"/>
              </a:spcAft>
              <a:buFont typeface="Arial" panose="020B0604020202020204" pitchFamily="34" charset="0"/>
              <a:buChar char="•"/>
            </a:pPr>
            <a:r>
              <a:rPr lang="en-US" sz="1400" dirty="0">
                <a:solidFill>
                  <a:sysClr val="windowText" lastClr="000000"/>
                </a:solidFill>
                <a:cs typeface="Calibri" panose="020F0502020204030204" pitchFamily="34" charset="0"/>
              </a:rPr>
              <a:t>Save Audiences with ”Save As a New Audience”</a:t>
            </a:r>
          </a:p>
          <a:p>
            <a:pPr marL="285750" indent="-285750">
              <a:lnSpc>
                <a:spcPct val="90000"/>
              </a:lnSpc>
              <a:spcAft>
                <a:spcPts val="600"/>
              </a:spcAft>
              <a:buFont typeface="Arial" panose="020B0604020202020204" pitchFamily="34" charset="0"/>
              <a:buChar char="•"/>
            </a:pPr>
            <a:r>
              <a:rPr lang="en-US" sz="1400" dirty="0">
                <a:solidFill>
                  <a:sysClr val="windowText" lastClr="000000"/>
                </a:solidFill>
                <a:cs typeface="Calibri" panose="020F0502020204030204" pitchFamily="34" charset="0"/>
              </a:rPr>
              <a:t>Limited Attributes</a:t>
            </a:r>
          </a:p>
          <a:p>
            <a:pPr>
              <a:lnSpc>
                <a:spcPct val="90000"/>
              </a:lnSpc>
              <a:spcAft>
                <a:spcPts val="400"/>
              </a:spcAft>
              <a:buSzPct val="100000"/>
            </a:pPr>
            <a:endParaRPr lang="en-US" sz="1400" dirty="0">
              <a:solidFill>
                <a:sysClr val="windowText" lastClr="000000"/>
              </a:solidFill>
              <a:ea typeface="MS PGothic" panose="020B0600070205080204" pitchFamily="34" charset="-128"/>
              <a:cs typeface="Calibri"/>
            </a:endParaRPr>
          </a:p>
        </p:txBody>
      </p:sp>
      <p:sp>
        <p:nvSpPr>
          <p:cNvPr id="5" name="Round Diagonal Corner Rectangle 4">
            <a:extLst>
              <a:ext uri="{FF2B5EF4-FFF2-40B4-BE49-F238E27FC236}">
                <a16:creationId xmlns:a16="http://schemas.microsoft.com/office/drawing/2014/main" id="{8D8536D3-CF06-514A-A233-DD09A1758E59}"/>
              </a:ext>
            </a:extLst>
          </p:cNvPr>
          <p:cNvSpPr/>
          <p:nvPr/>
        </p:nvSpPr>
        <p:spPr>
          <a:xfrm>
            <a:off x="353586" y="1036982"/>
            <a:ext cx="5630834" cy="319156"/>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prstClr val="white"/>
                </a:solidFill>
                <a:cs typeface="Calibri"/>
              </a:rPr>
              <a:t>What You Have Learned</a:t>
            </a:r>
          </a:p>
        </p:txBody>
      </p:sp>
      <p:sp>
        <p:nvSpPr>
          <p:cNvPr id="6" name="Rectangle 20">
            <a:extLst>
              <a:ext uri="{FF2B5EF4-FFF2-40B4-BE49-F238E27FC236}">
                <a16:creationId xmlns:a16="http://schemas.microsoft.com/office/drawing/2014/main" id="{4A17EE2B-5AA7-AC49-8984-CC0956A88479}"/>
              </a:ext>
            </a:extLst>
          </p:cNvPr>
          <p:cNvSpPr>
            <a:spLocks noChangeArrowheads="1"/>
          </p:cNvSpPr>
          <p:nvPr/>
        </p:nvSpPr>
        <p:spPr bwMode="auto">
          <a:xfrm>
            <a:off x="6180165" y="1395262"/>
            <a:ext cx="5630834" cy="2294995"/>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a:lnSpc>
                <a:spcPct val="90000"/>
              </a:lnSpc>
              <a:buFont typeface="+mj-lt"/>
              <a:buAutoNum type="arabicPeriod"/>
            </a:pPr>
            <a:r>
              <a:rPr lang="en-US" sz="1400" dirty="0">
                <a:solidFill>
                  <a:schemeClr val="tx1"/>
                </a:solidFill>
              </a:rPr>
              <a:t>Saved audiences are shared with other users in your account</a:t>
            </a:r>
          </a:p>
          <a:p>
            <a:pPr marL="342900" indent="-342900">
              <a:lnSpc>
                <a:spcPct val="90000"/>
              </a:lnSpc>
              <a:buFont typeface="+mj-lt"/>
              <a:buAutoNum type="arabicPeriod"/>
            </a:pPr>
            <a:r>
              <a:rPr lang="en-US" sz="1400" dirty="0">
                <a:solidFill>
                  <a:schemeClr val="tx1"/>
                </a:solidFill>
              </a:rPr>
              <a:t>Collections are also shared with other users in your account</a:t>
            </a:r>
          </a:p>
          <a:p>
            <a:pPr marL="342900" indent="-342900">
              <a:lnSpc>
                <a:spcPct val="90000"/>
              </a:lnSpc>
              <a:buFont typeface="+mj-lt"/>
              <a:buAutoNum type="arabicPeriod"/>
            </a:pPr>
            <a:r>
              <a:rPr lang="en-US" sz="1400" dirty="0">
                <a:solidFill>
                  <a:schemeClr val="tx1"/>
                </a:solidFill>
              </a:rPr>
              <a:t>Click Arrow icon in Audience Builder to expand Audience Definition to full screen</a:t>
            </a:r>
          </a:p>
          <a:p>
            <a:pPr marL="342900" indent="-342900">
              <a:lnSpc>
                <a:spcPct val="90000"/>
              </a:lnSpc>
              <a:buFont typeface="+mj-lt"/>
              <a:buAutoNum type="arabicPeriod"/>
            </a:pPr>
            <a:r>
              <a:rPr lang="en-US" sz="1400" dirty="0">
                <a:solidFill>
                  <a:schemeClr val="tx1"/>
                </a:solidFill>
              </a:rPr>
              <a:t>Using “Save As a New Audience ” is a big time saver</a:t>
            </a:r>
          </a:p>
          <a:p>
            <a:pPr>
              <a:lnSpc>
                <a:spcPct val="90000"/>
              </a:lnSpc>
              <a:spcAft>
                <a:spcPts val="400"/>
              </a:spcAft>
              <a:buSzPct val="100000"/>
            </a:pPr>
            <a:endParaRPr lang="en-US" sz="1400" dirty="0">
              <a:solidFill>
                <a:schemeClr val="tx1"/>
              </a:solidFill>
              <a:ea typeface="MS PGothic" panose="020B0600070205080204" pitchFamily="34" charset="-128"/>
              <a:cs typeface="Calibri"/>
            </a:endParaRPr>
          </a:p>
        </p:txBody>
      </p:sp>
      <p:sp>
        <p:nvSpPr>
          <p:cNvPr id="7" name="Round Diagonal Corner Rectangle 6">
            <a:extLst>
              <a:ext uri="{FF2B5EF4-FFF2-40B4-BE49-F238E27FC236}">
                <a16:creationId xmlns:a16="http://schemas.microsoft.com/office/drawing/2014/main" id="{A4A6C3AE-C6FF-3441-BC58-E495DE5E9E44}"/>
              </a:ext>
            </a:extLst>
          </p:cNvPr>
          <p:cNvSpPr/>
          <p:nvPr/>
        </p:nvSpPr>
        <p:spPr>
          <a:xfrm>
            <a:off x="6180165" y="1036982"/>
            <a:ext cx="5630834" cy="319156"/>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prstClr val="white"/>
                </a:solidFill>
                <a:cs typeface="Calibri"/>
              </a:rPr>
              <a:t>Pro Tips</a:t>
            </a:r>
          </a:p>
        </p:txBody>
      </p:sp>
      <p:sp>
        <p:nvSpPr>
          <p:cNvPr id="8" name="Rectangle 20">
            <a:extLst>
              <a:ext uri="{FF2B5EF4-FFF2-40B4-BE49-F238E27FC236}">
                <a16:creationId xmlns:a16="http://schemas.microsoft.com/office/drawing/2014/main" id="{EB668D05-AF36-D045-BB62-D92B8F066566}"/>
              </a:ext>
            </a:extLst>
          </p:cNvPr>
          <p:cNvSpPr>
            <a:spLocks noChangeArrowheads="1"/>
          </p:cNvSpPr>
          <p:nvPr/>
        </p:nvSpPr>
        <p:spPr bwMode="auto">
          <a:xfrm>
            <a:off x="353586" y="4198349"/>
            <a:ext cx="5630834" cy="2248634"/>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90000"/>
              </a:lnSpc>
              <a:spcAft>
                <a:spcPts val="400"/>
              </a:spcAft>
              <a:buSzPct val="100000"/>
            </a:pPr>
            <a:r>
              <a:rPr lang="en-US" sz="1400" b="1" dirty="0">
                <a:solidFill>
                  <a:schemeClr val="tx1"/>
                </a:solidFill>
                <a:ea typeface="MS PGothic" panose="020B0600070205080204" pitchFamily="34" charset="-128"/>
                <a:cs typeface="Calibri"/>
              </a:rPr>
              <a:t>Q: What is the recommended audience size?</a:t>
            </a:r>
          </a:p>
          <a:p>
            <a:pPr>
              <a:lnSpc>
                <a:spcPct val="90000"/>
              </a:lnSpc>
              <a:spcAft>
                <a:spcPts val="400"/>
              </a:spcAft>
              <a:buSzPct val="100000"/>
            </a:pPr>
            <a:r>
              <a:rPr lang="en-US" sz="1400" dirty="0">
                <a:solidFill>
                  <a:schemeClr val="tx1"/>
                </a:solidFill>
                <a:ea typeface="MS PGothic" panose="020B0600070205080204" pitchFamily="34" charset="-128"/>
                <a:cs typeface="Calibri"/>
              </a:rPr>
              <a:t>A: Our rule of thumb is 2% - 15% - but there are always exceptions, use your best judgement! </a:t>
            </a:r>
          </a:p>
          <a:p>
            <a:pPr>
              <a:lnSpc>
                <a:spcPct val="90000"/>
              </a:lnSpc>
              <a:spcAft>
                <a:spcPts val="400"/>
              </a:spcAft>
              <a:buSzPct val="100000"/>
            </a:pPr>
            <a:r>
              <a:rPr lang="en-US" sz="1400" b="1" dirty="0">
                <a:solidFill>
                  <a:schemeClr val="tx1"/>
                </a:solidFill>
                <a:ea typeface="MS PGothic" panose="020B0600070205080204" pitchFamily="34" charset="-128"/>
                <a:cs typeface="Calibri"/>
              </a:rPr>
              <a:t>Q: What is your recommendation for Audience Logic (ANDs and ORs)?</a:t>
            </a:r>
          </a:p>
          <a:p>
            <a:pPr>
              <a:lnSpc>
                <a:spcPct val="90000"/>
              </a:lnSpc>
              <a:spcAft>
                <a:spcPts val="400"/>
              </a:spcAft>
              <a:buSzPct val="100000"/>
            </a:pPr>
            <a:r>
              <a:rPr lang="en-US" sz="1400" dirty="0">
                <a:solidFill>
                  <a:schemeClr val="tx1"/>
                </a:solidFill>
                <a:ea typeface="MS PGothic" panose="020B0600070205080204" pitchFamily="34" charset="-128"/>
                <a:cs typeface="Calibri"/>
              </a:rPr>
              <a:t>A: Keep things </a:t>
            </a:r>
            <a:r>
              <a:rPr lang="en-US" sz="1400" dirty="0" err="1">
                <a:solidFill>
                  <a:schemeClr val="tx1"/>
                </a:solidFill>
                <a:ea typeface="MS PGothic" panose="020B0600070205080204" pitchFamily="34" charset="-128"/>
                <a:cs typeface="Calibri"/>
              </a:rPr>
              <a:t>AND’d</a:t>
            </a:r>
            <a:r>
              <a:rPr lang="en-US" sz="1400" dirty="0">
                <a:solidFill>
                  <a:schemeClr val="tx1"/>
                </a:solidFill>
                <a:ea typeface="MS PGothic" panose="020B0600070205080204" pitchFamily="34" charset="-128"/>
                <a:cs typeface="Calibri"/>
              </a:rPr>
              <a:t> together as a default, until you're comfortable with sophisticated audience building. And read the Audience Definition in English as a last step.</a:t>
            </a:r>
          </a:p>
        </p:txBody>
      </p:sp>
      <p:sp>
        <p:nvSpPr>
          <p:cNvPr id="9" name="Round Diagonal Corner Rectangle 8">
            <a:extLst>
              <a:ext uri="{FF2B5EF4-FFF2-40B4-BE49-F238E27FC236}">
                <a16:creationId xmlns:a16="http://schemas.microsoft.com/office/drawing/2014/main" id="{45FFA8EF-C244-5D4B-B8EE-F41506430E2D}"/>
              </a:ext>
            </a:extLst>
          </p:cNvPr>
          <p:cNvSpPr/>
          <p:nvPr/>
        </p:nvSpPr>
        <p:spPr>
          <a:xfrm>
            <a:off x="353586" y="3840068"/>
            <a:ext cx="5630834" cy="319156"/>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prstClr val="white"/>
                </a:solidFill>
                <a:cs typeface="Calibri"/>
              </a:rPr>
              <a:t>FAQs</a:t>
            </a:r>
          </a:p>
        </p:txBody>
      </p:sp>
      <p:sp>
        <p:nvSpPr>
          <p:cNvPr id="10" name="Rectangle 20">
            <a:extLst>
              <a:ext uri="{FF2B5EF4-FFF2-40B4-BE49-F238E27FC236}">
                <a16:creationId xmlns:a16="http://schemas.microsoft.com/office/drawing/2014/main" id="{C45A877F-7B70-FA40-BD29-F2FF9D426C24}"/>
              </a:ext>
            </a:extLst>
          </p:cNvPr>
          <p:cNvSpPr>
            <a:spLocks noChangeArrowheads="1"/>
          </p:cNvSpPr>
          <p:nvPr/>
        </p:nvSpPr>
        <p:spPr bwMode="auto">
          <a:xfrm>
            <a:off x="6180165" y="4198349"/>
            <a:ext cx="5630834" cy="2248634"/>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90000"/>
              </a:lnSpc>
              <a:spcAft>
                <a:spcPts val="600"/>
              </a:spcAft>
              <a:buSzPct val="100000"/>
            </a:pPr>
            <a:r>
              <a:rPr lang="en-US" sz="1400" dirty="0">
                <a:solidFill>
                  <a:schemeClr val="tx1"/>
                </a:solidFill>
                <a:ea typeface="MS PGothic" panose="020B0600070205080204" pitchFamily="34" charset="-128"/>
                <a:cs typeface="Calibri" panose="020F0502020204030204" pitchFamily="34" charset="0"/>
              </a:rPr>
              <a:t>Check out these articles in the Resonate Knowledge Base</a:t>
            </a:r>
          </a:p>
          <a:p>
            <a:pPr>
              <a:lnSpc>
                <a:spcPct val="90000"/>
              </a:lnSpc>
              <a:spcAft>
                <a:spcPts val="600"/>
              </a:spcAft>
              <a:buSzPct val="100000"/>
            </a:pPr>
            <a:r>
              <a:rPr lang="en-US" sz="1400" dirty="0">
                <a:cs typeface="Calibri" panose="020F0502020204030204" pitchFamily="34" charset="0"/>
                <a:hlinkClick r:id="rId3"/>
              </a:rPr>
              <a:t>How do I create an Audience?</a:t>
            </a:r>
            <a:endParaRPr lang="en-US" sz="1400" dirty="0">
              <a:cs typeface="Calibri" panose="020F0502020204030204" pitchFamily="34" charset="0"/>
            </a:endParaRPr>
          </a:p>
          <a:p>
            <a:pPr>
              <a:lnSpc>
                <a:spcPct val="90000"/>
              </a:lnSpc>
              <a:spcAft>
                <a:spcPts val="600"/>
              </a:spcAft>
              <a:buSzPct val="100000"/>
            </a:pPr>
            <a:r>
              <a:rPr lang="en-US" sz="1400" dirty="0">
                <a:cs typeface="Calibri" panose="020F0502020204030204" pitchFamily="34" charset="0"/>
                <a:hlinkClick r:id="rId4"/>
              </a:rPr>
              <a:t>Audience Metrics and Addressable Audience</a:t>
            </a:r>
            <a:endParaRPr lang="en-US" sz="1400" dirty="0">
              <a:cs typeface="Calibri" panose="020F0502020204030204" pitchFamily="34" charset="0"/>
            </a:endParaRPr>
          </a:p>
          <a:p>
            <a:pPr>
              <a:lnSpc>
                <a:spcPct val="90000"/>
              </a:lnSpc>
            </a:pPr>
            <a:r>
              <a:rPr lang="en-US" sz="1400" u="sng" dirty="0">
                <a:solidFill>
                  <a:srgbClr val="7FB33A"/>
                </a:solidFill>
                <a:cs typeface="Calibri Light" panose="020F0302020204030204" pitchFamily="34" charset="0"/>
                <a:hlinkClick r:id="rId5"/>
              </a:rPr>
              <a:t>Creating a new Audience from an existing one (Save as &amp; Clone an Audience)</a:t>
            </a:r>
            <a:endParaRPr lang="en-US" sz="1400" u="sng" dirty="0">
              <a:solidFill>
                <a:srgbClr val="7FB33A"/>
              </a:solidFill>
              <a:cs typeface="Calibri Light" panose="020F0302020204030204" pitchFamily="34" charset="0"/>
            </a:endParaRPr>
          </a:p>
          <a:p>
            <a:pPr>
              <a:lnSpc>
                <a:spcPct val="90000"/>
              </a:lnSpc>
            </a:pPr>
            <a:r>
              <a:rPr lang="en-US" sz="1400" u="sng" dirty="0">
                <a:solidFill>
                  <a:srgbClr val="7FB33A"/>
                </a:solidFill>
                <a:cs typeface="Calibri Light" panose="020F0302020204030204" pitchFamily="34" charset="0"/>
                <a:hlinkClick r:id="rId6"/>
              </a:rPr>
              <a:t>Geography Data</a:t>
            </a:r>
            <a:endParaRPr lang="en-US" sz="1400" dirty="0">
              <a:solidFill>
                <a:srgbClr val="7FB33A"/>
              </a:solidFill>
              <a:cs typeface="Calibri Light" panose="020F0302020204030204" pitchFamily="34" charset="0"/>
            </a:endParaRPr>
          </a:p>
          <a:p>
            <a:pPr>
              <a:lnSpc>
                <a:spcPct val="90000"/>
              </a:lnSpc>
              <a:spcBef>
                <a:spcPts val="600"/>
              </a:spcBef>
              <a:spcAft>
                <a:spcPts val="400"/>
              </a:spcAft>
              <a:buSzPct val="100000"/>
            </a:pPr>
            <a:endParaRPr lang="en-US" sz="1400" dirty="0">
              <a:solidFill>
                <a:schemeClr val="tx1"/>
              </a:solidFill>
              <a:ea typeface="MS PGothic" panose="020B0600070205080204" pitchFamily="34" charset="-128"/>
              <a:cs typeface="Calibri"/>
            </a:endParaRPr>
          </a:p>
          <a:p>
            <a:pPr>
              <a:lnSpc>
                <a:spcPct val="90000"/>
              </a:lnSpc>
              <a:spcBef>
                <a:spcPts val="600"/>
              </a:spcBef>
              <a:spcAft>
                <a:spcPts val="400"/>
              </a:spcAft>
              <a:buSzPct val="100000"/>
            </a:pPr>
            <a:endParaRPr lang="en-US" sz="1400" dirty="0">
              <a:solidFill>
                <a:schemeClr val="tx1"/>
              </a:solidFill>
              <a:ea typeface="MS PGothic" panose="020B0600070205080204" pitchFamily="34" charset="-128"/>
              <a:cs typeface="Calibri"/>
            </a:endParaRPr>
          </a:p>
        </p:txBody>
      </p:sp>
      <p:sp>
        <p:nvSpPr>
          <p:cNvPr id="11" name="Round Diagonal Corner Rectangle 10">
            <a:extLst>
              <a:ext uri="{FF2B5EF4-FFF2-40B4-BE49-F238E27FC236}">
                <a16:creationId xmlns:a16="http://schemas.microsoft.com/office/drawing/2014/main" id="{0502E759-46D1-1248-9D86-0B1B3FEC2B0F}"/>
              </a:ext>
            </a:extLst>
          </p:cNvPr>
          <p:cNvSpPr/>
          <p:nvPr/>
        </p:nvSpPr>
        <p:spPr>
          <a:xfrm>
            <a:off x="6180165" y="3840068"/>
            <a:ext cx="5630834" cy="319156"/>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prstClr val="white"/>
                </a:solidFill>
                <a:cs typeface="Calibri"/>
              </a:rPr>
              <a:t>For Additional Help </a:t>
            </a:r>
          </a:p>
        </p:txBody>
      </p:sp>
    </p:spTree>
    <p:extLst>
      <p:ext uri="{BB962C8B-B14F-4D97-AF65-F5344CB8AC3E}">
        <p14:creationId xmlns:p14="http://schemas.microsoft.com/office/powerpoint/2010/main" val="273719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p:txBody>
          <a:bodyPr/>
          <a:lstStyle/>
          <a:p>
            <a:pPr marL="457200" indent="-457200">
              <a:buFont typeface="+mj-lt"/>
              <a:buAutoNum type="arabicPeriod"/>
            </a:pPr>
            <a:r>
              <a:rPr lang="en-US" dirty="0"/>
              <a:t>What is the fastest way to find an attribute you’re looking for?</a:t>
            </a:r>
          </a:p>
          <a:p>
            <a:pPr marL="457200" indent="-457200">
              <a:buFont typeface="+mj-lt"/>
              <a:buAutoNum type="arabicPeriod"/>
            </a:pPr>
            <a:r>
              <a:rPr lang="en-US" dirty="0"/>
              <a:t>When attribute values are added to Audience Definition – is the default AND or </a:t>
            </a:r>
            <a:r>
              <a:rPr lang="en-US" dirty="0" err="1"/>
              <a:t>OR</a:t>
            </a:r>
            <a:r>
              <a:rPr lang="en-US" dirty="0"/>
              <a:t>? </a:t>
            </a:r>
          </a:p>
          <a:p>
            <a:pPr marL="457200" indent="-457200">
              <a:buFont typeface="+mj-lt"/>
              <a:buAutoNum type="arabicPeriod"/>
            </a:pPr>
            <a:r>
              <a:rPr lang="en-US" dirty="0"/>
              <a:t>What is the recommended audience size? </a:t>
            </a:r>
          </a:p>
          <a:p>
            <a:pPr marL="457200" indent="-457200">
              <a:buFont typeface="+mj-lt"/>
              <a:buAutoNum type="arabicPeriod"/>
            </a:pPr>
            <a:r>
              <a:rPr lang="en-US" dirty="0"/>
              <a:t>Where do you go to Manage your Audiences?</a:t>
            </a:r>
          </a:p>
          <a:p>
            <a:pPr marL="457200" indent="-457200">
              <a:buFont typeface="+mj-lt"/>
              <a:buAutoNum type="arabicPeriod"/>
            </a:pPr>
            <a:r>
              <a:rPr lang="en-US" dirty="0"/>
              <a:t>What can you NOT do with a limited attribute?</a:t>
            </a:r>
          </a:p>
          <a:p>
            <a:pPr marL="457200" indent="-457200">
              <a:buFont typeface="+mj-lt"/>
              <a:buAutoNum type="arabicPeriod"/>
            </a:pPr>
            <a:r>
              <a:rPr lang="en-US" dirty="0"/>
              <a:t>Can you activate an audience with a geo attribute?</a:t>
            </a:r>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3" name="Text Placeholder 2"/>
          <p:cNvSpPr>
            <a:spLocks noGrp="1"/>
          </p:cNvSpPr>
          <p:nvPr>
            <p:ph type="body" sz="quarter" idx="14"/>
          </p:nvPr>
        </p:nvSpPr>
        <p:spPr/>
        <p:txBody>
          <a:bodyPr/>
          <a:lstStyle/>
          <a:p>
            <a:r>
              <a:rPr lang="en-US" dirty="0">
                <a:latin typeface="+mn-lt"/>
              </a:rPr>
              <a:t>Quiz!</a:t>
            </a:r>
          </a:p>
        </p:txBody>
      </p:sp>
    </p:spTree>
    <p:extLst>
      <p:ext uri="{BB962C8B-B14F-4D97-AF65-F5344CB8AC3E}">
        <p14:creationId xmlns:p14="http://schemas.microsoft.com/office/powerpoint/2010/main" val="42385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2"/>
          </p:nvPr>
        </p:nvSpPr>
        <p:spPr/>
        <p:txBody>
          <a:bodyPr/>
          <a:lstStyle/>
          <a:p>
            <a:r>
              <a:rPr lang="en-US" dirty="0"/>
              <a:t>Next Module:</a:t>
            </a:r>
          </a:p>
          <a:p>
            <a:pPr lvl="1"/>
            <a:r>
              <a:rPr lang="en-US" dirty="0"/>
              <a:t>Module 3 – Audience Analysis: Curated Reports – Quick Answers to Common Questions</a:t>
            </a:r>
          </a:p>
        </p:txBody>
      </p:sp>
      <p:sp>
        <p:nvSpPr>
          <p:cNvPr id="3" name="Text Placeholder 2"/>
          <p:cNvSpPr>
            <a:spLocks noGrp="1"/>
          </p:cNvSpPr>
          <p:nvPr>
            <p:ph type="body" sz="quarter" idx="14"/>
          </p:nvPr>
        </p:nvSpPr>
        <p:spPr/>
        <p:txBody>
          <a:bodyPr/>
          <a:lstStyle/>
          <a:p>
            <a:r>
              <a:rPr lang="en-US" dirty="0"/>
              <a:t>Next Up</a:t>
            </a:r>
          </a:p>
        </p:txBody>
      </p:sp>
    </p:spTree>
    <p:extLst>
      <p:ext uri="{BB962C8B-B14F-4D97-AF65-F5344CB8AC3E}">
        <p14:creationId xmlns:p14="http://schemas.microsoft.com/office/powerpoint/2010/main" val="16909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533400" y="1606822"/>
            <a:ext cx="2667000" cy="4648200"/>
          </a:xfrm>
        </p:spPr>
        <p:txBody>
          <a:bodyPr/>
          <a:lstStyle/>
          <a:p>
            <a:pPr marL="0" indent="0" fontAlgn="base">
              <a:spcAft>
                <a:spcPts val="600"/>
              </a:spcAft>
              <a:buNone/>
            </a:pPr>
            <a:r>
              <a:rPr lang="en-US" sz="1800" dirty="0">
                <a:cs typeface="Calibri" panose="020F0502020204030204" pitchFamily="34" charset="0"/>
              </a:rPr>
              <a:t>An </a:t>
            </a:r>
            <a:r>
              <a:rPr lang="en-US" sz="1800" b="1" dirty="0">
                <a:cs typeface="Calibri" panose="020F0502020204030204" pitchFamily="34" charset="0"/>
              </a:rPr>
              <a:t>Audience</a:t>
            </a:r>
            <a:r>
              <a:rPr lang="en-US" sz="1800" dirty="0">
                <a:cs typeface="Calibri" panose="020F0502020204030204" pitchFamily="34" charset="0"/>
              </a:rPr>
              <a:t> is a specific group of people defined by attributes and can be used for research and activation.  ​</a:t>
            </a:r>
          </a:p>
          <a:p>
            <a:pPr>
              <a:spcAft>
                <a:spcPts val="600"/>
              </a:spcAft>
            </a:pPr>
            <a:r>
              <a:rPr lang="en-US" sz="1800" dirty="0">
                <a:cs typeface="Calibri" panose="020F0502020204030204" pitchFamily="34" charset="0"/>
              </a:rPr>
              <a:t>Click </a:t>
            </a:r>
            <a:r>
              <a:rPr lang="en-US" sz="1800" b="1" dirty="0">
                <a:cs typeface="Calibri" panose="020F0502020204030204" pitchFamily="34" charset="0"/>
              </a:rPr>
              <a:t>Segmentation</a:t>
            </a:r>
            <a:r>
              <a:rPr lang="en-US" sz="1800" i="1" dirty="0">
                <a:cs typeface="Calibri" panose="020F0502020204030204" pitchFamily="34" charset="0"/>
              </a:rPr>
              <a:t> </a:t>
            </a:r>
            <a:r>
              <a:rPr lang="en-US" sz="1800" dirty="0">
                <a:cs typeface="Calibri" panose="020F0502020204030204" pitchFamily="34" charset="0"/>
              </a:rPr>
              <a:t>in top the navigation menu</a:t>
            </a:r>
            <a:endParaRPr lang="en-US" sz="1800" dirty="0"/>
          </a:p>
        </p:txBody>
      </p:sp>
      <p:sp>
        <p:nvSpPr>
          <p:cNvPr id="3" name="Text Placeholder 2"/>
          <p:cNvSpPr>
            <a:spLocks noGrp="1"/>
          </p:cNvSpPr>
          <p:nvPr>
            <p:ph type="body" sz="quarter" idx="14"/>
          </p:nvPr>
        </p:nvSpPr>
        <p:spPr/>
        <p:txBody>
          <a:bodyPr/>
          <a:lstStyle/>
          <a:p>
            <a:r>
              <a:rPr lang="en-US" dirty="0"/>
              <a:t>Create an Audience in Segmentation Center</a:t>
            </a:r>
          </a:p>
        </p:txBody>
      </p:sp>
      <p:pic>
        <p:nvPicPr>
          <p:cNvPr id="5" name="Picture 4">
            <a:extLst>
              <a:ext uri="{FF2B5EF4-FFF2-40B4-BE49-F238E27FC236}">
                <a16:creationId xmlns:a16="http://schemas.microsoft.com/office/drawing/2014/main" id="{487D7253-2FE6-4031-A109-4AB66AE51127}"/>
              </a:ext>
            </a:extLst>
          </p:cNvPr>
          <p:cNvPicPr>
            <a:picLocks noChangeAspect="1"/>
          </p:cNvPicPr>
          <p:nvPr/>
        </p:nvPicPr>
        <p:blipFill>
          <a:blip r:embed="rId3"/>
          <a:stretch>
            <a:fillRect/>
          </a:stretch>
        </p:blipFill>
        <p:spPr>
          <a:xfrm>
            <a:off x="3715871" y="1624751"/>
            <a:ext cx="7924800" cy="4106037"/>
          </a:xfrm>
          <a:prstGeom prst="rect">
            <a:avLst/>
          </a:prstGeom>
        </p:spPr>
      </p:pic>
      <p:sp>
        <p:nvSpPr>
          <p:cNvPr id="6" name="Rectangle 5">
            <a:extLst>
              <a:ext uri="{FF2B5EF4-FFF2-40B4-BE49-F238E27FC236}">
                <a16:creationId xmlns:a16="http://schemas.microsoft.com/office/drawing/2014/main" id="{C14E8635-8E63-4061-83E0-4AB758FA0D4A}"/>
              </a:ext>
            </a:extLst>
          </p:cNvPr>
          <p:cNvSpPr/>
          <p:nvPr/>
        </p:nvSpPr>
        <p:spPr>
          <a:xfrm>
            <a:off x="5181600" y="1524000"/>
            <a:ext cx="1066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753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1F82-85C9-8970-A0A1-FD0F380BB18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69AB49-BDF7-444C-3B3D-F4018744B00B}"/>
              </a:ext>
            </a:extLst>
          </p:cNvPr>
          <p:cNvSpPr>
            <a:spLocks noGrp="1"/>
          </p:cNvSpPr>
          <p:nvPr>
            <p:ph sz="quarter" idx="22"/>
          </p:nvPr>
        </p:nvSpPr>
        <p:spPr>
          <a:xfrm>
            <a:off x="278143" y="1396410"/>
            <a:ext cx="3106453" cy="4879124"/>
          </a:xfrm>
        </p:spPr>
        <p:txBody>
          <a:bodyPr/>
          <a:lstStyle/>
          <a:p>
            <a:pPr>
              <a:buClr>
                <a:srgbClr val="F68C1E"/>
              </a:buClr>
              <a:buSzPts val="1200"/>
              <a:defRPr/>
            </a:pPr>
            <a:r>
              <a:rPr lang="en-US" sz="1800" dirty="0">
                <a:solidFill>
                  <a:schemeClr val="tx1"/>
                </a:solidFill>
              </a:rPr>
              <a:t>Save time audience building by simply </a:t>
            </a:r>
            <a:r>
              <a:rPr lang="en-US" sz="1800" b="1" dirty="0"/>
              <a:t>typing in plain English</a:t>
            </a:r>
            <a:r>
              <a:rPr lang="en-US" sz="1800" b="1" dirty="0">
                <a:solidFill>
                  <a:srgbClr val="009999"/>
                </a:solidFill>
              </a:rPr>
              <a:t> </a:t>
            </a:r>
            <a:r>
              <a:rPr lang="en-US" sz="1800" dirty="0">
                <a:solidFill>
                  <a:schemeClr val="tx1"/>
                </a:solidFill>
              </a:rPr>
              <a:t>the audience you want to create.</a:t>
            </a:r>
          </a:p>
          <a:p>
            <a:pPr>
              <a:buClr>
                <a:srgbClr val="F68C1E"/>
              </a:buClr>
              <a:buSzPts val="1200"/>
              <a:defRPr/>
            </a:pPr>
            <a:r>
              <a:rPr kumimoji="0" lang="en-US" sz="1800" b="0" i="0" u="none" strike="noStrike" kern="0" cap="none" spc="0" normalizeH="0" baseline="0" noProof="0" dirty="0">
                <a:ln>
                  <a:noFill/>
                </a:ln>
                <a:solidFill>
                  <a:srgbClr val="000000"/>
                </a:solidFill>
                <a:effectLst/>
                <a:uLnTx/>
                <a:uFillTx/>
                <a:cs typeface="Arial"/>
                <a:sym typeface="Arial"/>
              </a:rPr>
              <a:t>Use </a:t>
            </a:r>
            <a:r>
              <a:rPr kumimoji="0" lang="en-US" sz="1800" b="1" i="0" u="none" strike="noStrike" kern="0" cap="none" spc="0" normalizeH="0" baseline="0" noProof="0" dirty="0">
                <a:ln>
                  <a:noFill/>
                </a:ln>
                <a:effectLst/>
                <a:uLnTx/>
                <a:uFillTx/>
                <a:cs typeface="Arial"/>
                <a:sym typeface="Arial"/>
              </a:rPr>
              <a:t>broad value-based audience descriptions </a:t>
            </a:r>
            <a:r>
              <a:rPr kumimoji="0" lang="en-US" sz="1800" b="0" i="0" u="none" strike="noStrike" kern="0" cap="none" spc="0" normalizeH="0" baseline="0" noProof="0" dirty="0">
                <a:ln>
                  <a:noFill/>
                </a:ln>
                <a:solidFill>
                  <a:srgbClr val="000000"/>
                </a:solidFill>
                <a:effectLst/>
                <a:uLnTx/>
                <a:uFillTx/>
                <a:cs typeface="Arial"/>
                <a:sym typeface="Arial"/>
              </a:rPr>
              <a:t>to help with discovery like ‘build an audience of people who like a lot of excitement in their lives’ which can be an aspirational audience used in developing a messaging strategy.</a:t>
            </a:r>
            <a:endParaRPr lang="en-US" sz="1800" dirty="0">
              <a:solidFill>
                <a:schemeClr val="tx1"/>
              </a:solidFill>
            </a:endParaRPr>
          </a:p>
          <a:p>
            <a:pPr marL="0" indent="0">
              <a:buNone/>
            </a:pPr>
            <a:endParaRPr lang="en-US" sz="1800" b="1" i="0" dirty="0">
              <a:solidFill>
                <a:srgbClr val="009999"/>
              </a:solidFill>
              <a:effectLst/>
              <a:latin typeface="+mn-lt"/>
            </a:endParaRPr>
          </a:p>
        </p:txBody>
      </p:sp>
      <p:sp>
        <p:nvSpPr>
          <p:cNvPr id="3" name="Text Placeholder 2">
            <a:extLst>
              <a:ext uri="{FF2B5EF4-FFF2-40B4-BE49-F238E27FC236}">
                <a16:creationId xmlns:a16="http://schemas.microsoft.com/office/drawing/2014/main" id="{9FFF9BBF-71B9-4565-DCBC-063F780C9DF0}"/>
              </a:ext>
            </a:extLst>
          </p:cNvPr>
          <p:cNvSpPr>
            <a:spLocks noGrp="1"/>
          </p:cNvSpPr>
          <p:nvPr>
            <p:ph type="body" sz="quarter" idx="14"/>
          </p:nvPr>
        </p:nvSpPr>
        <p:spPr>
          <a:xfrm>
            <a:off x="660400" y="308428"/>
            <a:ext cx="10871200" cy="635000"/>
          </a:xfrm>
        </p:spPr>
        <p:txBody>
          <a:bodyPr/>
          <a:lstStyle/>
          <a:p>
            <a:r>
              <a:rPr lang="en-US" dirty="0"/>
              <a:t>Use </a:t>
            </a:r>
            <a:r>
              <a:rPr lang="en-US" dirty="0" err="1"/>
              <a:t>rAI</a:t>
            </a:r>
            <a:r>
              <a:rPr lang="en-US" dirty="0"/>
              <a:t>-powered Audience Builder</a:t>
            </a:r>
          </a:p>
        </p:txBody>
      </p:sp>
      <p:pic>
        <p:nvPicPr>
          <p:cNvPr id="7" name="Picture 6" descr="A screenshot of a chat&#10;&#10;Description automatically generated">
            <a:extLst>
              <a:ext uri="{FF2B5EF4-FFF2-40B4-BE49-F238E27FC236}">
                <a16:creationId xmlns:a16="http://schemas.microsoft.com/office/drawing/2014/main" id="{B10B1E48-E238-768E-4CCD-C5E9191A9A88}"/>
              </a:ext>
            </a:extLst>
          </p:cNvPr>
          <p:cNvPicPr>
            <a:picLocks noChangeAspect="1"/>
          </p:cNvPicPr>
          <p:nvPr/>
        </p:nvPicPr>
        <p:blipFill>
          <a:blip r:embed="rId3"/>
          <a:stretch>
            <a:fillRect/>
          </a:stretch>
        </p:blipFill>
        <p:spPr>
          <a:xfrm>
            <a:off x="4038600" y="3316594"/>
            <a:ext cx="6150602" cy="1979187"/>
          </a:xfrm>
          <a:prstGeom prst="rect">
            <a:avLst/>
          </a:prstGeom>
          <a:ln>
            <a:solidFill>
              <a:schemeClr val="bg1">
                <a:lumMod val="75000"/>
              </a:schemeClr>
            </a:solidFill>
          </a:ln>
        </p:spPr>
      </p:pic>
      <p:sp>
        <p:nvSpPr>
          <p:cNvPr id="9" name="Rectangle 8">
            <a:extLst>
              <a:ext uri="{FF2B5EF4-FFF2-40B4-BE49-F238E27FC236}">
                <a16:creationId xmlns:a16="http://schemas.microsoft.com/office/drawing/2014/main" id="{5AB2C089-62CC-A152-0F12-404347342234}"/>
              </a:ext>
            </a:extLst>
          </p:cNvPr>
          <p:cNvSpPr/>
          <p:nvPr/>
        </p:nvSpPr>
        <p:spPr>
          <a:xfrm>
            <a:off x="3886200" y="1915167"/>
            <a:ext cx="2590800" cy="2946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screenshot of a computer&#10;&#10;Description automatically generated">
            <a:extLst>
              <a:ext uri="{FF2B5EF4-FFF2-40B4-BE49-F238E27FC236}">
                <a16:creationId xmlns:a16="http://schemas.microsoft.com/office/drawing/2014/main" id="{5F0347A9-E151-5715-771C-543FD57A5CB3}"/>
              </a:ext>
            </a:extLst>
          </p:cNvPr>
          <p:cNvPicPr>
            <a:picLocks noChangeAspect="1"/>
          </p:cNvPicPr>
          <p:nvPr/>
        </p:nvPicPr>
        <p:blipFill>
          <a:blip r:embed="rId4"/>
          <a:stretch>
            <a:fillRect/>
          </a:stretch>
        </p:blipFill>
        <p:spPr>
          <a:xfrm>
            <a:off x="3693152" y="1122134"/>
            <a:ext cx="7584448" cy="4605267"/>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186A2F4F-AE36-0BB3-7390-D78D5A4CE06D}"/>
              </a:ext>
            </a:extLst>
          </p:cNvPr>
          <p:cNvPicPr>
            <a:picLocks noChangeAspect="1"/>
          </p:cNvPicPr>
          <p:nvPr/>
        </p:nvPicPr>
        <p:blipFill>
          <a:blip r:embed="rId5"/>
          <a:stretch>
            <a:fillRect/>
          </a:stretch>
        </p:blipFill>
        <p:spPr>
          <a:xfrm>
            <a:off x="5473792" y="1943241"/>
            <a:ext cx="6489916" cy="4352346"/>
          </a:xfrm>
          <a:prstGeom prst="rect">
            <a:avLst/>
          </a:prstGeom>
          <a:effectLst>
            <a:outerShdw blurRad="50800" dist="50800" dir="5400000" algn="ctr" rotWithShape="0">
              <a:schemeClr val="tx1">
                <a:alpha val="24000"/>
              </a:schemeClr>
            </a:outerShdw>
          </a:effectLst>
        </p:spPr>
      </p:pic>
      <p:pic>
        <p:nvPicPr>
          <p:cNvPr id="8" name="Picture 7" descr="A screenshot of a chat&#10;&#10;Description automatically generated">
            <a:extLst>
              <a:ext uri="{FF2B5EF4-FFF2-40B4-BE49-F238E27FC236}">
                <a16:creationId xmlns:a16="http://schemas.microsoft.com/office/drawing/2014/main" id="{A3695459-7EF3-C336-DFD9-A1A10181E535}"/>
              </a:ext>
            </a:extLst>
          </p:cNvPr>
          <p:cNvPicPr>
            <a:picLocks noChangeAspect="1"/>
          </p:cNvPicPr>
          <p:nvPr/>
        </p:nvPicPr>
        <p:blipFill>
          <a:blip r:embed="rId6"/>
          <a:stretch>
            <a:fillRect/>
          </a:stretch>
        </p:blipFill>
        <p:spPr>
          <a:xfrm>
            <a:off x="6781800" y="3552969"/>
            <a:ext cx="5298448" cy="3116165"/>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BB7D2BE3-4320-5881-8F3B-6BD5495ECC8E}"/>
              </a:ext>
            </a:extLst>
          </p:cNvPr>
          <p:cNvSpPr/>
          <p:nvPr/>
        </p:nvSpPr>
        <p:spPr>
          <a:xfrm>
            <a:off x="3693152" y="1910083"/>
            <a:ext cx="1886846" cy="2235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6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457200" y="1371600"/>
            <a:ext cx="4343400" cy="4648200"/>
          </a:xfrm>
        </p:spPr>
        <p:txBody>
          <a:bodyPr/>
          <a:lstStyle/>
          <a:p>
            <a:pPr marL="0" indent="0">
              <a:spcAft>
                <a:spcPts val="600"/>
              </a:spcAft>
              <a:buNone/>
            </a:pPr>
            <a:r>
              <a:rPr lang="en-US" sz="1800" dirty="0">
                <a:cs typeface="Calibri" panose="020F0502020204030204" pitchFamily="34" charset="0"/>
              </a:rPr>
              <a:t>An </a:t>
            </a:r>
            <a:r>
              <a:rPr lang="en-US" sz="1800" b="1" dirty="0">
                <a:cs typeface="Calibri" panose="020F0502020204030204" pitchFamily="34" charset="0"/>
              </a:rPr>
              <a:t>Attribute</a:t>
            </a:r>
            <a:r>
              <a:rPr lang="en-US" sz="1800" dirty="0">
                <a:cs typeface="Calibri" panose="020F0502020204030204" pitchFamily="34" charset="0"/>
              </a:rPr>
              <a:t> is any individual trait or characteristic that you can use to define or understand an audience, ex. Male or Female.</a:t>
            </a:r>
          </a:p>
          <a:p>
            <a:pPr marL="0" indent="0">
              <a:spcAft>
                <a:spcPts val="600"/>
              </a:spcAft>
              <a:buNone/>
            </a:pPr>
            <a:r>
              <a:rPr lang="en-US" sz="1800" dirty="0">
                <a:cs typeface="Calibri" panose="020F0502020204030204" pitchFamily="34" charset="0"/>
              </a:rPr>
              <a:t>We want to create an audience of Male Millennials. </a:t>
            </a:r>
            <a:endParaRPr lang="en-US" sz="1800" b="1" dirty="0">
              <a:cs typeface="Calibri" panose="020F0502020204030204" pitchFamily="34" charset="0"/>
            </a:endParaRPr>
          </a:p>
          <a:p>
            <a:pPr marL="0" indent="0">
              <a:spcAft>
                <a:spcPts val="600"/>
              </a:spcAft>
              <a:buNone/>
            </a:pPr>
            <a:r>
              <a:rPr lang="en-US" sz="1800" dirty="0">
                <a:cs typeface="Calibri" panose="020F0502020204030204" pitchFamily="34" charset="0"/>
              </a:rPr>
              <a:t>Search for Male:</a:t>
            </a:r>
          </a:p>
          <a:p>
            <a:pPr marL="285750" indent="-285750">
              <a:spcAft>
                <a:spcPts val="600"/>
              </a:spcAft>
            </a:pPr>
            <a:r>
              <a:rPr lang="en-US" sz="1800" dirty="0">
                <a:cs typeface="Calibri" panose="020F0502020204030204" pitchFamily="34" charset="0"/>
              </a:rPr>
              <a:t>Type “</a:t>
            </a:r>
            <a:r>
              <a:rPr lang="en-US" sz="1800" b="1" dirty="0">
                <a:cs typeface="Calibri" panose="020F0502020204030204" pitchFamily="34" charset="0"/>
              </a:rPr>
              <a:t>Male</a:t>
            </a:r>
            <a:r>
              <a:rPr lang="en-US" sz="1800" dirty="0">
                <a:cs typeface="Calibri" panose="020F0502020204030204" pitchFamily="34" charset="0"/>
              </a:rPr>
              <a:t>” into the search box</a:t>
            </a:r>
          </a:p>
          <a:p>
            <a:pPr marL="285750" indent="-285750">
              <a:spcAft>
                <a:spcPts val="600"/>
              </a:spcAft>
            </a:pPr>
            <a:r>
              <a:rPr lang="en-US" sz="1800" dirty="0">
                <a:cs typeface="Calibri" panose="020F0502020204030204" pitchFamily="34" charset="0"/>
              </a:rPr>
              <a:t>Search is fastest</a:t>
            </a:r>
          </a:p>
          <a:p>
            <a:pPr marL="285750" indent="-285750">
              <a:spcAft>
                <a:spcPts val="600"/>
              </a:spcAft>
            </a:pPr>
            <a:r>
              <a:rPr lang="en-US" sz="1800" dirty="0">
                <a:cs typeface="Calibri" panose="020F0502020204030204" pitchFamily="34" charset="0"/>
              </a:rPr>
              <a:t>You can also navigate the taxonomy</a:t>
            </a:r>
            <a:endParaRPr lang="en-US" sz="1800" b="1" dirty="0">
              <a:cs typeface="Calibri" panose="020F0502020204030204" pitchFamily="34" charset="0"/>
            </a:endParaRPr>
          </a:p>
          <a:p>
            <a:endParaRPr lang="en-US" sz="1800" dirty="0"/>
          </a:p>
        </p:txBody>
      </p:sp>
      <p:sp>
        <p:nvSpPr>
          <p:cNvPr id="3" name="Text Placeholder 2"/>
          <p:cNvSpPr>
            <a:spLocks noGrp="1"/>
          </p:cNvSpPr>
          <p:nvPr>
            <p:ph type="body" sz="quarter" idx="14"/>
          </p:nvPr>
        </p:nvSpPr>
        <p:spPr/>
        <p:txBody>
          <a:bodyPr/>
          <a:lstStyle/>
          <a:p>
            <a:r>
              <a:rPr lang="en-US" dirty="0"/>
              <a:t>Search for Attributes</a:t>
            </a:r>
          </a:p>
        </p:txBody>
      </p:sp>
      <p:pic>
        <p:nvPicPr>
          <p:cNvPr id="5" name="Picture 4">
            <a:extLst>
              <a:ext uri="{FF2B5EF4-FFF2-40B4-BE49-F238E27FC236}">
                <a16:creationId xmlns:a16="http://schemas.microsoft.com/office/drawing/2014/main" id="{98446FD3-99B9-4E54-854A-DEE14F17AA25}"/>
              </a:ext>
            </a:extLst>
          </p:cNvPr>
          <p:cNvPicPr>
            <a:picLocks noChangeAspect="1"/>
          </p:cNvPicPr>
          <p:nvPr/>
        </p:nvPicPr>
        <p:blipFill>
          <a:blip r:embed="rId3"/>
          <a:stretch>
            <a:fillRect/>
          </a:stretch>
        </p:blipFill>
        <p:spPr>
          <a:xfrm>
            <a:off x="4758018" y="1676572"/>
            <a:ext cx="7353106" cy="3809828"/>
          </a:xfrm>
          <a:prstGeom prst="rect">
            <a:avLst/>
          </a:prstGeom>
        </p:spPr>
      </p:pic>
      <p:sp>
        <p:nvSpPr>
          <p:cNvPr id="6" name="Rectangle 5">
            <a:extLst>
              <a:ext uri="{FF2B5EF4-FFF2-40B4-BE49-F238E27FC236}">
                <a16:creationId xmlns:a16="http://schemas.microsoft.com/office/drawing/2014/main" id="{D3B9AA4F-AEE0-400A-88B6-E93E1A016F97}"/>
              </a:ext>
            </a:extLst>
          </p:cNvPr>
          <p:cNvSpPr/>
          <p:nvPr/>
        </p:nvSpPr>
        <p:spPr>
          <a:xfrm>
            <a:off x="5410200" y="2057400"/>
            <a:ext cx="16002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128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685800" y="1371600"/>
            <a:ext cx="4267200" cy="4648200"/>
          </a:xfrm>
        </p:spPr>
        <p:txBody>
          <a:bodyPr/>
          <a:lstStyle/>
          <a:p>
            <a:pPr marL="0" indent="0">
              <a:spcAft>
                <a:spcPts val="600"/>
              </a:spcAft>
              <a:buNone/>
            </a:pPr>
            <a:r>
              <a:rPr lang="en-US" sz="2000" dirty="0">
                <a:cs typeface="Calibri" panose="020F0502020204030204" pitchFamily="34" charset="0"/>
              </a:rPr>
              <a:t>Click on </a:t>
            </a:r>
            <a:r>
              <a:rPr lang="en-US" sz="2000" b="1" dirty="0">
                <a:cs typeface="Calibri" panose="020F0502020204030204" pitchFamily="34" charset="0"/>
              </a:rPr>
              <a:t>Male</a:t>
            </a:r>
          </a:p>
          <a:p>
            <a:pPr marL="285750" indent="-285750">
              <a:spcAft>
                <a:spcPts val="600"/>
              </a:spcAft>
            </a:pPr>
            <a:r>
              <a:rPr lang="en-US" sz="2000" dirty="0">
                <a:cs typeface="Calibri" panose="020F0502020204030204" pitchFamily="34" charset="0"/>
              </a:rPr>
              <a:t>Include in your Audience Definition</a:t>
            </a:r>
          </a:p>
          <a:p>
            <a:pPr marL="285750" indent="-285750">
              <a:spcAft>
                <a:spcPts val="600"/>
              </a:spcAft>
            </a:pPr>
            <a:r>
              <a:rPr lang="en-US" sz="2000" dirty="0">
                <a:cs typeface="Calibri" panose="020F0502020204030204" pitchFamily="34" charset="0"/>
              </a:rPr>
              <a:t>Audience Size updates as you add Attributes</a:t>
            </a:r>
          </a:p>
          <a:p>
            <a:pPr marL="285750" indent="-285750">
              <a:spcAft>
                <a:spcPts val="600"/>
              </a:spcAft>
            </a:pPr>
            <a:r>
              <a:rPr lang="en-US" sz="2000" dirty="0">
                <a:cs typeface="Calibri" panose="020F0502020204030204" pitchFamily="34" charset="0"/>
              </a:rPr>
              <a:t>Note Breadcrumb under Attribute name</a:t>
            </a:r>
          </a:p>
          <a:p>
            <a:pPr marL="0" indent="0">
              <a:spcAft>
                <a:spcPts val="600"/>
              </a:spcAft>
              <a:buNone/>
            </a:pPr>
            <a:r>
              <a:rPr lang="en-US" sz="2000" dirty="0">
                <a:cs typeface="Calibri" panose="020F0502020204030204" pitchFamily="34" charset="0"/>
              </a:rPr>
              <a:t>Search for </a:t>
            </a:r>
            <a:r>
              <a:rPr lang="en-US" sz="2000" b="1" dirty="0">
                <a:cs typeface="Calibri" panose="020F0502020204030204" pitchFamily="34" charset="0"/>
              </a:rPr>
              <a:t>Millennials</a:t>
            </a:r>
          </a:p>
          <a:p>
            <a:pPr>
              <a:spcAft>
                <a:spcPts val="600"/>
              </a:spcAft>
            </a:pPr>
            <a:r>
              <a:rPr lang="en-US" sz="2000" dirty="0">
                <a:cs typeface="Calibri" panose="020F0502020204030204" pitchFamily="34" charset="0"/>
              </a:rPr>
              <a:t>Include in your Audience Definition</a:t>
            </a:r>
          </a:p>
          <a:p>
            <a:pPr marL="0" indent="0">
              <a:buNone/>
            </a:pPr>
            <a:endParaRPr lang="en-US" sz="2000" dirty="0"/>
          </a:p>
        </p:txBody>
      </p:sp>
      <p:sp>
        <p:nvSpPr>
          <p:cNvPr id="3" name="Text Placeholder 2"/>
          <p:cNvSpPr>
            <a:spLocks noGrp="1"/>
          </p:cNvSpPr>
          <p:nvPr>
            <p:ph type="body" sz="quarter" idx="14"/>
          </p:nvPr>
        </p:nvSpPr>
        <p:spPr/>
        <p:txBody>
          <a:bodyPr/>
          <a:lstStyle/>
          <a:p>
            <a:r>
              <a:rPr lang="en-US" dirty="0"/>
              <a:t>Add the Relevant Attributes</a:t>
            </a:r>
          </a:p>
        </p:txBody>
      </p:sp>
      <p:pic>
        <p:nvPicPr>
          <p:cNvPr id="5" name="Picture 4">
            <a:extLst>
              <a:ext uri="{FF2B5EF4-FFF2-40B4-BE49-F238E27FC236}">
                <a16:creationId xmlns:a16="http://schemas.microsoft.com/office/drawing/2014/main" id="{5A0C1520-9468-4C1C-904E-141785018035}"/>
              </a:ext>
            </a:extLst>
          </p:cNvPr>
          <p:cNvPicPr>
            <a:picLocks noChangeAspect="1"/>
          </p:cNvPicPr>
          <p:nvPr/>
        </p:nvPicPr>
        <p:blipFill>
          <a:blip r:embed="rId3"/>
          <a:srcRect/>
          <a:stretch/>
        </p:blipFill>
        <p:spPr>
          <a:xfrm>
            <a:off x="5346794" y="1524000"/>
            <a:ext cx="6418779" cy="3733800"/>
          </a:xfrm>
          <a:prstGeom prst="rect">
            <a:avLst/>
          </a:prstGeom>
        </p:spPr>
      </p:pic>
      <p:sp>
        <p:nvSpPr>
          <p:cNvPr id="6" name="Rectangle 10">
            <a:extLst>
              <a:ext uri="{FF2B5EF4-FFF2-40B4-BE49-F238E27FC236}">
                <a16:creationId xmlns:a16="http://schemas.microsoft.com/office/drawing/2014/main" id="{2620C697-F520-42D0-BA95-66DC8A605436}"/>
              </a:ext>
            </a:extLst>
          </p:cNvPr>
          <p:cNvSpPr/>
          <p:nvPr/>
        </p:nvSpPr>
        <p:spPr>
          <a:xfrm>
            <a:off x="673100" y="5776218"/>
            <a:ext cx="5132799"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defRPr/>
            </a:pPr>
            <a:r>
              <a:rPr lang="en-US" sz="1600" b="1" dirty="0">
                <a:solidFill>
                  <a:sysClr val="windowText" lastClr="000000"/>
                </a:solidFill>
                <a:latin typeface="Bw Modelica Light" panose="020B0604020202020204" charset="0"/>
                <a:cs typeface="Calibri Light"/>
              </a:rPr>
              <a:t>Pro Tip: </a:t>
            </a:r>
            <a:r>
              <a:rPr lang="en-US" sz="1600" dirty="0">
                <a:solidFill>
                  <a:schemeClr val="tx1"/>
                </a:solidFill>
                <a:cs typeface="Calibri" panose="020F0502020204030204" pitchFamily="34" charset="0"/>
              </a:rPr>
              <a:t>Millennials are born between 1981 – 1996 and are ages 23-38. </a:t>
            </a:r>
            <a:r>
              <a:rPr lang="en-US" sz="1600" dirty="0">
                <a:solidFill>
                  <a:schemeClr val="tx1"/>
                </a:solidFill>
                <a:cs typeface="Calibri" panose="020F0502020204030204" pitchFamily="34" charset="0"/>
                <a:hlinkClick r:id="rId4"/>
              </a:rPr>
              <a:t>See what ages define each generation.</a:t>
            </a:r>
            <a:endParaRPr lang="en-US" sz="1600" dirty="0">
              <a:solidFill>
                <a:sysClr val="windowText" lastClr="000000"/>
              </a:solidFill>
              <a:latin typeface="Bw Modelica Light" panose="020B0604020202020204" charset="0"/>
              <a:cs typeface="Calibri Light"/>
            </a:endParaRPr>
          </a:p>
        </p:txBody>
      </p:sp>
      <p:pic>
        <p:nvPicPr>
          <p:cNvPr id="7" name="Picture 6">
            <a:extLst>
              <a:ext uri="{FF2B5EF4-FFF2-40B4-BE49-F238E27FC236}">
                <a16:creationId xmlns:a16="http://schemas.microsoft.com/office/drawing/2014/main" id="{DC11A310-2D9C-473A-B473-B8A8494F1E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062" y="5521500"/>
            <a:ext cx="788201" cy="740814"/>
          </a:xfrm>
          <a:prstGeom prst="rect">
            <a:avLst/>
          </a:prstGeom>
        </p:spPr>
      </p:pic>
    </p:spTree>
    <p:extLst>
      <p:ext uri="{BB962C8B-B14F-4D97-AF65-F5344CB8AC3E}">
        <p14:creationId xmlns:p14="http://schemas.microsoft.com/office/powerpoint/2010/main" val="5315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685800" y="1371600"/>
            <a:ext cx="4648200" cy="4648200"/>
          </a:xfrm>
        </p:spPr>
        <p:txBody>
          <a:bodyPr/>
          <a:lstStyle/>
          <a:p>
            <a:pPr marL="0" indent="0">
              <a:buNone/>
            </a:pPr>
            <a:r>
              <a:rPr lang="en-US" sz="1600" b="1" dirty="0">
                <a:cs typeface="Calibri" panose="020F0502020204030204" pitchFamily="34" charset="0"/>
              </a:rPr>
              <a:t>Projected Adult Population: </a:t>
            </a:r>
            <a:r>
              <a:rPr lang="en-US" sz="1600" dirty="0">
                <a:cs typeface="Calibri" panose="020F0502020204030204" pitchFamily="34" charset="0"/>
              </a:rPr>
              <a:t>The number of unique people in the audience. The percentage represents the share of the total online adult population (18+) that fall into your audience definition.</a:t>
            </a:r>
          </a:p>
          <a:p>
            <a:pPr marL="0" indent="0">
              <a:buNone/>
            </a:pPr>
            <a:r>
              <a:rPr lang="en-US" sz="1600" b="1" dirty="0">
                <a:cs typeface="Calibri" panose="020F0502020204030204" pitchFamily="34" charset="0"/>
              </a:rPr>
              <a:t>Estimated Targetable IDs: </a:t>
            </a:r>
            <a:r>
              <a:rPr lang="en-US" sz="1600" dirty="0">
                <a:cs typeface="Calibri" panose="020F0502020204030204" pitchFamily="34" charset="0"/>
              </a:rPr>
              <a:t>Estimated Targetable is the available number of IDs within </a:t>
            </a:r>
            <a:r>
              <a:rPr lang="en-US" sz="1600" dirty="0" err="1">
                <a:cs typeface="Calibri" panose="020F0502020204030204" pitchFamily="34" charset="0"/>
              </a:rPr>
              <a:t>Resonate’s</a:t>
            </a:r>
            <a:r>
              <a:rPr lang="en-US" sz="1600" dirty="0">
                <a:cs typeface="Calibri" panose="020F0502020204030204" pitchFamily="34" charset="0"/>
              </a:rPr>
              <a:t> ID Graph that can be activated for this audience</a:t>
            </a:r>
          </a:p>
          <a:p>
            <a:pPr marL="0" indent="0">
              <a:buNone/>
            </a:pPr>
            <a:r>
              <a:rPr lang="en-US" sz="1600" dirty="0">
                <a:cs typeface="Calibri" panose="020F0502020204030204" pitchFamily="34" charset="0"/>
              </a:rPr>
              <a:t>Our Male Millennial Audience </a:t>
            </a:r>
            <a:r>
              <a:rPr lang="en-US" sz="1600" b="1" dirty="0">
                <a:cs typeface="Calibri" panose="020F0502020204030204" pitchFamily="34" charset="0"/>
              </a:rPr>
              <a:t>47.5%</a:t>
            </a:r>
            <a:r>
              <a:rPr lang="en-US" sz="1600" dirty="0">
                <a:cs typeface="Calibri" panose="020F0502020204030204" pitchFamily="34" charset="0"/>
              </a:rPr>
              <a:t> of the total U.S. Online Adult Population (OAP) which is </a:t>
            </a:r>
            <a:r>
              <a:rPr lang="en-US" sz="1600" b="1" dirty="0">
                <a:cs typeface="Calibri" panose="020F0502020204030204" pitchFamily="34" charset="0"/>
              </a:rPr>
              <a:t>112.7M </a:t>
            </a:r>
            <a:r>
              <a:rPr lang="en-US" sz="1600" dirty="0">
                <a:cs typeface="Calibri" panose="020F0502020204030204" pitchFamily="34" charset="0"/>
              </a:rPr>
              <a:t>people that we’ve seen across </a:t>
            </a:r>
            <a:r>
              <a:rPr lang="en-US" sz="1600" b="1" dirty="0">
                <a:cs typeface="Calibri" panose="020F0502020204030204" pitchFamily="34" charset="0"/>
              </a:rPr>
              <a:t>136.M </a:t>
            </a:r>
            <a:r>
              <a:rPr lang="en-US" sz="1600" dirty="0">
                <a:cs typeface="Calibri" panose="020F0502020204030204" pitchFamily="34" charset="0"/>
              </a:rPr>
              <a:t>modeled devices. </a:t>
            </a:r>
          </a:p>
          <a:p>
            <a:endParaRPr lang="en-US" sz="1600" dirty="0"/>
          </a:p>
        </p:txBody>
      </p:sp>
      <p:sp>
        <p:nvSpPr>
          <p:cNvPr id="3" name="Text Placeholder 2"/>
          <p:cNvSpPr>
            <a:spLocks noGrp="1"/>
          </p:cNvSpPr>
          <p:nvPr>
            <p:ph type="body" sz="quarter" idx="14"/>
          </p:nvPr>
        </p:nvSpPr>
        <p:spPr/>
        <p:txBody>
          <a:bodyPr/>
          <a:lstStyle/>
          <a:p>
            <a:r>
              <a:rPr lang="en-US" dirty="0"/>
              <a:t>Understanding </a:t>
            </a:r>
            <a:r>
              <a:rPr lang="en-US" dirty="0">
                <a:hlinkClick r:id="rId3"/>
              </a:rPr>
              <a:t>Audience Metrics</a:t>
            </a:r>
            <a:endParaRPr lang="en-US" dirty="0"/>
          </a:p>
        </p:txBody>
      </p:sp>
      <p:sp>
        <p:nvSpPr>
          <p:cNvPr id="5" name="Rounded Rectangular Callout 4"/>
          <p:cNvSpPr/>
          <p:nvPr/>
        </p:nvSpPr>
        <p:spPr>
          <a:xfrm>
            <a:off x="8077200" y="1101223"/>
            <a:ext cx="3779520" cy="901379"/>
          </a:xfrm>
          <a:prstGeom prst="wedgeRoundRectCallout">
            <a:avLst>
              <a:gd name="adj1" fmla="val 32085"/>
              <a:gd name="adj2" fmla="val 1749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Our data updates nightly, so these numbers may fluctuate</a:t>
            </a:r>
          </a:p>
        </p:txBody>
      </p:sp>
      <p:pic>
        <p:nvPicPr>
          <p:cNvPr id="9" name="Picture 8">
            <a:extLst>
              <a:ext uri="{FF2B5EF4-FFF2-40B4-BE49-F238E27FC236}">
                <a16:creationId xmlns:a16="http://schemas.microsoft.com/office/drawing/2014/main" id="{1212ABA4-370A-4E06-9B2E-0A01C54B7C22}"/>
              </a:ext>
            </a:extLst>
          </p:cNvPr>
          <p:cNvPicPr>
            <a:picLocks noChangeAspect="1"/>
          </p:cNvPicPr>
          <p:nvPr/>
        </p:nvPicPr>
        <p:blipFill>
          <a:blip r:embed="rId4"/>
          <a:srcRect/>
          <a:stretch/>
        </p:blipFill>
        <p:spPr>
          <a:xfrm>
            <a:off x="5851046" y="2119356"/>
            <a:ext cx="6188554" cy="3599878"/>
          </a:xfrm>
          <a:prstGeom prst="rect">
            <a:avLst/>
          </a:prstGeom>
        </p:spPr>
      </p:pic>
      <p:pic>
        <p:nvPicPr>
          <p:cNvPr id="8" name="Picture 7">
            <a:extLst>
              <a:ext uri="{FF2B5EF4-FFF2-40B4-BE49-F238E27FC236}">
                <a16:creationId xmlns:a16="http://schemas.microsoft.com/office/drawing/2014/main" id="{1EA15335-8E34-4B68-BA4A-2ACCF78063F5}"/>
              </a:ext>
            </a:extLst>
          </p:cNvPr>
          <p:cNvPicPr>
            <a:picLocks noChangeAspect="1"/>
          </p:cNvPicPr>
          <p:nvPr/>
        </p:nvPicPr>
        <p:blipFill>
          <a:blip r:embed="rId5"/>
          <a:srcRect/>
          <a:stretch/>
        </p:blipFill>
        <p:spPr>
          <a:xfrm>
            <a:off x="9029424" y="2483391"/>
            <a:ext cx="2873016" cy="809524"/>
          </a:xfrm>
          <a:prstGeom prst="rect">
            <a:avLst/>
          </a:prstGeom>
          <a:ln>
            <a:solidFill>
              <a:schemeClr val="bg2"/>
            </a:solidFill>
          </a:ln>
        </p:spPr>
      </p:pic>
      <p:cxnSp>
        <p:nvCxnSpPr>
          <p:cNvPr id="6" name="Straight Connector 5">
            <a:extLst>
              <a:ext uri="{FF2B5EF4-FFF2-40B4-BE49-F238E27FC236}">
                <a16:creationId xmlns:a16="http://schemas.microsoft.com/office/drawing/2014/main" id="{2B3C3A6A-8D7E-7943-8AC1-6162A26A16DF}"/>
              </a:ext>
            </a:extLst>
          </p:cNvPr>
          <p:cNvCxnSpPr>
            <a:cxnSpLocks/>
            <a:endCxn id="5" idx="2"/>
          </p:cNvCxnSpPr>
          <p:nvPr/>
        </p:nvCxnSpPr>
        <p:spPr>
          <a:xfrm flipH="1" flipV="1">
            <a:off x="9966960" y="2002602"/>
            <a:ext cx="320040" cy="619172"/>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ectangle 10"/>
          <p:cNvSpPr/>
          <p:nvPr/>
        </p:nvSpPr>
        <p:spPr>
          <a:xfrm>
            <a:off x="673100" y="5486231"/>
            <a:ext cx="5132799"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defRPr/>
            </a:pPr>
            <a:r>
              <a:rPr lang="en-US" sz="1600" b="1" dirty="0">
                <a:solidFill>
                  <a:sysClr val="windowText" lastClr="000000"/>
                </a:solidFill>
                <a:latin typeface="Bw Modelica Light" panose="020B0604020202020204" charset="0"/>
                <a:cs typeface="Calibri Light"/>
              </a:rPr>
              <a:t>Pro Tip: </a:t>
            </a:r>
            <a:r>
              <a:rPr lang="en-US" sz="1600" dirty="0">
                <a:solidFill>
                  <a:sysClr val="windowText" lastClr="000000"/>
                </a:solidFill>
                <a:latin typeface="Bw Modelica Light" panose="020B0604020202020204" charset="0"/>
                <a:cs typeface="Calibri Light"/>
              </a:rPr>
              <a:t>We </a:t>
            </a:r>
            <a:r>
              <a:rPr lang="en-US" sz="1600" dirty="0">
                <a:solidFill>
                  <a:sysClr val="windowText" lastClr="000000"/>
                </a:solidFill>
                <a:latin typeface="Bw Modelica Light" panose="020B0604020202020204" charset="0"/>
                <a:cs typeface="Calibri Light"/>
                <a:hlinkClick r:id="rId6"/>
              </a:rPr>
              <a:t>recommend </a:t>
            </a:r>
            <a:r>
              <a:rPr lang="en-US" sz="1600" dirty="0">
                <a:solidFill>
                  <a:sysClr val="windowText" lastClr="000000"/>
                </a:solidFill>
                <a:latin typeface="Bw Modelica Light" panose="020B0604020202020204" charset="0"/>
                <a:cs typeface="Calibri Light"/>
              </a:rPr>
              <a:t>keeping audience sizes between 2% - 15% of the Projected Adult Population. </a:t>
            </a: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3062" y="5231513"/>
            <a:ext cx="788201" cy="740814"/>
          </a:xfrm>
          <a:prstGeom prst="rect">
            <a:avLst/>
          </a:prstGeom>
        </p:spPr>
      </p:pic>
    </p:spTree>
    <p:extLst>
      <p:ext uri="{BB962C8B-B14F-4D97-AF65-F5344CB8AC3E}">
        <p14:creationId xmlns:p14="http://schemas.microsoft.com/office/powerpoint/2010/main" val="287983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2"/>
          </p:nvPr>
        </p:nvSpPr>
        <p:spPr>
          <a:xfrm>
            <a:off x="685800" y="1371600"/>
            <a:ext cx="4800600" cy="4648200"/>
          </a:xfrm>
        </p:spPr>
        <p:txBody>
          <a:bodyPr/>
          <a:lstStyle/>
          <a:p>
            <a:pPr marL="0" indent="0">
              <a:spcAft>
                <a:spcPts val="600"/>
              </a:spcAft>
              <a:buNone/>
            </a:pPr>
            <a:r>
              <a:rPr lang="en-US" sz="1800" dirty="0">
                <a:cs typeface="Calibri" panose="020F0502020204030204" pitchFamily="34" charset="0"/>
              </a:rPr>
              <a:t>Click on the </a:t>
            </a:r>
            <a:r>
              <a:rPr lang="en-US" sz="1800" b="1" dirty="0">
                <a:cs typeface="Calibri" panose="020F0502020204030204" pitchFamily="34" charset="0"/>
              </a:rPr>
              <a:t>Save Audience</a:t>
            </a:r>
            <a:r>
              <a:rPr lang="en-US" sz="1800" i="1" dirty="0">
                <a:cs typeface="Calibri" panose="020F0502020204030204" pitchFamily="34" charset="0"/>
              </a:rPr>
              <a:t> </a:t>
            </a:r>
            <a:r>
              <a:rPr lang="en-US" sz="1800" dirty="0">
                <a:cs typeface="Calibri" panose="020F0502020204030204" pitchFamily="34" charset="0"/>
              </a:rPr>
              <a:t>button in the top-right corner </a:t>
            </a:r>
          </a:p>
          <a:p>
            <a:pPr marL="285750" indent="-285750">
              <a:spcAft>
                <a:spcPts val="600"/>
              </a:spcAft>
            </a:pPr>
            <a:r>
              <a:rPr lang="en-US" sz="1800" dirty="0">
                <a:cs typeface="Calibri" panose="020F0502020204030204" pitchFamily="34" charset="0"/>
              </a:rPr>
              <a:t>Give your audience a </a:t>
            </a:r>
            <a:r>
              <a:rPr lang="en-US" sz="1800" b="1" dirty="0">
                <a:cs typeface="Calibri" panose="020F0502020204030204" pitchFamily="34" charset="0"/>
              </a:rPr>
              <a:t>name</a:t>
            </a:r>
            <a:r>
              <a:rPr lang="en-US" sz="1800" dirty="0">
                <a:cs typeface="Calibri" panose="020F0502020204030204" pitchFamily="34" charset="0"/>
              </a:rPr>
              <a:t> </a:t>
            </a:r>
          </a:p>
          <a:p>
            <a:pPr marL="285750" indent="-285750">
              <a:spcAft>
                <a:spcPts val="600"/>
              </a:spcAft>
            </a:pPr>
            <a:r>
              <a:rPr lang="en-US" sz="1800" dirty="0">
                <a:cs typeface="Calibri" panose="020F0502020204030204" pitchFamily="34" charset="0"/>
              </a:rPr>
              <a:t>Optionally provide a </a:t>
            </a:r>
            <a:r>
              <a:rPr lang="en-US" sz="1800" b="1" dirty="0">
                <a:cs typeface="Calibri" panose="020F0502020204030204" pitchFamily="34" charset="0"/>
              </a:rPr>
              <a:t>description</a:t>
            </a:r>
          </a:p>
          <a:p>
            <a:pPr marL="285750" indent="-285750">
              <a:spcAft>
                <a:spcPts val="600"/>
              </a:spcAft>
            </a:pPr>
            <a:r>
              <a:rPr lang="en-US" sz="1800" dirty="0">
                <a:cs typeface="Calibri" panose="020F0502020204030204" pitchFamily="34" charset="0"/>
              </a:rPr>
              <a:t>Save to the default My Audiences Collection</a:t>
            </a:r>
          </a:p>
          <a:p>
            <a:pPr marL="285750" indent="-285750">
              <a:spcAft>
                <a:spcPts val="600"/>
              </a:spcAft>
            </a:pPr>
            <a:r>
              <a:rPr lang="en-US" sz="1800" dirty="0">
                <a:cs typeface="Calibri" panose="020F0502020204030204" pitchFamily="34" charset="0"/>
              </a:rPr>
              <a:t>Save to the default Inbox Project</a:t>
            </a:r>
          </a:p>
          <a:p>
            <a:endParaRPr lang="en-US" sz="1800" dirty="0"/>
          </a:p>
        </p:txBody>
      </p:sp>
      <p:sp>
        <p:nvSpPr>
          <p:cNvPr id="3" name="Text Placeholder 2"/>
          <p:cNvSpPr>
            <a:spLocks noGrp="1"/>
          </p:cNvSpPr>
          <p:nvPr>
            <p:ph type="body" sz="quarter" idx="14"/>
          </p:nvPr>
        </p:nvSpPr>
        <p:spPr/>
        <p:txBody>
          <a:bodyPr/>
          <a:lstStyle/>
          <a:p>
            <a:r>
              <a:rPr lang="en-US" dirty="0"/>
              <a:t>Save Your Audience</a:t>
            </a:r>
          </a:p>
        </p:txBody>
      </p:sp>
      <p:sp>
        <p:nvSpPr>
          <p:cNvPr id="5" name="Rectangle 3">
            <a:extLst>
              <a:ext uri="{FF2B5EF4-FFF2-40B4-BE49-F238E27FC236}">
                <a16:creationId xmlns:a16="http://schemas.microsoft.com/office/drawing/2014/main" id="{F3DFBD85-BA2B-1F41-B4C8-17CF2FCD5DC7}"/>
              </a:ext>
            </a:extLst>
          </p:cNvPr>
          <p:cNvSpPr/>
          <p:nvPr/>
        </p:nvSpPr>
        <p:spPr>
          <a:xfrm>
            <a:off x="615309" y="5523302"/>
            <a:ext cx="5796001" cy="791963"/>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a:solidFill>
                  <a:sysClr val="windowText" lastClr="000000"/>
                </a:solidFill>
                <a:latin typeface="Bw Modelica Light" panose="020B0604020202020204" charset="0"/>
                <a:cs typeface="Calibri Light"/>
              </a:rPr>
              <a:t>Pro Tip: </a:t>
            </a:r>
            <a:r>
              <a:rPr lang="en-US" sz="1600" dirty="0">
                <a:solidFill>
                  <a:sysClr val="windowText" lastClr="000000"/>
                </a:solidFill>
                <a:latin typeface="Bw Modelica Light" panose="020B0604020202020204" charset="0"/>
                <a:cs typeface="Calibri Light"/>
              </a:rPr>
              <a:t>Your Saved Audiences are visible to other users in your account. You can rename or delete audiences at any time.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062" y="5231513"/>
            <a:ext cx="788201" cy="740814"/>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8F9AEBE-1B94-1411-9F26-2DA3E33BEFA7}"/>
              </a:ext>
            </a:extLst>
          </p:cNvPr>
          <p:cNvPicPr>
            <a:picLocks noChangeAspect="1"/>
          </p:cNvPicPr>
          <p:nvPr/>
        </p:nvPicPr>
        <p:blipFill rotWithShape="1">
          <a:blip r:embed="rId4"/>
          <a:srcRect l="20942"/>
          <a:stretch/>
        </p:blipFill>
        <p:spPr>
          <a:xfrm>
            <a:off x="5642056" y="1408840"/>
            <a:ext cx="6030610" cy="3334385"/>
          </a:xfrm>
          <a:prstGeom prst="rect">
            <a:avLst/>
          </a:prstGeom>
        </p:spPr>
      </p:pic>
    </p:spTree>
    <p:extLst>
      <p:ext uri="{BB962C8B-B14F-4D97-AF65-F5344CB8AC3E}">
        <p14:creationId xmlns:p14="http://schemas.microsoft.com/office/powerpoint/2010/main" val="12009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Resonate_Brand Colors">
      <a:dk1>
        <a:srgbClr val="000000"/>
      </a:dk1>
      <a:lt1>
        <a:srgbClr val="FFFFFF"/>
      </a:lt1>
      <a:dk2>
        <a:srgbClr val="44546A"/>
      </a:dk2>
      <a:lt2>
        <a:srgbClr val="E7E6E6"/>
      </a:lt2>
      <a:accent1>
        <a:srgbClr val="1B75BB"/>
      </a:accent1>
      <a:accent2>
        <a:srgbClr val="F14C23"/>
      </a:accent2>
      <a:accent3>
        <a:srgbClr val="F68C1E"/>
      </a:accent3>
      <a:accent4>
        <a:srgbClr val="24537C"/>
      </a:accent4>
      <a:accent5>
        <a:srgbClr val="5B1E5E"/>
      </a:accent5>
      <a:accent6>
        <a:srgbClr val="CD382F"/>
      </a:accent6>
      <a:hlink>
        <a:srgbClr val="824B9E"/>
      </a:hlink>
      <a:folHlink>
        <a:srgbClr val="433887"/>
      </a:folHlink>
    </a:clrScheme>
    <a:fontScheme name="Resonate Fonts">
      <a:majorFont>
        <a:latin typeface="Bw Modelica Medium"/>
        <a:ea typeface=""/>
        <a:cs typeface=""/>
      </a:majorFont>
      <a:minorFont>
        <a:latin typeface="Bw Model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75B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_Resonate_Sales_Template_2019" id="{19634A49-677D-ED4F-8B99-5A88CCC3BDD4}" vid="{C1BCD4EE-46F2-5748-815C-72C890BF2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06FC1F5613EF428FC813040CA9849F" ma:contentTypeVersion="20" ma:contentTypeDescription="Create a new document." ma:contentTypeScope="" ma:versionID="d6d8a6e827d787bcdecbd01cb5dbfcc6">
  <xsd:schema xmlns:xsd="http://www.w3.org/2001/XMLSchema" xmlns:xs="http://www.w3.org/2001/XMLSchema" xmlns:p="http://schemas.microsoft.com/office/2006/metadata/properties" xmlns:ns2="4d2cd5e6-f8f5-4595-bda4-344a2da989db" xmlns:ns3="b97f4c75-1661-4b01-973e-7a6c5ef52a85" targetNamespace="http://schemas.microsoft.com/office/2006/metadata/properties" ma:root="true" ma:fieldsID="9d5411521bb7fe23f326fcf97820b68c" ns2:_="" ns3:_="">
    <xsd:import namespace="4d2cd5e6-f8f5-4595-bda4-344a2da989db"/>
    <xsd:import namespace="b97f4c75-1661-4b01-973e-7a6c5ef52a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cd5e6-f8f5-4595-bda4-344a2da98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861404-e22f-441c-9edc-c89ae22a20f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7f4c75-1661-4b01-973e-7a6c5ef52a8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7dfb59-b580-4ccd-9a30-c8035a775bee}" ma:internalName="TaxCatchAll" ma:showField="CatchAllData" ma:web="b97f4c75-1661-4b01-973e-7a6c5ef52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7f4c75-1661-4b01-973e-7a6c5ef52a85" xsi:nil="true"/>
    <lcf76f155ced4ddcb4097134ff3c332f xmlns="4d2cd5e6-f8f5-4595-bda4-344a2da989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B1CC9B-E263-4D15-AA6F-0A17A7AB92B6}">
  <ds:schemaRefs>
    <ds:schemaRef ds:uri="http://schemas.microsoft.com/sharepoint/v3/contenttype/forms"/>
  </ds:schemaRefs>
</ds:datastoreItem>
</file>

<file path=customXml/itemProps2.xml><?xml version="1.0" encoding="utf-8"?>
<ds:datastoreItem xmlns:ds="http://schemas.openxmlformats.org/officeDocument/2006/customXml" ds:itemID="{DAC70DFF-A54E-45EE-AB23-B3BD1C38D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cd5e6-f8f5-4595-bda4-344a2da989db"/>
    <ds:schemaRef ds:uri="b97f4c75-1661-4b01-973e-7a6c5ef52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8D9E71-E63B-438B-BBB7-615A5480F2CF}">
  <ds:schemaRefs>
    <ds:schemaRef ds:uri="http://purl.org/dc/elements/1.1/"/>
    <ds:schemaRef ds:uri="b97f4c75-1661-4b01-973e-7a6c5ef52a85"/>
    <ds:schemaRef ds:uri="http://schemas.microsoft.com/office/infopath/2007/PartnerControls"/>
    <ds:schemaRef ds:uri="http://purl.org/dc/dcmitype/"/>
    <ds:schemaRef ds:uri="http://www.w3.org/XML/1998/namespace"/>
    <ds:schemaRef ds:uri="http://schemas.microsoft.com/office/2006/documentManagement/types"/>
    <ds:schemaRef ds:uri="http://schemas.openxmlformats.org/package/2006/metadata/core-properties"/>
    <ds:schemaRef ds:uri="4d2cd5e6-f8f5-4595-bda4-344a2da989db"/>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2_Office Theme</Template>
  <TotalTime>26553</TotalTime>
  <Words>3124</Words>
  <Application>Microsoft Macintosh PowerPoint</Application>
  <PresentationFormat>Widescreen</PresentationFormat>
  <Paragraphs>292</Paragraphs>
  <Slides>32</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MS PGothic</vt:lpstr>
      <vt:lpstr>Arial</vt:lpstr>
      <vt:lpstr>Bw Modelica Medium</vt:lpstr>
      <vt:lpstr>Bw Modelica</vt:lpstr>
      <vt:lpstr>Montserrat-Regular</vt:lpstr>
      <vt:lpstr>Raleway</vt:lpstr>
      <vt:lpstr>Calibri Light</vt:lpstr>
      <vt:lpstr>Montserrat</vt:lpstr>
      <vt:lpstr>Raleway Light</vt:lpstr>
      <vt:lpstr>Bw Modelica Light</vt:lpstr>
      <vt:lpstr>Calibri</vt:lpstr>
      <vt:lpstr>LucidaGrande</vt:lpstr>
      <vt:lpstr>Raleway Medium</vt:lpstr>
      <vt:lpstr>Open Sans Light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Jun;ericka.mccoy@resonate.com</dc:creator>
  <cp:lastModifiedBy>Lexi Acosta</cp:lastModifiedBy>
  <cp:revision>113</cp:revision>
  <dcterms:created xsi:type="dcterms:W3CDTF">2019-02-20T21:19:33Z</dcterms:created>
  <dcterms:modified xsi:type="dcterms:W3CDTF">2025-01-09T18:42:16Z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0x0101003606FC1F5613EF428FC813040CA9849F</vt:lpwstr>
  </property>
  <property fmtid="{D5CDD505-2E9C-101B-9397-08002B2CF9AE}" pid="3" name="MediaServiceImageTags">
    <vt:lpwstr/>
  </property>
</Properties>
</file>