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24"/>
  </p:notesMasterIdLst>
  <p:sldIdLst>
    <p:sldId id="1680" r:id="rId5"/>
    <p:sldId id="1681" r:id="rId6"/>
    <p:sldId id="1682" r:id="rId7"/>
    <p:sldId id="1695" r:id="rId8"/>
    <p:sldId id="1781" r:id="rId9"/>
    <p:sldId id="1792" r:id="rId10"/>
    <p:sldId id="1762" r:id="rId11"/>
    <p:sldId id="1782" r:id="rId12"/>
    <p:sldId id="1783" r:id="rId13"/>
    <p:sldId id="1784" r:id="rId14"/>
    <p:sldId id="1785" r:id="rId15"/>
    <p:sldId id="1786" r:id="rId16"/>
    <p:sldId id="1767" r:id="rId17"/>
    <p:sldId id="1787" r:id="rId18"/>
    <p:sldId id="1789" r:id="rId19"/>
    <p:sldId id="1790" r:id="rId20"/>
    <p:sldId id="1791" r:id="rId21"/>
    <p:sldId id="1711" r:id="rId22"/>
    <p:sldId id="1742" r:id="rId23"/>
  </p:sldIdLst>
  <p:sldSz cx="12192000" cy="6858000"/>
  <p:notesSz cx="6858000" cy="9144000"/>
  <p:embeddedFontLst>
    <p:embeddedFont>
      <p:font typeface="Bw Modelica" pitchFamily="2" charset="77"/>
      <p:regular r:id="rId25"/>
      <p:bold r:id="rId26"/>
      <p:italic r:id="rId27"/>
    </p:embeddedFont>
    <p:embeddedFont>
      <p:font typeface="Bw Modelica Light" pitchFamily="2" charset="77"/>
      <p:regular r:id="rId28"/>
      <p:italic r:id="rId29"/>
    </p:embeddedFont>
    <p:embeddedFont>
      <p:font typeface="Bw Modelica Medium" pitchFamily="2" charset="77"/>
      <p:regular r:id="rId30"/>
      <p:bold r:id="rId31"/>
      <p:italic r:id="rId32"/>
      <p:boldItalic r:id="rId33"/>
    </p:embeddedFont>
    <p:embeddedFont>
      <p:font typeface="Montserrat" pitchFamily="2" charset="77"/>
      <p:regular r:id="rId34"/>
      <p:bold r:id="rId35"/>
      <p:italic r:id="rId36"/>
      <p:boldItalic r:id="rId37"/>
    </p:embeddedFont>
    <p:embeddedFont>
      <p:font typeface="Montserrat-Regular" panose="02000505000000020004" pitchFamily="2" charset="77"/>
      <p:regular r:id="rId38"/>
    </p:embeddedFont>
    <p:embeddedFont>
      <p:font typeface="Open Sans Light" panose="020B0306030504020204" pitchFamily="34" charset="0"/>
      <p:regular r:id="rId39"/>
      <p:italic r:id="rId40"/>
    </p:embeddedFont>
    <p:embeddedFont>
      <p:font typeface="Raleway" panose="020B0703030101060003" pitchFamily="34" charset="77"/>
      <p:regular r:id="rId41"/>
      <p:bold r:id="rId42"/>
    </p:embeddedFont>
    <p:embeddedFont>
      <p:font typeface="Raleway Light" panose="020B0403030101060003" pitchFamily="34" charset="77"/>
      <p:regular r:id="rId43"/>
    </p:embeddedFont>
    <p:embeddedFont>
      <p:font typeface="Raleway Medium" panose="020B0703030101060003" pitchFamily="34" charset="77"/>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52CF6-403E-2448-B76E-01DEC3F724F1}" v="22" dt="2024-08-21T18:00:01.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autoAdjust="0"/>
    <p:restoredTop sz="84223" autoAdjust="0"/>
  </p:normalViewPr>
  <p:slideViewPr>
    <p:cSldViewPr snapToObjects="1">
      <p:cViewPr varScale="1">
        <p:scale>
          <a:sx n="121" d="100"/>
          <a:sy n="121" d="100"/>
        </p:scale>
        <p:origin x="656" y="168"/>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what the tag metrics mean when looking at your placed tags from the Manage – Tags page. </a:t>
            </a:r>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5</a:t>
            </a:fld>
            <a:endParaRPr lang="en-US"/>
          </a:p>
        </p:txBody>
      </p:sp>
    </p:spTree>
    <p:extLst>
      <p:ext uri="{BB962C8B-B14F-4D97-AF65-F5344CB8AC3E}">
        <p14:creationId xmlns:p14="http://schemas.microsoft.com/office/powerpoint/2010/main" val="406027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9</a:t>
            </a:fld>
            <a:endParaRPr lang="en-US"/>
          </a:p>
        </p:txBody>
      </p:sp>
    </p:spTree>
    <p:extLst>
      <p:ext uri="{BB962C8B-B14F-4D97-AF65-F5344CB8AC3E}">
        <p14:creationId xmlns:p14="http://schemas.microsoft.com/office/powerpoint/2010/main" val="282415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10</a:t>
            </a:fld>
            <a:endParaRPr lang="en-US"/>
          </a:p>
        </p:txBody>
      </p:sp>
    </p:spTree>
    <p:extLst>
      <p:ext uri="{BB962C8B-B14F-4D97-AF65-F5344CB8AC3E}">
        <p14:creationId xmlns:p14="http://schemas.microsoft.com/office/powerpoint/2010/main" val="225491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dates for</a:t>
            </a:r>
            <a:r>
              <a:rPr lang="en-US" baseline="0" dirty="0"/>
              <a:t> the Tag Audiences in your Analysis.</a:t>
            </a:r>
          </a:p>
          <a:p>
            <a:r>
              <a:rPr lang="en-US" baseline="0" dirty="0"/>
              <a:t>Edit the dates by clicking the calendar icon</a:t>
            </a:r>
          </a:p>
          <a:p>
            <a:r>
              <a:rPr lang="en-US" baseline="0" dirty="0"/>
              <a:t>Category Affinity Report and Site Affinity Report can only be shown for a Survey Audience.</a:t>
            </a: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12</a:t>
            </a:fld>
            <a:endParaRPr lang="en-US"/>
          </a:p>
        </p:txBody>
      </p:sp>
    </p:spTree>
    <p:extLst>
      <p:ext uri="{BB962C8B-B14F-4D97-AF65-F5344CB8AC3E}">
        <p14:creationId xmlns:p14="http://schemas.microsoft.com/office/powerpoint/2010/main" val="122039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you’ve tagged your</a:t>
            </a:r>
            <a:r>
              <a:rPr lang="en-US" baseline="0" dirty="0"/>
              <a:t> home page in Q1, and in Q2, you’ve updated your messaging to include insights from our values and motivations.  Use this report to measure whether your new messaging strategy is working by viewing specific attributes.</a:t>
            </a: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16</a:t>
            </a:fld>
            <a:endParaRPr lang="en-US"/>
          </a:p>
        </p:txBody>
      </p:sp>
    </p:spTree>
    <p:extLst>
      <p:ext uri="{BB962C8B-B14F-4D97-AF65-F5344CB8AC3E}">
        <p14:creationId xmlns:p14="http://schemas.microsoft.com/office/powerpoint/2010/main" val="256091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2,000</a:t>
            </a:r>
          </a:p>
          <a:p>
            <a:pPr marL="228600" indent="-228600">
              <a:buAutoNum type="arabicPeriod"/>
            </a:pPr>
            <a:r>
              <a:rPr lang="en-US" dirty="0"/>
              <a:t>Save as an audience</a:t>
            </a:r>
          </a:p>
          <a:p>
            <a:pPr marL="228600" indent="-228600">
              <a:buAutoNum type="arabicPeriod"/>
            </a:pPr>
            <a:r>
              <a:rPr lang="en-US" dirty="0"/>
              <a:t>Just like an audience!</a:t>
            </a:r>
            <a:r>
              <a:rPr lang="en-US" baseline="0" dirty="0"/>
              <a:t>  </a:t>
            </a:r>
          </a:p>
          <a:p>
            <a:pPr marL="228600" indent="-228600">
              <a:buAutoNum type="arabicPeriod"/>
            </a:pPr>
            <a:r>
              <a:rPr lang="en-US" baseline="0" dirty="0"/>
              <a:t>Exclude purchasers from your website visitors.</a:t>
            </a:r>
          </a:p>
          <a:p>
            <a:pPr marL="228600" indent="-228600">
              <a:buAutoNum type="arabicPeriod"/>
            </a:pPr>
            <a:r>
              <a:rPr lang="en-US" baseline="0" dirty="0"/>
              <a:t>Just one at a time</a:t>
            </a: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18</a:t>
            </a:fld>
            <a:endParaRPr lang="en-US"/>
          </a:p>
        </p:txBody>
      </p:sp>
    </p:spTree>
    <p:extLst>
      <p:ext uri="{BB962C8B-B14F-4D97-AF65-F5344CB8AC3E}">
        <p14:creationId xmlns:p14="http://schemas.microsoft.com/office/powerpoint/2010/main" val="3626385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92891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838200" y="308482"/>
            <a:ext cx="10515600" cy="648662"/>
          </a:xfrm>
        </p:spPr>
        <p:txBody>
          <a:bodyPr/>
          <a:lstStyle>
            <a:lvl1pPr>
              <a:lnSpc>
                <a:spcPct val="100000"/>
              </a:lnSpc>
              <a:defRPr>
                <a:solidFill>
                  <a:srgbClr val="3E3E3E"/>
                </a:solidFill>
              </a:defRPr>
            </a:lvl1pPr>
          </a:lstStyle>
          <a:p>
            <a:r>
              <a:rPr lang="en-US"/>
              <a:t>Click to edit Master title style</a:t>
            </a:r>
            <a:endParaRPr lang="en-US" dirty="0"/>
          </a:p>
        </p:txBody>
      </p:sp>
      <p:cxnSp>
        <p:nvCxnSpPr>
          <p:cNvPr id="28" name="Straight Connector 27"/>
          <p:cNvCxnSpPr/>
          <p:nvPr userDrawn="1"/>
        </p:nvCxnSpPr>
        <p:spPr>
          <a:xfrm>
            <a:off x="5367755" y="960686"/>
            <a:ext cx="1456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9" name="Rectangle 8"/>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0" name="TextBox 9"/>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1" name="TextBox 10"/>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832244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312346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460734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694800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32586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3954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28113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881965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848688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0" y="308482"/>
            <a:ext cx="11784544" cy="648662"/>
          </a:xfrm>
        </p:spPr>
        <p:txBody>
          <a:bodyPr>
            <a:normAutofit/>
          </a:bodyPr>
          <a:lstStyle>
            <a:lvl1pPr algn="l">
              <a:lnSpc>
                <a:spcPct val="100000"/>
              </a:lnSpc>
              <a:defRPr sz="3200">
                <a:solidFill>
                  <a:srgbClr val="3E3E3E"/>
                </a:solidFill>
                <a:latin typeface="+mn-lt"/>
              </a:defRPr>
            </a:lvl1pPr>
          </a:lstStyle>
          <a:p>
            <a:r>
              <a:rPr lang="en-US"/>
              <a:t>Click to edit Master title style</a:t>
            </a:r>
            <a:endParaRPr lang="en-US" dirty="0"/>
          </a:p>
        </p:txBody>
      </p:sp>
      <p:pic>
        <p:nvPicPr>
          <p:cNvPr id="7" name="Picture 6" descr="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12" name="TextBox 11"/>
          <p:cNvSpPr txBox="1"/>
          <p:nvPr userDrawn="1"/>
        </p:nvSpPr>
        <p:spPr>
          <a:xfrm>
            <a:off x="325898" y="6474109"/>
            <a:ext cx="2067297" cy="261610"/>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1100" b="0" i="0" kern="800" spc="100" dirty="0" err="1">
                <a:solidFill>
                  <a:schemeClr val="bg1">
                    <a:lumMod val="50000"/>
                  </a:schemeClr>
                </a:solidFill>
                <a:latin typeface="+mj-lt"/>
                <a:ea typeface="Raleway" charset="0"/>
                <a:cs typeface="Raleway" charset="0"/>
              </a:rPr>
              <a:t>resonate.com</a:t>
            </a:r>
            <a:endParaRPr lang="en-US" sz="1100" b="0" i="0" kern="800" spc="100" dirty="0">
              <a:solidFill>
                <a:schemeClr val="bg1">
                  <a:lumMod val="50000"/>
                </a:schemeClr>
              </a:solidFill>
              <a:latin typeface="+mj-lt"/>
              <a:ea typeface="Raleway" charset="0"/>
              <a:cs typeface="Raleway" charset="0"/>
            </a:endParaRPr>
          </a:p>
        </p:txBody>
      </p:sp>
      <p:sp>
        <p:nvSpPr>
          <p:cNvPr id="9" name="Rectangle 8"/>
          <p:cNvSpPr/>
          <p:nvPr userDrawn="1"/>
        </p:nvSpPr>
        <p:spPr>
          <a:xfrm>
            <a:off x="11699638" y="6497043"/>
            <a:ext cx="398816" cy="276999"/>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1200" kern="1200" smtClean="0">
                <a:solidFill>
                  <a:schemeClr val="bg1">
                    <a:lumMod val="50000"/>
                  </a:schemeClr>
                </a:solidFill>
                <a:latin typeface="+mj-lt"/>
                <a:ea typeface="Raleway Light"/>
                <a:cs typeface="Montserrat-Regular"/>
              </a:rPr>
              <a:pPr algn="r"/>
              <a:t>‹#›</a:t>
            </a:fld>
            <a:endParaRPr lang="en-US" sz="1200" kern="1200" dirty="0">
              <a:solidFill>
                <a:schemeClr val="bg1">
                  <a:lumMod val="50000"/>
                </a:schemeClr>
              </a:solidFill>
              <a:latin typeface="+mj-lt"/>
              <a:ea typeface="Raleway Light"/>
              <a:cs typeface="Montserrat-Regular"/>
            </a:endParaRPr>
          </a:p>
        </p:txBody>
      </p:sp>
      <p:sp>
        <p:nvSpPr>
          <p:cNvPr id="10" name="Half Frame 9"/>
          <p:cNvSpPr>
            <a:spLocks noChangeAspect="1"/>
          </p:cNvSpPr>
          <p:nvPr userDrawn="1"/>
        </p:nvSpPr>
        <p:spPr>
          <a:xfrm rot="10800000">
            <a:off x="11784544" y="6455365"/>
            <a:ext cx="407452" cy="403410"/>
          </a:xfrm>
          <a:prstGeom prst="halfFrame">
            <a:avLst>
              <a:gd name="adj1" fmla="val 23887"/>
              <a:gd name="adj2" fmla="val 23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3728143" y="6485056"/>
            <a:ext cx="4735715" cy="261610"/>
          </a:xfrm>
          <a:prstGeom prst="rect">
            <a:avLst/>
          </a:prstGeom>
          <a:noFill/>
        </p:spPr>
        <p:txBody>
          <a:bodyPr wrap="square" rtlCol="0">
            <a:spAutoFit/>
          </a:bodyPr>
          <a:lstStyle/>
          <a:p>
            <a:pPr algn="ctr"/>
            <a:r>
              <a:rPr lang="en-US" sz="1100" b="0" i="0" kern="800" spc="0" dirty="0">
                <a:solidFill>
                  <a:schemeClr val="bg1">
                    <a:lumMod val="65000"/>
                  </a:schemeClr>
                </a:solidFill>
                <a:latin typeface="+mj-lt"/>
                <a:ea typeface="Raleway Medium" charset="0"/>
                <a:cs typeface="Raleway Medium" charset="0"/>
              </a:rPr>
              <a:t>© Resonate. All rights reserved. PROPRIETARY &amp; CONFIDENTIAL </a:t>
            </a:r>
          </a:p>
        </p:txBody>
      </p:sp>
      <p:sp>
        <p:nvSpPr>
          <p:cNvPr id="14" name="Rectangle 13"/>
          <p:cNvSpPr/>
          <p:nvPr userDrawn="1"/>
        </p:nvSpPr>
        <p:spPr>
          <a:xfrm>
            <a:off x="0" y="308482"/>
            <a:ext cx="90616" cy="654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10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14577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ullet Layout with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335280" y="1076242"/>
            <a:ext cx="11521440" cy="526488"/>
          </a:xfrm>
        </p:spPr>
        <p:txBody>
          <a:bodyPr>
            <a:normAutofit/>
          </a:bodyPr>
          <a:lstStyle>
            <a:lvl1pPr>
              <a:lnSpc>
                <a:spcPct val="100000"/>
              </a:lnSpc>
              <a:defRPr sz="1800">
                <a:solidFill>
                  <a:schemeClr val="tx1"/>
                </a:solidFill>
              </a:defRPr>
            </a:lvl1pPr>
          </a:lstStyle>
          <a:p>
            <a:pPr lvl="0"/>
            <a:r>
              <a:rPr lang="en-US"/>
              <a:t>Edit Master text styles</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722470"/>
            <a:ext cx="11521440" cy="44805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850" y="6378725"/>
            <a:ext cx="465150" cy="478504"/>
          </a:xfrm>
          <a:prstGeom prst="rect">
            <a:avLst/>
          </a:prstGeom>
        </p:spPr>
      </p:pic>
      <p:sp>
        <p:nvSpPr>
          <p:cNvPr id="13" name="Rectangle 12"/>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dirty="0">
              <a:solidFill>
                <a:schemeClr val="bg1">
                  <a:lumMod val="50000"/>
                </a:schemeClr>
              </a:solidFill>
              <a:latin typeface="Montserrat" panose="02000505000000020004" pitchFamily="2" charset="0"/>
              <a:ea typeface="Raleway Light"/>
              <a:cs typeface="Montserrat-Regular"/>
            </a:endParaRPr>
          </a:p>
        </p:txBody>
      </p:sp>
      <p:sp>
        <p:nvSpPr>
          <p:cNvPr id="14" name="TextBox 13"/>
          <p:cNvSpPr txBox="1"/>
          <p:nvPr userDrawn="1"/>
        </p:nvSpPr>
        <p:spPr>
          <a:xfrm>
            <a:off x="325898" y="6474109"/>
            <a:ext cx="2372765" cy="230832"/>
          </a:xfrm>
          <a:prstGeom prst="rect">
            <a:avLst/>
          </a:prstGeom>
          <a:noFill/>
        </p:spPr>
        <p:txBody>
          <a:bodyPr wrap="none" rtlCol="0">
            <a:spAutoFit/>
          </a:bodyPr>
          <a:lstStyle/>
          <a:p>
            <a:r>
              <a:rPr lang="en-US" sz="900" kern="800" spc="100" dirty="0">
                <a:solidFill>
                  <a:schemeClr val="bg1">
                    <a:lumMod val="50000"/>
                  </a:schemeClr>
                </a:solidFill>
                <a:latin typeface="Raleway Light"/>
                <a:ea typeface="Raleway Light"/>
                <a:cs typeface="Raleway Light"/>
              </a:rPr>
              <a:t>                  |   </a:t>
            </a:r>
            <a:r>
              <a:rPr lang="en-US" sz="900" b="0" i="0" kern="800" spc="100" dirty="0">
                <a:solidFill>
                  <a:schemeClr val="bg1">
                    <a:lumMod val="50000"/>
                  </a:schemeClr>
                </a:solidFill>
                <a:latin typeface="Raleway" charset="0"/>
                <a:ea typeface="Raleway" charset="0"/>
                <a:cs typeface="Raleway" charset="0"/>
              </a:rPr>
              <a:t>www.resonate.com</a:t>
            </a:r>
          </a:p>
        </p:txBody>
      </p:sp>
      <p:sp>
        <p:nvSpPr>
          <p:cNvPr id="16" name="TextBox 15"/>
          <p:cNvSpPr txBox="1"/>
          <p:nvPr userDrawn="1"/>
        </p:nvSpPr>
        <p:spPr>
          <a:xfrm>
            <a:off x="3728143" y="6485056"/>
            <a:ext cx="4735715" cy="230832"/>
          </a:xfrm>
          <a:prstGeom prst="rect">
            <a:avLst/>
          </a:prstGeom>
          <a:noFill/>
        </p:spPr>
        <p:txBody>
          <a:bodyPr wrap="square" rtlCol="0">
            <a:spAutoFit/>
          </a:bodyPr>
          <a:lstStyle/>
          <a:p>
            <a:pPr algn="ctr"/>
            <a:r>
              <a:rPr lang="en-US" sz="900" b="0" i="0" kern="800" spc="0" dirty="0">
                <a:solidFill>
                  <a:schemeClr val="tx2">
                    <a:lumMod val="60000"/>
                    <a:lumOff val="40000"/>
                  </a:schemeClr>
                </a:solidFill>
                <a:latin typeface="+mn-lt"/>
                <a:ea typeface="Raleway Medium" charset="0"/>
                <a:cs typeface="Raleway Medium" charset="0"/>
              </a:rPr>
              <a:t>© Resonate. All rights reserved. </a:t>
            </a:r>
            <a:r>
              <a:rPr lang="en-US" sz="800" b="0" i="0" kern="800" spc="0" dirty="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6663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8/21/24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 id="2147483857" r:id="rId54"/>
    <p:sldLayoutId id="2147483858"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support.resonate.com/hc/en-us/articles/208087716" TargetMode="External"/><Relationship Id="rId2" Type="http://schemas.openxmlformats.org/officeDocument/2006/relationships/hyperlink" Target="https://support.resonate.com/hc/en-us/articles/205006495-How-do-I-access-my-Tags-and-understand-the-Tag-metric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support.resonate.com/hc/en-us/articles/360017384294-Are-there-digital-assets-I-should-not-tag-"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231772"/>
            <a:ext cx="7772400" cy="1098797"/>
          </a:xfrm>
        </p:spPr>
        <p:txBody>
          <a:bodyPr/>
          <a:lstStyle/>
          <a:p>
            <a:pPr fontAlgn="base"/>
            <a:r>
              <a:rPr lang="en-US" dirty="0"/>
              <a:t>Tag and Trend Analysis</a:t>
            </a:r>
          </a:p>
          <a:p>
            <a:r>
              <a:rPr lang="en-US" dirty="0"/>
              <a:t>Gain a Deep Understanding of Consumers Engaging with your Digital Assets</a:t>
            </a:r>
          </a:p>
        </p:txBody>
      </p:sp>
      <p:sp>
        <p:nvSpPr>
          <p:cNvPr id="3" name="Text Placeholder 2"/>
          <p:cNvSpPr>
            <a:spLocks noGrp="1"/>
          </p:cNvSpPr>
          <p:nvPr>
            <p:ph type="body" sz="quarter" idx="14"/>
          </p:nvPr>
        </p:nvSpPr>
        <p:spPr>
          <a:xfrm>
            <a:off x="838200" y="4191000"/>
            <a:ext cx="6934200" cy="1040772"/>
          </a:xfrm>
        </p:spPr>
        <p:txBody>
          <a:bodyPr/>
          <a:lstStyle/>
          <a:p>
            <a:pPr fontAlgn="base"/>
            <a:r>
              <a:rPr lang="en-US" dirty="0"/>
              <a:t>Resonate Client Training</a:t>
            </a:r>
            <a:endParaRPr lang="en-US" b="0" dirty="0"/>
          </a:p>
          <a:p>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79BA157-E685-5045-DDBB-7BECA91A3898}"/>
              </a:ext>
            </a:extLst>
          </p:cNvPr>
          <p:cNvPicPr>
            <a:picLocks noChangeAspect="1"/>
          </p:cNvPicPr>
          <p:nvPr/>
        </p:nvPicPr>
        <p:blipFill>
          <a:blip r:embed="rId3"/>
          <a:stretch>
            <a:fillRect/>
          </a:stretch>
        </p:blipFill>
        <p:spPr>
          <a:xfrm>
            <a:off x="3429000" y="1663687"/>
            <a:ext cx="8001000" cy="4704054"/>
          </a:xfrm>
          <a:prstGeom prst="rect">
            <a:avLst/>
          </a:prstGeom>
        </p:spPr>
      </p:pic>
      <p:sp>
        <p:nvSpPr>
          <p:cNvPr id="7" name="Text Placeholder 6"/>
          <p:cNvSpPr>
            <a:spLocks noGrp="1"/>
          </p:cNvSpPr>
          <p:nvPr>
            <p:ph type="body" sz="quarter" idx="15"/>
          </p:nvPr>
        </p:nvSpPr>
        <p:spPr>
          <a:xfrm>
            <a:off x="481867" y="2138950"/>
            <a:ext cx="2806700" cy="4157851"/>
          </a:xfrm>
        </p:spPr>
        <p:txBody>
          <a:bodyPr>
            <a:normAutofit fontScale="77500" lnSpcReduction="20000"/>
          </a:bodyPr>
          <a:lstStyle/>
          <a:p>
            <a:pPr marL="285750" indent="-285750">
              <a:lnSpc>
                <a:spcPct val="110000"/>
              </a:lnSpc>
              <a:buClr>
                <a:schemeClr val="accent2"/>
              </a:buClr>
            </a:pPr>
            <a:r>
              <a:rPr lang="en-US" b="1" dirty="0"/>
              <a:t>Segmentation</a:t>
            </a:r>
          </a:p>
          <a:p>
            <a:pPr marL="285750" indent="-285750">
              <a:lnSpc>
                <a:spcPct val="110000"/>
              </a:lnSpc>
              <a:buClr>
                <a:schemeClr val="accent2"/>
              </a:buClr>
            </a:pPr>
            <a:r>
              <a:rPr lang="en-US" dirty="0"/>
              <a:t>Click </a:t>
            </a:r>
            <a:r>
              <a:rPr lang="en-US" b="1" dirty="0"/>
              <a:t>Tags </a:t>
            </a:r>
            <a:r>
              <a:rPr lang="en-US" dirty="0"/>
              <a:t>in taxonomy - </a:t>
            </a:r>
            <a:r>
              <a:rPr lang="en-US" b="1" dirty="0"/>
              <a:t>Media</a:t>
            </a:r>
          </a:p>
          <a:p>
            <a:pPr marL="285750" indent="-285750">
              <a:lnSpc>
                <a:spcPct val="110000"/>
              </a:lnSpc>
              <a:buClr>
                <a:schemeClr val="accent2"/>
              </a:buClr>
            </a:pPr>
            <a:r>
              <a:rPr lang="en-US" dirty="0"/>
              <a:t>Find your </a:t>
            </a:r>
            <a:r>
              <a:rPr lang="en-US" b="1" dirty="0"/>
              <a:t>Event</a:t>
            </a:r>
            <a:r>
              <a:rPr lang="en-US" dirty="0"/>
              <a:t> or Content to analyze</a:t>
            </a:r>
          </a:p>
          <a:p>
            <a:pPr marL="285750" indent="-285750">
              <a:lnSpc>
                <a:spcPct val="110000"/>
              </a:lnSpc>
              <a:buClr>
                <a:schemeClr val="accent2"/>
              </a:buClr>
            </a:pPr>
            <a:r>
              <a:rPr lang="en-US" b="1" dirty="0"/>
              <a:t>Click</a:t>
            </a:r>
            <a:r>
              <a:rPr lang="en-US" dirty="0"/>
              <a:t> to add to audience definition</a:t>
            </a:r>
          </a:p>
          <a:p>
            <a:pPr marL="285750" indent="-285750">
              <a:lnSpc>
                <a:spcPct val="110000"/>
              </a:lnSpc>
              <a:buClr>
                <a:schemeClr val="accent2"/>
              </a:buClr>
            </a:pPr>
            <a:r>
              <a:rPr lang="en-US" dirty="0"/>
              <a:t>Click </a:t>
            </a:r>
            <a:r>
              <a:rPr lang="en-US" b="1" dirty="0"/>
              <a:t>Save </a:t>
            </a:r>
          </a:p>
          <a:p>
            <a:pPr marL="285750" indent="-285750">
              <a:lnSpc>
                <a:spcPct val="110000"/>
              </a:lnSpc>
              <a:buClr>
                <a:schemeClr val="accent2"/>
              </a:buClr>
            </a:pPr>
            <a:r>
              <a:rPr lang="en-US" b="1" dirty="0"/>
              <a:t>Add to Analysis</a:t>
            </a:r>
          </a:p>
          <a:p>
            <a:pPr marL="285750" indent="-285750">
              <a:lnSpc>
                <a:spcPct val="110000"/>
              </a:lnSpc>
              <a:buClr>
                <a:schemeClr val="accent2"/>
              </a:buClr>
            </a:pPr>
            <a:r>
              <a:rPr lang="en-US" dirty="0"/>
              <a:t>Find in </a:t>
            </a:r>
            <a:r>
              <a:rPr lang="en-US" b="1" dirty="0"/>
              <a:t>Manage</a:t>
            </a:r>
            <a:r>
              <a:rPr lang="en-US" dirty="0"/>
              <a:t> – </a:t>
            </a:r>
            <a:r>
              <a:rPr lang="en-US" b="1" dirty="0"/>
              <a:t>Audiences </a:t>
            </a:r>
          </a:p>
          <a:p>
            <a:pPr>
              <a:lnSpc>
                <a:spcPct val="110000"/>
              </a:lnSpc>
            </a:pPr>
            <a:endParaRPr lang="en-US" dirty="0"/>
          </a:p>
        </p:txBody>
      </p:sp>
      <p:sp>
        <p:nvSpPr>
          <p:cNvPr id="2" name="Content Placeholder 1"/>
          <p:cNvSpPr>
            <a:spLocks noGrp="1"/>
          </p:cNvSpPr>
          <p:nvPr>
            <p:ph type="body" sz="quarter" idx="13"/>
          </p:nvPr>
        </p:nvSpPr>
        <p:spPr/>
        <p:txBody>
          <a:bodyPr>
            <a:normAutofit fontScale="92500"/>
          </a:bodyPr>
          <a:lstStyle/>
          <a:p>
            <a:pPr>
              <a:buClr>
                <a:srgbClr val="7FB33A"/>
              </a:buClr>
            </a:pPr>
            <a:r>
              <a:rPr lang="en-US" dirty="0">
                <a:latin typeface="+mn-lt"/>
              </a:rPr>
              <a:t>To Analyze a Dynamic Media Tag, first save the Tag as an Audience</a:t>
            </a:r>
          </a:p>
        </p:txBody>
      </p:sp>
      <p:sp>
        <p:nvSpPr>
          <p:cNvPr id="4" name="Text Placeholder 3"/>
          <p:cNvSpPr>
            <a:spLocks noGrp="1"/>
          </p:cNvSpPr>
          <p:nvPr>
            <p:ph type="body" sz="quarter" idx="14"/>
          </p:nvPr>
        </p:nvSpPr>
        <p:spPr/>
        <p:txBody>
          <a:bodyPr>
            <a:normAutofit/>
          </a:bodyPr>
          <a:lstStyle/>
          <a:p>
            <a:pPr>
              <a:buClr>
                <a:srgbClr val="7FB33A"/>
              </a:buClr>
            </a:pPr>
            <a:r>
              <a:rPr lang="en-US" dirty="0">
                <a:latin typeface="+mn-lt"/>
              </a:rPr>
              <a:t>Analyzing a Dynamic Media Tag</a:t>
            </a:r>
            <a:endParaRPr lang="en-US" b="1" dirty="0">
              <a:latin typeface="+mn-lt"/>
            </a:endParaRPr>
          </a:p>
        </p:txBody>
      </p:sp>
      <p:sp>
        <p:nvSpPr>
          <p:cNvPr id="10" name="Rectangle 9">
            <a:extLst>
              <a:ext uri="{FF2B5EF4-FFF2-40B4-BE49-F238E27FC236}">
                <a16:creationId xmlns:a16="http://schemas.microsoft.com/office/drawing/2014/main" id="{633AC68E-4232-4E28-9EA8-71F51C43F95F}"/>
              </a:ext>
            </a:extLst>
          </p:cNvPr>
          <p:cNvSpPr/>
          <p:nvPr/>
        </p:nvSpPr>
        <p:spPr>
          <a:xfrm>
            <a:off x="3454954" y="2854879"/>
            <a:ext cx="1862203" cy="1201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E42D13-BB5C-4738-B8AA-02D9302A3837}"/>
              </a:ext>
            </a:extLst>
          </p:cNvPr>
          <p:cNvSpPr/>
          <p:nvPr/>
        </p:nvSpPr>
        <p:spPr>
          <a:xfrm>
            <a:off x="5555715" y="3311346"/>
            <a:ext cx="1308970" cy="293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2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a:xfrm>
            <a:off x="228600" y="1390389"/>
            <a:ext cx="3657600" cy="4648200"/>
          </a:xfrm>
        </p:spPr>
        <p:txBody>
          <a:bodyPr/>
          <a:lstStyle/>
          <a:p>
            <a:pPr marL="1200150" lvl="2" indent="-285750"/>
            <a:endParaRPr lang="en-US" sz="1800" dirty="0">
              <a:latin typeface="+mn-lt"/>
              <a:cs typeface="Calibri" panose="020F0502020204030204" pitchFamily="34" charset="0"/>
            </a:endParaRPr>
          </a:p>
          <a:p>
            <a:r>
              <a:rPr lang="en-US" sz="2000" dirty="0">
                <a:cs typeface="Calibri" panose="020F0502020204030204" pitchFamily="34" charset="0"/>
              </a:rPr>
              <a:t>Click </a:t>
            </a:r>
            <a:r>
              <a:rPr lang="en-US" sz="2000" b="1" dirty="0">
                <a:cs typeface="Calibri" panose="020F0502020204030204" pitchFamily="34" charset="0"/>
              </a:rPr>
              <a:t>Intelligence </a:t>
            </a:r>
          </a:p>
          <a:p>
            <a:endParaRPr lang="en-US" sz="2000" dirty="0">
              <a:cs typeface="Calibri" panose="020F0502020204030204" pitchFamily="34" charset="0"/>
            </a:endParaRPr>
          </a:p>
          <a:p>
            <a:r>
              <a:rPr lang="en-US" sz="2000" dirty="0">
                <a:cs typeface="Calibri" panose="020F0502020204030204" pitchFamily="34" charset="0"/>
              </a:rPr>
              <a:t>Click </a:t>
            </a:r>
            <a:r>
              <a:rPr lang="en-US" sz="2000" b="1" dirty="0">
                <a:cs typeface="Calibri" panose="020F0502020204030204" pitchFamily="34" charset="0"/>
              </a:rPr>
              <a:t>Tags</a:t>
            </a:r>
            <a:r>
              <a:rPr lang="en-US" sz="2000" dirty="0">
                <a:cs typeface="Calibri" panose="020F0502020204030204" pitchFamily="34" charset="0"/>
              </a:rPr>
              <a:t> sub-</a:t>
            </a:r>
            <a:r>
              <a:rPr lang="en-US" sz="2000" dirty="0" err="1">
                <a:cs typeface="Calibri" panose="020F0502020204030204" pitchFamily="34" charset="0"/>
              </a:rPr>
              <a:t>nav</a:t>
            </a:r>
            <a:r>
              <a:rPr lang="en-US" sz="2000" dirty="0">
                <a:cs typeface="Calibri" panose="020F0502020204030204" pitchFamily="34" charset="0"/>
              </a:rPr>
              <a:t> at top</a:t>
            </a:r>
          </a:p>
          <a:p>
            <a:endParaRPr lang="en-US" sz="2000" dirty="0">
              <a:cs typeface="Calibri" panose="020F0502020204030204" pitchFamily="34" charset="0"/>
            </a:endParaRPr>
          </a:p>
          <a:p>
            <a:r>
              <a:rPr lang="en-US" sz="2000" b="1" dirty="0">
                <a:cs typeface="Calibri" panose="020F0502020204030204" pitchFamily="34" charset="0"/>
              </a:rPr>
              <a:t>Find</a:t>
            </a:r>
            <a:r>
              <a:rPr lang="en-US" sz="2000" dirty="0">
                <a:cs typeface="Calibri" panose="020F0502020204030204" pitchFamily="34" charset="0"/>
              </a:rPr>
              <a:t> your Tag using Search or filter via Projects or Campaigns.</a:t>
            </a:r>
          </a:p>
          <a:p>
            <a:endParaRPr lang="en-US" sz="2000" dirty="0">
              <a:cs typeface="Calibri" panose="020F0502020204030204" pitchFamily="34" charset="0"/>
            </a:endParaRPr>
          </a:p>
          <a:p>
            <a:r>
              <a:rPr lang="en-US" sz="2000" dirty="0">
                <a:cs typeface="Calibri" panose="020F0502020204030204" pitchFamily="34" charset="0"/>
              </a:rPr>
              <a:t>Click the </a:t>
            </a:r>
            <a:r>
              <a:rPr lang="en-US" sz="2000" b="1" dirty="0">
                <a:cs typeface="Calibri" panose="020F0502020204030204" pitchFamily="34" charset="0"/>
              </a:rPr>
              <a:t>Tag</a:t>
            </a:r>
            <a:r>
              <a:rPr lang="en-US" sz="2000" dirty="0">
                <a:cs typeface="Calibri" panose="020F0502020204030204" pitchFamily="34" charset="0"/>
              </a:rPr>
              <a:t> to add to your analysis</a:t>
            </a:r>
          </a:p>
          <a:p>
            <a:endParaRPr lang="en-US" sz="2000" dirty="0">
              <a:cs typeface="Calibri" panose="020F0502020204030204" pitchFamily="34" charset="0"/>
            </a:endParaRPr>
          </a:p>
          <a:p>
            <a:endParaRPr lang="en-US" sz="2000" dirty="0"/>
          </a:p>
        </p:txBody>
      </p:sp>
      <p:sp>
        <p:nvSpPr>
          <p:cNvPr id="3" name="Text Placeholder 2"/>
          <p:cNvSpPr>
            <a:spLocks noGrp="1"/>
          </p:cNvSpPr>
          <p:nvPr>
            <p:ph type="body" sz="quarter" idx="14"/>
          </p:nvPr>
        </p:nvSpPr>
        <p:spPr/>
        <p:txBody>
          <a:bodyPr/>
          <a:lstStyle/>
          <a:p>
            <a:r>
              <a:rPr lang="en-US" dirty="0">
                <a:latin typeface="+mn-lt"/>
                <a:cs typeface="Calibri" panose="020F0502020204030204" pitchFamily="34" charset="0"/>
              </a:rPr>
              <a:t>Analyzing a Custom Image Tag</a:t>
            </a:r>
            <a:endParaRPr lang="en-US" dirty="0">
              <a:latin typeface="+mn-lt"/>
            </a:endParaRPr>
          </a:p>
        </p:txBody>
      </p:sp>
      <p:pic>
        <p:nvPicPr>
          <p:cNvPr id="2" name="Picture 1">
            <a:extLst>
              <a:ext uri="{FF2B5EF4-FFF2-40B4-BE49-F238E27FC236}">
                <a16:creationId xmlns:a16="http://schemas.microsoft.com/office/drawing/2014/main" id="{96C9E386-6BF8-498F-A9AE-07EF4255CF50}"/>
              </a:ext>
            </a:extLst>
          </p:cNvPr>
          <p:cNvPicPr>
            <a:picLocks noChangeAspect="1"/>
          </p:cNvPicPr>
          <p:nvPr/>
        </p:nvPicPr>
        <p:blipFill>
          <a:blip r:embed="rId2"/>
          <a:stretch>
            <a:fillRect/>
          </a:stretch>
        </p:blipFill>
        <p:spPr>
          <a:xfrm>
            <a:off x="3886200" y="1390389"/>
            <a:ext cx="8077200" cy="4184999"/>
          </a:xfrm>
          <a:prstGeom prst="rect">
            <a:avLst/>
          </a:prstGeom>
        </p:spPr>
      </p:pic>
      <p:sp>
        <p:nvSpPr>
          <p:cNvPr id="7" name="Rectangle 6">
            <a:extLst>
              <a:ext uri="{FF2B5EF4-FFF2-40B4-BE49-F238E27FC236}">
                <a16:creationId xmlns:a16="http://schemas.microsoft.com/office/drawing/2014/main" id="{25A93126-7023-45A6-994A-7E1A70C979D4}"/>
              </a:ext>
            </a:extLst>
          </p:cNvPr>
          <p:cNvSpPr/>
          <p:nvPr/>
        </p:nvSpPr>
        <p:spPr>
          <a:xfrm>
            <a:off x="6324600" y="1369944"/>
            <a:ext cx="990600" cy="293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769B3BF-9FA9-47DB-AAC7-683B4BB58332}"/>
              </a:ext>
            </a:extLst>
          </p:cNvPr>
          <p:cNvSpPr/>
          <p:nvPr/>
        </p:nvSpPr>
        <p:spPr>
          <a:xfrm>
            <a:off x="5867400" y="1752600"/>
            <a:ext cx="546970" cy="293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2C8729D-4FB1-4761-A492-F5B2B55A44AF}"/>
              </a:ext>
            </a:extLst>
          </p:cNvPr>
          <p:cNvSpPr/>
          <p:nvPr/>
        </p:nvSpPr>
        <p:spPr>
          <a:xfrm>
            <a:off x="5397674" y="2025414"/>
            <a:ext cx="2603326" cy="293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44DD9-7766-43B4-A56D-67C60C8B24BC}"/>
              </a:ext>
            </a:extLst>
          </p:cNvPr>
          <p:cNvSpPr/>
          <p:nvPr/>
        </p:nvSpPr>
        <p:spPr>
          <a:xfrm>
            <a:off x="10258294" y="1769733"/>
            <a:ext cx="1705106" cy="293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994836-E32B-48D7-9B7E-FC50AD235BD1}"/>
              </a:ext>
            </a:extLst>
          </p:cNvPr>
          <p:cNvSpPr/>
          <p:nvPr/>
        </p:nvSpPr>
        <p:spPr>
          <a:xfrm>
            <a:off x="5510930" y="3282370"/>
            <a:ext cx="6300070" cy="4514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7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98C073EB-9ADE-EC0B-B097-CD6647D69726}"/>
              </a:ext>
            </a:extLst>
          </p:cNvPr>
          <p:cNvPicPr>
            <a:picLocks noChangeAspect="1"/>
          </p:cNvPicPr>
          <p:nvPr/>
        </p:nvPicPr>
        <p:blipFill>
          <a:blip r:embed="rId3"/>
          <a:stretch>
            <a:fillRect/>
          </a:stretch>
        </p:blipFill>
        <p:spPr>
          <a:xfrm>
            <a:off x="3860047" y="1263162"/>
            <a:ext cx="7910918" cy="4596060"/>
          </a:xfrm>
          <a:prstGeom prst="rect">
            <a:avLst/>
          </a:prstGeom>
        </p:spPr>
      </p:pic>
      <p:sp>
        <p:nvSpPr>
          <p:cNvPr id="4" name="Content Placeholder 3"/>
          <p:cNvSpPr>
            <a:spLocks noGrp="1"/>
          </p:cNvSpPr>
          <p:nvPr>
            <p:ph sz="quarter" idx="22"/>
          </p:nvPr>
        </p:nvSpPr>
        <p:spPr>
          <a:xfrm>
            <a:off x="685800" y="1828800"/>
            <a:ext cx="2860040" cy="4191000"/>
          </a:xfrm>
        </p:spPr>
        <p:txBody>
          <a:bodyPr/>
          <a:lstStyle/>
          <a:p>
            <a:r>
              <a:rPr lang="en-US" sz="1800" dirty="0"/>
              <a:t>Adjust the dates in the Tag Audiences in your Analysis</a:t>
            </a:r>
          </a:p>
          <a:p>
            <a:r>
              <a:rPr lang="en-US" sz="1800" dirty="0"/>
              <a:t>Edit dates via Calendar icon</a:t>
            </a:r>
          </a:p>
          <a:p>
            <a:r>
              <a:rPr lang="en-US" sz="1800" dirty="0"/>
              <a:t>View Curated Reports </a:t>
            </a:r>
          </a:p>
          <a:p>
            <a:r>
              <a:rPr lang="en-US" sz="1800" dirty="0"/>
              <a:t>Use the Analysis Visualizations just like an Audience</a:t>
            </a:r>
          </a:p>
          <a:p>
            <a:endParaRPr lang="en-US" sz="1800" dirty="0"/>
          </a:p>
          <a:p>
            <a:endParaRPr lang="en-US" sz="1800" dirty="0"/>
          </a:p>
        </p:txBody>
      </p:sp>
      <p:sp>
        <p:nvSpPr>
          <p:cNvPr id="3" name="Text Placeholder 2"/>
          <p:cNvSpPr>
            <a:spLocks noGrp="1"/>
          </p:cNvSpPr>
          <p:nvPr>
            <p:ph type="body" sz="quarter" idx="14"/>
          </p:nvPr>
        </p:nvSpPr>
        <p:spPr/>
        <p:txBody>
          <a:bodyPr>
            <a:noAutofit/>
          </a:bodyPr>
          <a:lstStyle/>
          <a:p>
            <a:r>
              <a:rPr lang="en-US" dirty="0">
                <a:latin typeface="+mn-lt"/>
              </a:rPr>
              <a:t>Analyze a Tag Just Like You Analyze an Audience</a:t>
            </a:r>
          </a:p>
        </p:txBody>
      </p:sp>
      <p:sp>
        <p:nvSpPr>
          <p:cNvPr id="5" name="Rectangle 4"/>
          <p:cNvSpPr/>
          <p:nvPr/>
        </p:nvSpPr>
        <p:spPr>
          <a:xfrm>
            <a:off x="3962400" y="2092960"/>
            <a:ext cx="1301986" cy="193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5F4838-0A65-4CB3-BFCD-113138979178}"/>
              </a:ext>
            </a:extLst>
          </p:cNvPr>
          <p:cNvPicPr>
            <a:picLocks noChangeAspect="1"/>
          </p:cNvPicPr>
          <p:nvPr/>
        </p:nvPicPr>
        <p:blipFill>
          <a:blip r:embed="rId4"/>
          <a:stretch>
            <a:fillRect/>
          </a:stretch>
        </p:blipFill>
        <p:spPr>
          <a:xfrm>
            <a:off x="7129557" y="2656136"/>
            <a:ext cx="4689891" cy="3223912"/>
          </a:xfrm>
          <a:prstGeom prst="rect">
            <a:avLst/>
          </a:prstGeom>
        </p:spPr>
      </p:pic>
      <p:sp>
        <p:nvSpPr>
          <p:cNvPr id="6" name="Rectangle 5">
            <a:extLst>
              <a:ext uri="{FF2B5EF4-FFF2-40B4-BE49-F238E27FC236}">
                <a16:creationId xmlns:a16="http://schemas.microsoft.com/office/drawing/2014/main" id="{00A03CA8-2A84-4241-BFE0-E76114A07AC0}"/>
              </a:ext>
            </a:extLst>
          </p:cNvPr>
          <p:cNvSpPr/>
          <p:nvPr/>
        </p:nvSpPr>
        <p:spPr>
          <a:xfrm>
            <a:off x="565614" y="5425097"/>
            <a:ext cx="5149386" cy="139297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Category Affinity Report and Site Affinity Report are not available for Tags in the application – but we can do a custom report for a Tag via Professional Services</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922" y="5278986"/>
            <a:ext cx="788201" cy="740814"/>
          </a:xfrm>
          <a:prstGeom prst="rect">
            <a:avLst/>
          </a:prstGeom>
        </p:spPr>
      </p:pic>
    </p:spTree>
    <p:extLst>
      <p:ext uri="{BB962C8B-B14F-4D97-AF65-F5344CB8AC3E}">
        <p14:creationId xmlns:p14="http://schemas.microsoft.com/office/powerpoint/2010/main" val="28652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Segment Tag Audiences</a:t>
            </a:r>
            <a:endParaRPr lang="en-US" b="1" dirty="0"/>
          </a:p>
        </p:txBody>
      </p:sp>
    </p:spTree>
    <p:extLst>
      <p:ext uri="{BB962C8B-B14F-4D97-AF65-F5344CB8AC3E}">
        <p14:creationId xmlns:p14="http://schemas.microsoft.com/office/powerpoint/2010/main" val="349597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BB2C31FA-8528-DB0B-0FEC-A0B57DA43C2E}"/>
              </a:ext>
            </a:extLst>
          </p:cNvPr>
          <p:cNvPicPr>
            <a:picLocks noChangeAspect="1"/>
          </p:cNvPicPr>
          <p:nvPr/>
        </p:nvPicPr>
        <p:blipFill>
          <a:blip r:embed="rId2"/>
          <a:stretch>
            <a:fillRect/>
          </a:stretch>
        </p:blipFill>
        <p:spPr>
          <a:xfrm>
            <a:off x="3829625" y="1352251"/>
            <a:ext cx="7772400" cy="4533900"/>
          </a:xfrm>
          <a:prstGeom prst="rect">
            <a:avLst/>
          </a:prstGeom>
        </p:spPr>
      </p:pic>
      <p:sp>
        <p:nvSpPr>
          <p:cNvPr id="6" name="Content Placeholder 5"/>
          <p:cNvSpPr>
            <a:spLocks noGrp="1"/>
          </p:cNvSpPr>
          <p:nvPr>
            <p:ph sz="quarter" idx="22"/>
          </p:nvPr>
        </p:nvSpPr>
        <p:spPr>
          <a:xfrm>
            <a:off x="393589" y="1416676"/>
            <a:ext cx="3264011" cy="4648200"/>
          </a:xfrm>
        </p:spPr>
        <p:txBody>
          <a:bodyPr/>
          <a:lstStyle/>
          <a:p>
            <a:pPr marL="285750" indent="-285750">
              <a:spcAft>
                <a:spcPts val="600"/>
              </a:spcAft>
            </a:pPr>
            <a:r>
              <a:rPr lang="en-US" sz="1800" dirty="0">
                <a:cs typeface="Calibri" panose="020F0502020204030204" pitchFamily="34" charset="0"/>
              </a:rPr>
              <a:t>Isolate only Female Purchasers, or Only Male Abandoners </a:t>
            </a:r>
          </a:p>
          <a:p>
            <a:pPr marL="285750" indent="-285750">
              <a:spcAft>
                <a:spcPts val="600"/>
              </a:spcAft>
            </a:pPr>
            <a:r>
              <a:rPr lang="en-US" sz="1800" dirty="0">
                <a:cs typeface="Calibri" panose="020F0502020204030204" pitchFamily="34" charset="0"/>
              </a:rPr>
              <a:t>Understand why people abandoned your Shopping Cart</a:t>
            </a:r>
          </a:p>
          <a:p>
            <a:pPr marL="285750" indent="-285750">
              <a:spcAft>
                <a:spcPts val="600"/>
              </a:spcAft>
            </a:pPr>
            <a:r>
              <a:rPr lang="en-US" sz="1800" dirty="0">
                <a:cs typeface="Calibri" panose="020F0502020204030204" pitchFamily="34" charset="0"/>
              </a:rPr>
              <a:t>For Ex: To see abandoners, add Landing Page and Exclude Conversion Page in your audience definition </a:t>
            </a:r>
          </a:p>
          <a:p>
            <a:endParaRPr lang="en-US" sz="1800" dirty="0"/>
          </a:p>
        </p:txBody>
      </p:sp>
      <p:sp>
        <p:nvSpPr>
          <p:cNvPr id="3" name="Text Placeholder 2"/>
          <p:cNvSpPr>
            <a:spLocks noGrp="1"/>
          </p:cNvSpPr>
          <p:nvPr>
            <p:ph type="body" sz="quarter" idx="14"/>
          </p:nvPr>
        </p:nvSpPr>
        <p:spPr/>
        <p:txBody>
          <a:bodyPr/>
          <a:lstStyle/>
          <a:p>
            <a:r>
              <a:rPr lang="en-US" dirty="0">
                <a:latin typeface="+mn-lt"/>
                <a:cs typeface="Calibri" panose="020F0502020204030204" pitchFamily="34" charset="0"/>
              </a:rPr>
              <a:t>Segment Your Tags</a:t>
            </a:r>
            <a:endParaRPr lang="en-US" dirty="0">
              <a:latin typeface="+mn-lt"/>
            </a:endParaRPr>
          </a:p>
        </p:txBody>
      </p:sp>
      <p:sp>
        <p:nvSpPr>
          <p:cNvPr id="10" name="Rectangle 9">
            <a:extLst>
              <a:ext uri="{FF2B5EF4-FFF2-40B4-BE49-F238E27FC236}">
                <a16:creationId xmlns:a16="http://schemas.microsoft.com/office/drawing/2014/main" id="{CCA59783-30D7-42BC-890A-D517B2BAD48A}"/>
              </a:ext>
            </a:extLst>
          </p:cNvPr>
          <p:cNvSpPr/>
          <p:nvPr/>
        </p:nvSpPr>
        <p:spPr>
          <a:xfrm>
            <a:off x="3844267" y="2412986"/>
            <a:ext cx="1708827" cy="243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AF3B92-FF78-4175-A7DC-3ACCA95A1B69}"/>
              </a:ext>
            </a:extLst>
          </p:cNvPr>
          <p:cNvSpPr/>
          <p:nvPr/>
        </p:nvSpPr>
        <p:spPr>
          <a:xfrm>
            <a:off x="5708615" y="3276600"/>
            <a:ext cx="1708827" cy="243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7394CD7-3A3F-40B6-B4B8-999E38700C77}"/>
              </a:ext>
            </a:extLst>
          </p:cNvPr>
          <p:cNvPicPr>
            <a:picLocks noChangeAspect="1"/>
          </p:cNvPicPr>
          <p:nvPr/>
        </p:nvPicPr>
        <p:blipFill>
          <a:blip r:embed="rId3"/>
          <a:stretch>
            <a:fillRect/>
          </a:stretch>
        </p:blipFill>
        <p:spPr>
          <a:xfrm>
            <a:off x="8394602" y="4072699"/>
            <a:ext cx="3590476" cy="2123810"/>
          </a:xfrm>
          <a:prstGeom prst="rect">
            <a:avLst/>
          </a:prstGeom>
          <a:ln>
            <a:solidFill>
              <a:schemeClr val="bg2"/>
            </a:solidFill>
          </a:ln>
        </p:spPr>
      </p:pic>
      <p:sp>
        <p:nvSpPr>
          <p:cNvPr id="7" name="Rectangle 6">
            <a:extLst>
              <a:ext uri="{FF2B5EF4-FFF2-40B4-BE49-F238E27FC236}">
                <a16:creationId xmlns:a16="http://schemas.microsoft.com/office/drawing/2014/main" id="{00A03CA8-2A84-4241-BFE0-E76114A07AC0}"/>
              </a:ext>
            </a:extLst>
          </p:cNvPr>
          <p:cNvSpPr/>
          <p:nvPr/>
        </p:nvSpPr>
        <p:spPr>
          <a:xfrm>
            <a:off x="565614" y="5425098"/>
            <a:ext cx="4243977" cy="843622"/>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Add Resonate attributes with your Tags to your audience definition.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922" y="5278986"/>
            <a:ext cx="788201" cy="740814"/>
          </a:xfrm>
          <a:prstGeom prst="rect">
            <a:avLst/>
          </a:prstGeom>
        </p:spPr>
      </p:pic>
    </p:spTree>
    <p:extLst>
      <p:ext uri="{BB962C8B-B14F-4D97-AF65-F5344CB8AC3E}">
        <p14:creationId xmlns:p14="http://schemas.microsoft.com/office/powerpoint/2010/main" val="105441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latin typeface="+mn-lt"/>
              </a:rPr>
              <a:t>View Tag Insights Over Time – Trend Chart</a:t>
            </a:r>
            <a:endParaRPr lang="en-US" b="1" dirty="0">
              <a:latin typeface="+mn-lt"/>
            </a:endParaRPr>
          </a:p>
        </p:txBody>
      </p:sp>
    </p:spTree>
    <p:extLst>
      <p:ext uri="{BB962C8B-B14F-4D97-AF65-F5344CB8AC3E}">
        <p14:creationId xmlns:p14="http://schemas.microsoft.com/office/powerpoint/2010/main" val="246965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2"/>
          </p:nvPr>
        </p:nvSpPr>
        <p:spPr>
          <a:xfrm>
            <a:off x="381000" y="1371600"/>
            <a:ext cx="4419600" cy="4648200"/>
          </a:xfrm>
        </p:spPr>
        <p:txBody>
          <a:bodyPr/>
          <a:lstStyle/>
          <a:p>
            <a:pPr marL="285750" indent="-285750"/>
            <a:r>
              <a:rPr lang="en-US" sz="1800" dirty="0">
                <a:cs typeface="Calibri" panose="020F0502020204030204" pitchFamily="34" charset="0"/>
              </a:rPr>
              <a:t>When viewing an </a:t>
            </a:r>
            <a:r>
              <a:rPr lang="en-US" sz="1800" b="1" dirty="0">
                <a:cs typeface="Calibri" panose="020F0502020204030204" pitchFamily="34" charset="0"/>
              </a:rPr>
              <a:t>Analysis </a:t>
            </a:r>
            <a:r>
              <a:rPr lang="en-US" sz="1800" dirty="0">
                <a:cs typeface="Calibri" panose="020F0502020204030204" pitchFamily="34" charset="0"/>
              </a:rPr>
              <a:t>– go to </a:t>
            </a:r>
            <a:r>
              <a:rPr lang="en-US" sz="1800" b="1" dirty="0">
                <a:cs typeface="Calibri" panose="020F0502020204030204" pitchFamily="34" charset="0"/>
              </a:rPr>
              <a:t>Measurement</a:t>
            </a:r>
            <a:r>
              <a:rPr lang="en-US" sz="1800" dirty="0">
                <a:cs typeface="Calibri" panose="020F0502020204030204" pitchFamily="34" charset="0"/>
              </a:rPr>
              <a:t> sub-</a:t>
            </a:r>
            <a:r>
              <a:rPr lang="en-US" sz="1800" dirty="0" err="1">
                <a:cs typeface="Calibri" panose="020F0502020204030204" pitchFamily="34" charset="0"/>
              </a:rPr>
              <a:t>nav</a:t>
            </a:r>
            <a:r>
              <a:rPr lang="en-US" sz="1800" dirty="0">
                <a:cs typeface="Calibri" panose="020F0502020204030204" pitchFamily="34" charset="0"/>
              </a:rPr>
              <a:t>, and select </a:t>
            </a:r>
            <a:r>
              <a:rPr lang="en-US" sz="1800" b="1" dirty="0">
                <a:cs typeface="Calibri" panose="020F0502020204030204" pitchFamily="34" charset="0"/>
              </a:rPr>
              <a:t>Trend</a:t>
            </a:r>
            <a:endParaRPr lang="en-US" sz="1800" dirty="0">
              <a:latin typeface="+mn-lt"/>
              <a:cs typeface="Calibri" panose="020F0502020204030204" pitchFamily="34" charset="0"/>
            </a:endParaRPr>
          </a:p>
          <a:p>
            <a:pPr marL="285750" indent="-285750"/>
            <a:r>
              <a:rPr lang="en-US" sz="1800" b="1" dirty="0">
                <a:cs typeface="Calibri" panose="020F0502020204030204" pitchFamily="34" charset="0"/>
              </a:rPr>
              <a:t>Choose</a:t>
            </a:r>
            <a:r>
              <a:rPr lang="en-US" sz="1800" dirty="0">
                <a:cs typeface="Calibri" panose="020F0502020204030204" pitchFamily="34" charset="0"/>
              </a:rPr>
              <a:t> the Tag to Analyze </a:t>
            </a:r>
          </a:p>
          <a:p>
            <a:pPr marL="742950" lvl="1" indent="-285750"/>
            <a:r>
              <a:rPr lang="en-US" sz="1800" dirty="0">
                <a:latin typeface="+mn-lt"/>
                <a:cs typeface="Calibri" panose="020F0502020204030204" pitchFamily="34" charset="0"/>
              </a:rPr>
              <a:t>You can only trend one tag at a time</a:t>
            </a:r>
          </a:p>
          <a:p>
            <a:pPr marL="285750" indent="-285750"/>
            <a:r>
              <a:rPr lang="en-US" sz="1800" dirty="0">
                <a:cs typeface="Calibri" panose="020F0502020204030204" pitchFamily="34" charset="0"/>
              </a:rPr>
              <a:t>View data </a:t>
            </a:r>
            <a:r>
              <a:rPr lang="en-US" sz="1800" b="1" dirty="0">
                <a:cs typeface="Calibri" panose="020F0502020204030204" pitchFamily="34" charset="0"/>
              </a:rPr>
              <a:t>Monthly, Weekly, Quarterly</a:t>
            </a:r>
          </a:p>
          <a:p>
            <a:pPr marL="285750" indent="-285750"/>
            <a:r>
              <a:rPr lang="en-US" sz="1800" b="1" dirty="0">
                <a:cs typeface="Calibri" panose="020F0502020204030204" pitchFamily="34" charset="0"/>
              </a:rPr>
              <a:t>Adjust</a:t>
            </a:r>
            <a:r>
              <a:rPr lang="en-US" sz="1800" dirty="0">
                <a:cs typeface="Calibri" panose="020F0502020204030204" pitchFamily="34" charset="0"/>
              </a:rPr>
              <a:t> to show either Index or Composition</a:t>
            </a:r>
          </a:p>
          <a:p>
            <a:pPr marL="285750" indent="-285750"/>
            <a:r>
              <a:rPr lang="en-US" sz="1800" b="1" dirty="0">
                <a:cs typeface="Calibri" panose="020F0502020204030204" pitchFamily="34" charset="0"/>
              </a:rPr>
              <a:t>Select Insights </a:t>
            </a:r>
            <a:r>
              <a:rPr lang="en-US" sz="1800" dirty="0">
                <a:cs typeface="Calibri" panose="020F0502020204030204" pitchFamily="34" charset="0"/>
              </a:rPr>
              <a:t>to see specific insights </a:t>
            </a:r>
          </a:p>
          <a:p>
            <a:pPr marL="285750" indent="-285750"/>
            <a:r>
              <a:rPr lang="en-US" sz="1800" b="1" dirty="0">
                <a:cs typeface="Calibri" panose="020F0502020204030204" pitchFamily="34" charset="0"/>
              </a:rPr>
              <a:t>Share</a:t>
            </a:r>
            <a:r>
              <a:rPr lang="en-US" sz="1800" dirty="0">
                <a:cs typeface="Calibri" panose="020F0502020204030204" pitchFamily="34" charset="0"/>
              </a:rPr>
              <a:t> &amp; </a:t>
            </a:r>
            <a:r>
              <a:rPr lang="en-US" sz="1800" b="1" dirty="0">
                <a:cs typeface="Calibri" panose="020F0502020204030204" pitchFamily="34" charset="0"/>
              </a:rPr>
              <a:t>Export</a:t>
            </a:r>
          </a:p>
          <a:p>
            <a:pPr marL="285750" indent="-285750"/>
            <a:endParaRPr lang="en-US" sz="1800" dirty="0">
              <a:cs typeface="Calibri" panose="020F0502020204030204" pitchFamily="34" charset="0"/>
            </a:endParaRPr>
          </a:p>
          <a:p>
            <a:endParaRPr lang="en-US" sz="1800" dirty="0"/>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Trending Tag Data</a:t>
            </a:r>
            <a:endParaRPr lang="en-US" dirty="0">
              <a:latin typeface="+mn-lt"/>
            </a:endParaRPr>
          </a:p>
        </p:txBody>
      </p:sp>
      <p:pic>
        <p:nvPicPr>
          <p:cNvPr id="4" name="Picture 3">
            <a:extLst>
              <a:ext uri="{FF2B5EF4-FFF2-40B4-BE49-F238E27FC236}">
                <a16:creationId xmlns:a16="http://schemas.microsoft.com/office/drawing/2014/main" id="{56625D3C-8FC6-4B78-87B6-BEFFDEA0F82E}"/>
              </a:ext>
            </a:extLst>
          </p:cNvPr>
          <p:cNvPicPr>
            <a:picLocks noChangeAspect="1"/>
          </p:cNvPicPr>
          <p:nvPr/>
        </p:nvPicPr>
        <p:blipFill>
          <a:blip r:embed="rId3"/>
          <a:stretch>
            <a:fillRect/>
          </a:stretch>
        </p:blipFill>
        <p:spPr>
          <a:xfrm>
            <a:off x="5050069" y="2729803"/>
            <a:ext cx="6393440" cy="3595059"/>
          </a:xfrm>
          <a:prstGeom prst="rect">
            <a:avLst/>
          </a:prstGeom>
          <a:ln>
            <a:solidFill>
              <a:schemeClr val="bg2"/>
            </a:solidFill>
          </a:ln>
        </p:spPr>
      </p:pic>
      <p:sp>
        <p:nvSpPr>
          <p:cNvPr id="7" name="Rectangle 6">
            <a:extLst>
              <a:ext uri="{FF2B5EF4-FFF2-40B4-BE49-F238E27FC236}">
                <a16:creationId xmlns:a16="http://schemas.microsoft.com/office/drawing/2014/main" id="{00A03CA8-2A84-4241-BFE0-E76114A07AC0}"/>
              </a:ext>
            </a:extLst>
          </p:cNvPr>
          <p:cNvSpPr/>
          <p:nvPr/>
        </p:nvSpPr>
        <p:spPr>
          <a:xfrm>
            <a:off x="548058" y="5628058"/>
            <a:ext cx="5377986" cy="833462"/>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this report to measure whether people with your desired attributes are hitting your digital properties.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366" y="5481946"/>
            <a:ext cx="788201" cy="740814"/>
          </a:xfrm>
          <a:prstGeom prst="rect">
            <a:avLst/>
          </a:prstGeom>
        </p:spPr>
      </p:pic>
      <p:pic>
        <p:nvPicPr>
          <p:cNvPr id="8" name="Picture 7">
            <a:extLst>
              <a:ext uri="{FF2B5EF4-FFF2-40B4-BE49-F238E27FC236}">
                <a16:creationId xmlns:a16="http://schemas.microsoft.com/office/drawing/2014/main" id="{8E0121EE-C896-4A5F-8284-E22EE73E364B}"/>
              </a:ext>
            </a:extLst>
          </p:cNvPr>
          <p:cNvPicPr>
            <a:picLocks noChangeAspect="1"/>
          </p:cNvPicPr>
          <p:nvPr/>
        </p:nvPicPr>
        <p:blipFill rotWithShape="1">
          <a:blip r:embed="rId5"/>
          <a:srcRect t="9218" b="47775"/>
          <a:stretch/>
        </p:blipFill>
        <p:spPr>
          <a:xfrm>
            <a:off x="5617734" y="1194193"/>
            <a:ext cx="5789241" cy="1398952"/>
          </a:xfrm>
          <a:prstGeom prst="rect">
            <a:avLst/>
          </a:prstGeom>
        </p:spPr>
      </p:pic>
      <p:sp>
        <p:nvSpPr>
          <p:cNvPr id="2" name="Rectangle 1">
            <a:extLst>
              <a:ext uri="{FF2B5EF4-FFF2-40B4-BE49-F238E27FC236}">
                <a16:creationId xmlns:a16="http://schemas.microsoft.com/office/drawing/2014/main" id="{7263ECA4-D99B-97D2-1EC1-8F175C681301}"/>
              </a:ext>
            </a:extLst>
          </p:cNvPr>
          <p:cNvSpPr/>
          <p:nvPr/>
        </p:nvSpPr>
        <p:spPr>
          <a:xfrm>
            <a:off x="9982200" y="18288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11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73100" y="327077"/>
            <a:ext cx="10871200" cy="635000"/>
          </a:xfrm>
        </p:spPr>
        <p:txBody>
          <a:bodyPr/>
          <a:lstStyle/>
          <a:p>
            <a:r>
              <a:rPr lang="en-US" dirty="0">
                <a:latin typeface="+mn-lt"/>
                <a:cs typeface="Calibri"/>
              </a:rPr>
              <a:t>Summary</a:t>
            </a:r>
            <a:endParaRPr lang="en-US" dirty="0">
              <a:latin typeface="+mn-lt"/>
            </a:endParaRPr>
          </a:p>
        </p:txBody>
      </p:sp>
      <p:sp>
        <p:nvSpPr>
          <p:cNvPr id="10" name="Rectangle 20">
            <a:extLst>
              <a:ext uri="{FF2B5EF4-FFF2-40B4-BE49-F238E27FC236}">
                <a16:creationId xmlns:a16="http://schemas.microsoft.com/office/drawing/2014/main" id="{F2AA0E35-22E0-5741-8D62-BB93CF6BB22F}"/>
              </a:ext>
            </a:extLst>
          </p:cNvPr>
          <p:cNvSpPr>
            <a:spLocks noChangeArrowheads="1"/>
          </p:cNvSpPr>
          <p:nvPr/>
        </p:nvSpPr>
        <p:spPr bwMode="auto">
          <a:xfrm>
            <a:off x="353586"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Understand Tag Metrics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How to analyze Tags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Understand Tag insights just like an audience</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Segment your Audience to understand Shopping Cart Abandoners</a:t>
            </a:r>
          </a:p>
          <a:p>
            <a:pPr marL="285750"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View Tag Insights Over Time – Trend Chart</a:t>
            </a:r>
          </a:p>
        </p:txBody>
      </p:sp>
      <p:sp>
        <p:nvSpPr>
          <p:cNvPr id="11" name="Round Diagonal Corner Rectangle 10">
            <a:extLst>
              <a:ext uri="{FF2B5EF4-FFF2-40B4-BE49-F238E27FC236}">
                <a16:creationId xmlns:a16="http://schemas.microsoft.com/office/drawing/2014/main" id="{8D8536D3-CF06-514A-A233-DD09A1758E59}"/>
              </a:ext>
            </a:extLst>
          </p:cNvPr>
          <p:cNvSpPr/>
          <p:nvPr/>
        </p:nvSpPr>
        <p:spPr>
          <a:xfrm>
            <a:off x="353586" y="1036982"/>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What You Have Learned</a:t>
            </a:r>
          </a:p>
        </p:txBody>
      </p:sp>
      <p:sp>
        <p:nvSpPr>
          <p:cNvPr id="14" name="Rectangle 20">
            <a:extLst>
              <a:ext uri="{FF2B5EF4-FFF2-40B4-BE49-F238E27FC236}">
                <a16:creationId xmlns:a16="http://schemas.microsoft.com/office/drawing/2014/main" id="{4A17EE2B-5AA7-AC49-8984-CC0956A88479}"/>
              </a:ext>
            </a:extLst>
          </p:cNvPr>
          <p:cNvSpPr>
            <a:spLocks noChangeArrowheads="1"/>
          </p:cNvSpPr>
          <p:nvPr/>
        </p:nvSpPr>
        <p:spPr bwMode="auto">
          <a:xfrm>
            <a:off x="6180165"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spcAft>
                <a:spcPts val="400"/>
              </a:spcAft>
              <a:buSzPct val="100000"/>
              <a:buFont typeface="+mj-lt"/>
              <a:buAutoNum type="arabicPeriod"/>
            </a:pPr>
            <a:r>
              <a:rPr lang="en-US" sz="1400" dirty="0">
                <a:solidFill>
                  <a:sysClr val="windowText" lastClr="000000"/>
                </a:solidFill>
                <a:cs typeface="Calibri Light"/>
              </a:rPr>
              <a:t>Category Affinity Report and Site Affinity Report are not available for Tags</a:t>
            </a:r>
          </a:p>
          <a:p>
            <a:pPr marL="342900" indent="-342900">
              <a:spcAft>
                <a:spcPts val="400"/>
              </a:spcAft>
              <a:buSzPct val="100000"/>
              <a:buFont typeface="+mj-lt"/>
              <a:buAutoNum type="arabicPeriod"/>
            </a:pPr>
            <a:r>
              <a:rPr lang="en-US" sz="1400" dirty="0">
                <a:solidFill>
                  <a:schemeClr val="tx1"/>
                </a:solidFill>
                <a:ea typeface="MS PGothic" panose="020B0600070205080204" pitchFamily="34" charset="-128"/>
                <a:cs typeface="Calibri"/>
              </a:rPr>
              <a:t>Add Resonate attributes with Tags to your Audience Definition to segment your Tags</a:t>
            </a:r>
          </a:p>
          <a:p>
            <a:pPr marL="342900" indent="-342900">
              <a:spcAft>
                <a:spcPts val="400"/>
              </a:spcAft>
              <a:buSzPct val="100000"/>
              <a:buFont typeface="+mj-lt"/>
              <a:buAutoNum type="arabicPeriod"/>
            </a:pPr>
            <a:r>
              <a:rPr lang="en-US" sz="1400" dirty="0">
                <a:solidFill>
                  <a:sysClr val="windowText" lastClr="000000"/>
                </a:solidFill>
                <a:cs typeface="Calibri Light"/>
              </a:rPr>
              <a:t>Use this report to measure whether people with your desired attributes are hitting your digital properties.</a:t>
            </a:r>
          </a:p>
          <a:p>
            <a:pPr marL="342900" indent="-342900">
              <a:spcAft>
                <a:spcPts val="400"/>
              </a:spcAft>
              <a:buSzPct val="100000"/>
              <a:buFont typeface="+mj-lt"/>
              <a:buAutoNum type="arabicPeriod"/>
            </a:pPr>
            <a:endParaRPr lang="en-US" sz="1400" dirty="0">
              <a:solidFill>
                <a:schemeClr val="tx1"/>
              </a:solidFill>
              <a:ea typeface="MS PGothic" panose="020B0600070205080204" pitchFamily="34" charset="-128"/>
              <a:cs typeface="Calibri"/>
            </a:endParaRPr>
          </a:p>
          <a:p>
            <a:pPr marL="342900" indent="-342900">
              <a:spcAft>
                <a:spcPts val="400"/>
              </a:spcAft>
              <a:buSzPct val="100000"/>
              <a:buFont typeface="+mj-lt"/>
              <a:buAutoNum type="arabicPeriod"/>
            </a:pP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15" name="Round Diagonal Corner Rectangle 14">
            <a:extLst>
              <a:ext uri="{FF2B5EF4-FFF2-40B4-BE49-F238E27FC236}">
                <a16:creationId xmlns:a16="http://schemas.microsoft.com/office/drawing/2014/main" id="{A4A6C3AE-C6FF-3441-BC58-E495DE5E9E44}"/>
              </a:ext>
            </a:extLst>
          </p:cNvPr>
          <p:cNvSpPr/>
          <p:nvPr/>
        </p:nvSpPr>
        <p:spPr>
          <a:xfrm>
            <a:off x="6180165" y="1036982"/>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Pro Tips</a:t>
            </a:r>
          </a:p>
        </p:txBody>
      </p:sp>
      <p:sp>
        <p:nvSpPr>
          <p:cNvPr id="16" name="Rectangle 20">
            <a:extLst>
              <a:ext uri="{FF2B5EF4-FFF2-40B4-BE49-F238E27FC236}">
                <a16:creationId xmlns:a16="http://schemas.microsoft.com/office/drawing/2014/main" id="{EB668D05-AF36-D045-BB62-D92B8F066566}"/>
              </a:ext>
            </a:extLst>
          </p:cNvPr>
          <p:cNvSpPr>
            <a:spLocks noChangeArrowheads="1"/>
          </p:cNvSpPr>
          <p:nvPr/>
        </p:nvSpPr>
        <p:spPr bwMode="auto">
          <a:xfrm>
            <a:off x="353586" y="4198348"/>
            <a:ext cx="5630834" cy="2359537"/>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400"/>
              </a:spcAft>
              <a:buSzPct val="100000"/>
              <a:buFont typeface="Arial" panose="020B0604020202020204" pitchFamily="34" charset="0"/>
              <a:buChar char="•"/>
            </a:pPr>
            <a:r>
              <a:rPr lang="en-US" sz="1400" b="1" dirty="0">
                <a:solidFill>
                  <a:schemeClr val="tx1"/>
                </a:solidFill>
                <a:ea typeface="MS PGothic" panose="020B0600070205080204" pitchFamily="34" charset="-128"/>
                <a:cs typeface="Calibri"/>
              </a:rPr>
              <a:t>Q: I’ve created a tag, how does the data start populating</a:t>
            </a:r>
          </a:p>
          <a:p>
            <a:pPr marL="742950" lvl="1" indent="-285750">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rPr>
              <a:t>The tag code must be added to the html of the site or media that you would like to tag, therefore you must send that tag code to whomever manages your websites or tags </a:t>
            </a:r>
          </a:p>
          <a:p>
            <a:pPr>
              <a:spcAft>
                <a:spcPts val="400"/>
              </a:spcAft>
              <a:buSzPct val="100000"/>
            </a:pPr>
            <a:endParaRPr lang="en-US" sz="1400" dirty="0">
              <a:solidFill>
                <a:schemeClr val="tx1"/>
              </a:solidFill>
              <a:ea typeface="MS PGothic" panose="020B0600070205080204" pitchFamily="34" charset="-128"/>
              <a:cs typeface="Calibri"/>
            </a:endParaRPr>
          </a:p>
        </p:txBody>
      </p:sp>
      <p:sp>
        <p:nvSpPr>
          <p:cNvPr id="17" name="Round Diagonal Corner Rectangle 16">
            <a:extLst>
              <a:ext uri="{FF2B5EF4-FFF2-40B4-BE49-F238E27FC236}">
                <a16:creationId xmlns:a16="http://schemas.microsoft.com/office/drawing/2014/main" id="{45FFA8EF-C244-5D4B-B8EE-F41506430E2D}"/>
              </a:ext>
            </a:extLst>
          </p:cNvPr>
          <p:cNvSpPr/>
          <p:nvPr/>
        </p:nvSpPr>
        <p:spPr>
          <a:xfrm>
            <a:off x="353586" y="3840068"/>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FAQ</a:t>
            </a:r>
          </a:p>
        </p:txBody>
      </p:sp>
      <p:sp>
        <p:nvSpPr>
          <p:cNvPr id="19" name="Round Diagonal Corner Rectangle 18">
            <a:extLst>
              <a:ext uri="{FF2B5EF4-FFF2-40B4-BE49-F238E27FC236}">
                <a16:creationId xmlns:a16="http://schemas.microsoft.com/office/drawing/2014/main" id="{0502E759-46D1-1248-9D86-0B1B3FEC2B0F}"/>
              </a:ext>
            </a:extLst>
          </p:cNvPr>
          <p:cNvSpPr/>
          <p:nvPr/>
        </p:nvSpPr>
        <p:spPr>
          <a:xfrm>
            <a:off x="6180165" y="3840068"/>
            <a:ext cx="5630834" cy="319156"/>
          </a:xfrm>
          <a:prstGeom prst="round2Diag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cs typeface="Calibri"/>
              </a:rPr>
              <a:t>For Additional Help </a:t>
            </a:r>
          </a:p>
        </p:txBody>
      </p:sp>
      <p:sp>
        <p:nvSpPr>
          <p:cNvPr id="22" name="Rectangle 20">
            <a:extLst>
              <a:ext uri="{FF2B5EF4-FFF2-40B4-BE49-F238E27FC236}">
                <a16:creationId xmlns:a16="http://schemas.microsoft.com/office/drawing/2014/main" id="{44A20665-B38F-4E1B-9E47-D959A407C8CB}"/>
              </a:ext>
            </a:extLst>
          </p:cNvPr>
          <p:cNvSpPr>
            <a:spLocks noChangeArrowheads="1"/>
          </p:cNvSpPr>
          <p:nvPr/>
        </p:nvSpPr>
        <p:spPr bwMode="auto">
          <a:xfrm>
            <a:off x="6180165" y="4198348"/>
            <a:ext cx="5630834" cy="2380251"/>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HP Simplified" panose="020B0604020204020204" pitchFamily="34" charset="0"/>
              </a:rPr>
              <a:t>Resonate Knowledge Base</a:t>
            </a:r>
            <a:endParaRPr lang="en-US" sz="1400" dirty="0">
              <a:solidFill>
                <a:schemeClr val="tx1"/>
              </a:solidFill>
              <a:ea typeface="MS PGothic" panose="020B0600070205080204" pitchFamily="34" charset="-128"/>
              <a:cs typeface="Calibri"/>
              <a:hlinkClick r:id="" action="ppaction://noaction"/>
            </a:endParaRPr>
          </a:p>
          <a:p>
            <a:pPr marL="742950" lvl="1"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2"/>
              </a:rPr>
              <a:t>Understand Tag Metrics</a:t>
            </a:r>
            <a:endParaRPr lang="en-US" sz="1400" dirty="0">
              <a:solidFill>
                <a:schemeClr val="tx1"/>
              </a:solidFill>
              <a:ea typeface="MS PGothic" panose="020B0600070205080204" pitchFamily="34" charset="-128"/>
              <a:cs typeface="Calibri"/>
            </a:endParaRPr>
          </a:p>
          <a:p>
            <a:pPr marL="742950" lvl="1" indent="-285750">
              <a:spcBef>
                <a:spcPts val="600"/>
              </a:spcBef>
              <a:spcAft>
                <a:spcPts val="400"/>
              </a:spcAft>
              <a:buSzPct val="100000"/>
              <a:buFont typeface="Arial" panose="020B0604020202020204" pitchFamily="34" charset="0"/>
              <a:buChar char="•"/>
            </a:pPr>
            <a:r>
              <a:rPr lang="en-US" sz="1400" dirty="0">
                <a:solidFill>
                  <a:schemeClr val="tx1"/>
                </a:solidFill>
                <a:ea typeface="MS PGothic" panose="020B0600070205080204" pitchFamily="34" charset="-128"/>
                <a:cs typeface="Calibri"/>
                <a:hlinkClick r:id="rId3"/>
              </a:rPr>
              <a:t>Trend Tag Data</a:t>
            </a:r>
            <a:endParaRPr lang="en-US" sz="1400" dirty="0">
              <a:solidFill>
                <a:schemeClr val="tx1"/>
              </a:solidFill>
              <a:ea typeface="MS PGothic" panose="020B0600070205080204" pitchFamily="34" charset="-128"/>
              <a:cs typeface="Calibri"/>
            </a:endParaRPr>
          </a:p>
          <a:p>
            <a:pPr marL="742950" lvl="1"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742950" lvl="1"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742950" lvl="1"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742950" lvl="1"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marL="285750" indent="-285750">
              <a:spcBef>
                <a:spcPts val="600"/>
              </a:spcBef>
              <a:spcAft>
                <a:spcPts val="400"/>
              </a:spcAft>
              <a:buSzPct val="100000"/>
              <a:buFont typeface="Arial" panose="020B0604020202020204" pitchFamily="34" charset="0"/>
              <a:buChar char="•"/>
            </a:pPr>
            <a:endParaRPr lang="en-US" sz="1400" dirty="0">
              <a:solidFill>
                <a:schemeClr val="tx1"/>
              </a:solidFill>
              <a:ea typeface="MS PGothic" panose="020B0600070205080204" pitchFamily="34" charset="-128"/>
              <a:cs typeface="Calibri"/>
            </a:endParaRPr>
          </a:p>
          <a:p>
            <a:pPr>
              <a:spcAft>
                <a:spcPts val="400"/>
              </a:spcAft>
              <a:buSzPct val="100000"/>
            </a:pPr>
            <a:endParaRPr lang="en-US" sz="1400" dirty="0">
              <a:solidFill>
                <a:schemeClr val="tx1"/>
              </a:solidFill>
              <a:ea typeface="MS PGothic" panose="020B0600070205080204" pitchFamily="34" charset="-128"/>
              <a:cs typeface="Calibri"/>
            </a:endParaRPr>
          </a:p>
        </p:txBody>
      </p:sp>
    </p:spTree>
    <p:extLst>
      <p:ext uri="{BB962C8B-B14F-4D97-AF65-F5344CB8AC3E}">
        <p14:creationId xmlns:p14="http://schemas.microsoft.com/office/powerpoint/2010/main" val="403646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r>
              <a:rPr lang="en-US" dirty="0"/>
              <a:t>About how many </a:t>
            </a:r>
            <a:r>
              <a:rPr lang="en-US" dirty="0" err="1"/>
              <a:t>uniques</a:t>
            </a:r>
            <a:r>
              <a:rPr lang="en-US" dirty="0"/>
              <a:t> are needed to analyze a website tag?</a:t>
            </a:r>
          </a:p>
          <a:p>
            <a:r>
              <a:rPr lang="en-US" dirty="0"/>
              <a:t>What do you need to do first in order to analyze a Dynamic Site Tag?</a:t>
            </a:r>
          </a:p>
          <a:p>
            <a:r>
              <a:rPr lang="en-US" dirty="0"/>
              <a:t>How do you analyze a Tag? </a:t>
            </a:r>
          </a:p>
          <a:p>
            <a:r>
              <a:rPr lang="en-US" dirty="0"/>
              <a:t>How would you understand shopping cart abandoners?</a:t>
            </a:r>
          </a:p>
          <a:p>
            <a:r>
              <a:rPr lang="en-US" dirty="0"/>
              <a:t>How many tags can you trend at once?  </a:t>
            </a:r>
          </a:p>
        </p:txBody>
      </p:sp>
      <p:sp>
        <p:nvSpPr>
          <p:cNvPr id="3" name="Text Placeholder 2"/>
          <p:cNvSpPr>
            <a:spLocks noGrp="1"/>
          </p:cNvSpPr>
          <p:nvPr>
            <p:ph type="body" sz="quarter" idx="14"/>
          </p:nvPr>
        </p:nvSpPr>
        <p:spPr/>
        <p:txBody>
          <a:bodyPr/>
          <a:lstStyle/>
          <a:p>
            <a:r>
              <a:rPr lang="en-US" dirty="0">
                <a:latin typeface="+mn-lt"/>
              </a:rPr>
              <a:t>Quiz!</a:t>
            </a:r>
          </a:p>
        </p:txBody>
      </p:sp>
    </p:spTree>
    <p:extLst>
      <p:ext uri="{BB962C8B-B14F-4D97-AF65-F5344CB8AC3E}">
        <p14:creationId xmlns:p14="http://schemas.microsoft.com/office/powerpoint/2010/main" val="4238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r>
              <a:rPr lang="en-US" dirty="0"/>
              <a:t>Next Module:</a:t>
            </a:r>
          </a:p>
          <a:p>
            <a:pPr lvl="1"/>
            <a:r>
              <a:rPr lang="en-US" dirty="0">
                <a:latin typeface="+mn-lt"/>
              </a:rPr>
              <a:t>Module 8 – Audience Crosstab: Measure Whether You’re Hitting your Target Personas</a:t>
            </a:r>
          </a:p>
          <a:p>
            <a:endParaRPr lang="en-US" dirty="0"/>
          </a:p>
        </p:txBody>
      </p:sp>
      <p:sp>
        <p:nvSpPr>
          <p:cNvPr id="3" name="Text Placeholder 2"/>
          <p:cNvSpPr>
            <a:spLocks noGrp="1"/>
          </p:cNvSpPr>
          <p:nvPr>
            <p:ph type="body" sz="quarter" idx="14"/>
          </p:nvPr>
        </p:nvSpPr>
        <p:spPr/>
        <p:txBody>
          <a:bodyPr/>
          <a:lstStyle/>
          <a:p>
            <a:r>
              <a:rPr lang="en-US" dirty="0">
                <a:latin typeface="+mn-lt"/>
              </a:rPr>
              <a:t>Next Up</a:t>
            </a:r>
          </a:p>
        </p:txBody>
      </p:sp>
    </p:spTree>
    <p:extLst>
      <p:ext uri="{BB962C8B-B14F-4D97-AF65-F5344CB8AC3E}">
        <p14:creationId xmlns:p14="http://schemas.microsoft.com/office/powerpoint/2010/main" val="23112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sz="2000" dirty="0">
                <a:cs typeface="Calibri" panose="020F0502020204030204" pitchFamily="34" charset="0"/>
              </a:rPr>
              <a:t>Getting Started: </a:t>
            </a:r>
            <a:r>
              <a:rPr lang="en-US" sz="2000" dirty="0"/>
              <a:t>Orientation -</a:t>
            </a:r>
            <a:r>
              <a:rPr lang="en-US" sz="2000" b="1" dirty="0"/>
              <a:t> </a:t>
            </a:r>
            <a:r>
              <a:rPr lang="en-US" sz="2000" dirty="0"/>
              <a:t>Getting Your Resonate Account Configured for Success</a:t>
            </a:r>
          </a:p>
          <a:p>
            <a:r>
              <a:rPr lang="en-US" sz="2000" dirty="0">
                <a:cs typeface="Calibri" panose="020F0502020204030204" pitchFamily="34" charset="0"/>
              </a:rPr>
              <a:t>Getting Started: Audience Building </a:t>
            </a:r>
            <a:r>
              <a:rPr lang="en-US" sz="2000" dirty="0">
                <a:cs typeface="Calibri Light"/>
              </a:rPr>
              <a:t>- Build your Custom Audiences or Personas</a:t>
            </a:r>
            <a:r>
              <a:rPr lang="en-US" sz="2000" dirty="0">
                <a:cs typeface="Calibri" panose="020F0502020204030204" pitchFamily="34" charset="0"/>
              </a:rPr>
              <a:t> - Build your Custom Audiences or Personas</a:t>
            </a:r>
            <a:endParaRPr lang="en-US" sz="2000" dirty="0">
              <a:cs typeface="Calibri Light"/>
            </a:endParaRPr>
          </a:p>
          <a:p>
            <a:r>
              <a:rPr lang="en-US" sz="2000" dirty="0">
                <a:cs typeface="Calibri" panose="020F0502020204030204" pitchFamily="34" charset="0"/>
              </a:rPr>
              <a:t>Audience Analysis &amp; Activation: Audience Analysis - Curated Reports - Quick Answers to Common Questions</a:t>
            </a:r>
          </a:p>
          <a:p>
            <a:r>
              <a:rPr lang="en-US" sz="2000" dirty="0">
                <a:cs typeface="Calibri" panose="020F0502020204030204" pitchFamily="34" charset="0"/>
              </a:rPr>
              <a:t>Audience Analysis &amp; Activation: Audience Analysis - Deep Analytics - Gain a Thorough Understanding of Consumers</a:t>
            </a:r>
          </a:p>
          <a:p>
            <a:r>
              <a:rPr lang="en-US" sz="2000" dirty="0">
                <a:cs typeface="Calibri" panose="020F0502020204030204" pitchFamily="34" charset="0"/>
              </a:rPr>
              <a:t>Audience Analysis &amp; Activation</a:t>
            </a:r>
            <a:r>
              <a:rPr lang="en-US" sz="2000" dirty="0">
                <a:cs typeface="Calibri Light"/>
              </a:rPr>
              <a:t>: Collections – Organizing Data for Faster Time to Insights</a:t>
            </a:r>
          </a:p>
          <a:p>
            <a:endParaRPr lang="en-US" sz="2000" dirty="0"/>
          </a:p>
          <a:p>
            <a:endParaRPr lang="en-US" sz="2000" dirty="0">
              <a:cs typeface="Calibri" panose="020F0502020204030204" pitchFamily="34" charset="0"/>
            </a:endParaRPr>
          </a:p>
          <a:p>
            <a:pPr marL="0" indent="0">
              <a:buNone/>
            </a:pPr>
            <a:endParaRPr lang="en-US" sz="2000" dirty="0">
              <a:cs typeface="Calibri" panose="020F0502020204030204" pitchFamily="34" charset="0"/>
            </a:endParaRPr>
          </a:p>
        </p:txBody>
      </p:sp>
      <p:sp>
        <p:nvSpPr>
          <p:cNvPr id="3" name="Text Placeholder 2"/>
          <p:cNvSpPr>
            <a:spLocks noGrp="1"/>
          </p:cNvSpPr>
          <p:nvPr>
            <p:ph type="body" sz="quarter" idx="13"/>
          </p:nvPr>
        </p:nvSpPr>
        <p:spPr/>
        <p:txBody>
          <a:bodyPr/>
          <a:lstStyle/>
          <a:p>
            <a:r>
              <a:rPr lang="en-US" dirty="0">
                <a:latin typeface="+mn-lt"/>
                <a:cs typeface="Calibri" panose="020F0502020204030204" pitchFamily="34" charset="0"/>
              </a:rPr>
              <a:t>Pre-Requisites for this Module</a:t>
            </a:r>
            <a:endParaRPr lang="en-US" dirty="0">
              <a:latin typeface="+mn-lt"/>
            </a:endParaRPr>
          </a:p>
        </p:txBody>
      </p:sp>
      <p:sp>
        <p:nvSpPr>
          <p:cNvPr id="4" name="Text Placeholder 3"/>
          <p:cNvSpPr>
            <a:spLocks noGrp="1"/>
          </p:cNvSpPr>
          <p:nvPr>
            <p:ph type="body" sz="quarter" idx="14"/>
          </p:nvPr>
        </p:nvSpPr>
        <p:spPr/>
        <p:txBody>
          <a:bodyPr/>
          <a:lstStyle/>
          <a:p>
            <a:r>
              <a:rPr lang="en-US" sz="3200" dirty="0">
                <a:latin typeface="+mn-lt"/>
                <a:cs typeface="Calibri" panose="020F0502020204030204" pitchFamily="34" charset="0"/>
              </a:rPr>
              <a:t>Tag &amp; Trend Analysis</a:t>
            </a:r>
            <a:endParaRPr lang="en-US" sz="3200" dirty="0">
              <a:latin typeface="+mn-lt"/>
            </a:endParaRPr>
          </a:p>
        </p:txBody>
      </p:sp>
    </p:spTree>
    <p:extLst>
      <p:ext uri="{BB962C8B-B14F-4D97-AF65-F5344CB8AC3E}">
        <p14:creationId xmlns:p14="http://schemas.microsoft.com/office/powerpoint/2010/main" val="8759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p:txBody>
          <a:bodyPr/>
          <a:lstStyle/>
          <a:p>
            <a:r>
              <a:rPr lang="en-US" dirty="0">
                <a:cs typeface="Calibri" panose="020F0502020204030204" pitchFamily="34" charset="0"/>
              </a:rPr>
              <a:t>Gain a deep understanding of consumers engaging with your digital assets</a:t>
            </a:r>
          </a:p>
          <a:p>
            <a:r>
              <a:rPr lang="en-US" dirty="0">
                <a:cs typeface="Calibri" panose="020F0502020204030204" pitchFamily="34" charset="0"/>
              </a:rPr>
              <a:t>Understand Tag Metrics</a:t>
            </a:r>
          </a:p>
          <a:p>
            <a:r>
              <a:rPr lang="en-US" dirty="0">
                <a:cs typeface="Calibri" panose="020F0502020204030204" pitchFamily="34" charset="0"/>
              </a:rPr>
              <a:t>Understand how to Analyze a Dynamic Site Tag and Dynamic Media Tag</a:t>
            </a:r>
          </a:p>
          <a:p>
            <a:r>
              <a:rPr lang="en-US" dirty="0">
                <a:cs typeface="Calibri" panose="020F0502020204030204" pitchFamily="34" charset="0"/>
              </a:rPr>
              <a:t>Understand how to Analyze a Custom Tag</a:t>
            </a:r>
          </a:p>
          <a:p>
            <a:r>
              <a:rPr lang="en-US" dirty="0">
                <a:cs typeface="Calibri" panose="020F0502020204030204" pitchFamily="34" charset="0"/>
              </a:rPr>
              <a:t>Deconstruct your Tag Audiences into segments and isolate shopping cart abandoners</a:t>
            </a:r>
          </a:p>
          <a:p>
            <a:r>
              <a:rPr lang="en-US" dirty="0">
                <a:cs typeface="Calibri" panose="020F0502020204030204" pitchFamily="34" charset="0"/>
              </a:rPr>
              <a:t>Learn how to see your Tag data trended over time</a:t>
            </a:r>
          </a:p>
          <a:p>
            <a:endParaRPr lang="en-US" dirty="0">
              <a:cs typeface="Calibri" panose="020F0502020204030204" pitchFamily="34" charset="0"/>
            </a:endParaRPr>
          </a:p>
          <a:p>
            <a:endParaRPr lang="en-US" dirty="0">
              <a:cs typeface="Calibri" panose="020F0502020204030204" pitchFamily="34" charset="0"/>
            </a:endParaRPr>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In This Module You Will: </a:t>
            </a:r>
            <a:endParaRPr lang="en-US" dirty="0">
              <a:latin typeface="+mn-lt"/>
            </a:endParaRPr>
          </a:p>
        </p:txBody>
      </p:sp>
    </p:spTree>
    <p:extLst>
      <p:ext uri="{BB962C8B-B14F-4D97-AF65-F5344CB8AC3E}">
        <p14:creationId xmlns:p14="http://schemas.microsoft.com/office/powerpoint/2010/main" val="10894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Understand Tag Metrics</a:t>
            </a:r>
            <a:endParaRPr lang="en-US" b="1" dirty="0"/>
          </a:p>
        </p:txBody>
      </p:sp>
    </p:spTree>
    <p:extLst>
      <p:ext uri="{BB962C8B-B14F-4D97-AF65-F5344CB8AC3E}">
        <p14:creationId xmlns:p14="http://schemas.microsoft.com/office/powerpoint/2010/main" val="3958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296779" y="914400"/>
            <a:ext cx="3124200" cy="4648200"/>
          </a:xfrm>
        </p:spPr>
        <p:txBody>
          <a:bodyPr/>
          <a:lstStyle/>
          <a:p>
            <a:pPr marL="0" indent="0">
              <a:spcAft>
                <a:spcPts val="600"/>
              </a:spcAft>
              <a:buNone/>
            </a:pPr>
            <a:r>
              <a:rPr lang="en-US" sz="1800" dirty="0"/>
              <a:t>When looking at  Your Saved Tags page (List Icon – Tags)</a:t>
            </a:r>
          </a:p>
          <a:p>
            <a:pPr>
              <a:spcAft>
                <a:spcPts val="600"/>
              </a:spcAft>
            </a:pPr>
            <a:r>
              <a:rPr lang="en-US" sz="1400" cap="all" dirty="0"/>
              <a:t>Total EVENTS - </a:t>
            </a:r>
            <a:r>
              <a:rPr lang="en-US" sz="1400" dirty="0"/>
              <a:t>The number of times the</a:t>
            </a:r>
            <a:br>
              <a:rPr lang="en-US" sz="1400" dirty="0"/>
            </a:br>
            <a:r>
              <a:rPr lang="en-US" sz="1400" dirty="0"/>
              <a:t>tag has fired.</a:t>
            </a:r>
          </a:p>
          <a:p>
            <a:pPr>
              <a:spcAft>
                <a:spcPts val="600"/>
              </a:spcAft>
            </a:pPr>
            <a:r>
              <a:rPr lang="en-US" sz="1400" cap="all" dirty="0"/>
              <a:t>Matched ids -</a:t>
            </a:r>
            <a:r>
              <a:rPr lang="en-US" sz="1400" dirty="0">
                <a:effectLst/>
                <a:ea typeface="Aptos" panose="020B0004020202020204" pitchFamily="34" charset="0"/>
              </a:rPr>
              <a:t> </a:t>
            </a:r>
            <a:r>
              <a:rPr lang="en-US" sz="1400" dirty="0">
                <a:ea typeface="Aptos" panose="020B0004020202020204" pitchFamily="34" charset="0"/>
              </a:rPr>
              <a:t>T</a:t>
            </a:r>
            <a:r>
              <a:rPr lang="en-US" sz="1400" dirty="0">
                <a:effectLst/>
                <a:ea typeface="Aptos" panose="020B0004020202020204" pitchFamily="34" charset="0"/>
              </a:rPr>
              <a:t>he number of IDs matched to </a:t>
            </a:r>
            <a:r>
              <a:rPr lang="en-US" sz="1400" dirty="0" err="1">
                <a:effectLst/>
                <a:ea typeface="Aptos" panose="020B0004020202020204" pitchFamily="34" charset="0"/>
              </a:rPr>
              <a:t>Resonate’s</a:t>
            </a:r>
            <a:r>
              <a:rPr lang="en-US" sz="1400" dirty="0">
                <a:effectLst/>
                <a:ea typeface="Aptos" panose="020B0004020202020204" pitchFamily="34" charset="0"/>
              </a:rPr>
              <a:t> ID graph from your tag hits seen from the time you placed the tag going forward (up to two years)</a:t>
            </a:r>
            <a:r>
              <a:rPr lang="en-US" sz="1400" dirty="0">
                <a:effectLst/>
              </a:rPr>
              <a:t> </a:t>
            </a:r>
          </a:p>
          <a:p>
            <a:pPr>
              <a:spcAft>
                <a:spcPts val="600"/>
              </a:spcAft>
            </a:pPr>
            <a:r>
              <a:rPr lang="en-US" sz="1400" cap="all" dirty="0"/>
              <a:t>Latest - </a:t>
            </a:r>
            <a:r>
              <a:rPr lang="en-US" sz="1400" dirty="0"/>
              <a:t>The number of times the tag fired on the last day that activity was observed. This date is provided in the “view details” drop down.</a:t>
            </a:r>
          </a:p>
          <a:p>
            <a:pPr>
              <a:spcAft>
                <a:spcPts val="600"/>
              </a:spcAft>
            </a:pPr>
            <a:r>
              <a:rPr lang="en-US" sz="1400" cap="all" dirty="0"/>
              <a:t>ESTIMATED TARGETABLE IDS - T</a:t>
            </a:r>
            <a:r>
              <a:rPr lang="en-US" sz="1400" dirty="0"/>
              <a:t>he available number of IDs within </a:t>
            </a:r>
            <a:r>
              <a:rPr lang="en-US" sz="1400" dirty="0" err="1"/>
              <a:t>Resonate’s</a:t>
            </a:r>
            <a:r>
              <a:rPr lang="en-US" sz="1400" dirty="0"/>
              <a:t> ID Graph that can be activated for this audience.</a:t>
            </a:r>
          </a:p>
          <a:p>
            <a:pPr>
              <a:spcAft>
                <a:spcPts val="600"/>
              </a:spcAft>
            </a:pPr>
            <a:endParaRPr lang="en-US" sz="1800" dirty="0"/>
          </a:p>
          <a:p>
            <a:pPr>
              <a:spcAft>
                <a:spcPts val="600"/>
              </a:spcAft>
            </a:pPr>
            <a:endParaRPr lang="en-US" sz="1800" dirty="0"/>
          </a:p>
          <a:p>
            <a:endParaRPr lang="en-US" sz="1800" dirty="0"/>
          </a:p>
        </p:txBody>
      </p:sp>
      <p:sp>
        <p:nvSpPr>
          <p:cNvPr id="3" name="Text Placeholder 2"/>
          <p:cNvSpPr>
            <a:spLocks noGrp="1"/>
          </p:cNvSpPr>
          <p:nvPr>
            <p:ph type="body" sz="quarter" idx="14"/>
          </p:nvPr>
        </p:nvSpPr>
        <p:spPr/>
        <p:txBody>
          <a:bodyPr/>
          <a:lstStyle/>
          <a:p>
            <a:r>
              <a:rPr lang="en-US" dirty="0">
                <a:latin typeface="+mn-lt"/>
                <a:cs typeface="Calibri"/>
              </a:rPr>
              <a:t>Terminology: Tag Metrics</a:t>
            </a:r>
            <a:endParaRPr lang="en-US" dirty="0">
              <a:latin typeface="+mn-lt"/>
            </a:endParaRPr>
          </a:p>
        </p:txBody>
      </p:sp>
      <p:pic>
        <p:nvPicPr>
          <p:cNvPr id="8" name="Picture 7" descr="A screenshot of a computer&#10;&#10;Description automatically generated">
            <a:extLst>
              <a:ext uri="{FF2B5EF4-FFF2-40B4-BE49-F238E27FC236}">
                <a16:creationId xmlns:a16="http://schemas.microsoft.com/office/drawing/2014/main" id="{EB243824-2CEC-4854-6DAF-73940B00F71D}"/>
              </a:ext>
            </a:extLst>
          </p:cNvPr>
          <p:cNvPicPr>
            <a:picLocks noChangeAspect="1"/>
          </p:cNvPicPr>
          <p:nvPr/>
        </p:nvPicPr>
        <p:blipFill>
          <a:blip r:embed="rId3"/>
          <a:stretch>
            <a:fillRect/>
          </a:stretch>
        </p:blipFill>
        <p:spPr>
          <a:xfrm>
            <a:off x="3643676" y="1719967"/>
            <a:ext cx="8243524" cy="3625850"/>
          </a:xfrm>
          <a:prstGeom prst="rect">
            <a:avLst/>
          </a:prstGeom>
        </p:spPr>
      </p:pic>
      <p:sp>
        <p:nvSpPr>
          <p:cNvPr id="6" name="Rectangle 5">
            <a:extLst>
              <a:ext uri="{FF2B5EF4-FFF2-40B4-BE49-F238E27FC236}">
                <a16:creationId xmlns:a16="http://schemas.microsoft.com/office/drawing/2014/main" id="{6F29EDC1-F245-4E6A-8420-94120423167D}"/>
              </a:ext>
            </a:extLst>
          </p:cNvPr>
          <p:cNvSpPr/>
          <p:nvPr/>
        </p:nvSpPr>
        <p:spPr>
          <a:xfrm>
            <a:off x="9797716" y="2590800"/>
            <a:ext cx="2057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563D62E-BD29-1B9C-59E1-7114B7126E79}"/>
              </a:ext>
            </a:extLst>
          </p:cNvPr>
          <p:cNvSpPr/>
          <p:nvPr/>
        </p:nvSpPr>
        <p:spPr>
          <a:xfrm>
            <a:off x="7740316" y="3581400"/>
            <a:ext cx="2057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7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p:txBody>
          <a:bodyPr/>
          <a:lstStyle/>
          <a:p>
            <a:r>
              <a:rPr lang="en-US" sz="2000" dirty="0"/>
              <a:t>International sites - Resonate is a U.S.-based company that delivers insights about U.S. consumers only and does not collect data from outside the U.S.</a:t>
            </a:r>
          </a:p>
          <a:p>
            <a:r>
              <a:rPr lang="en-US" sz="2000" dirty="0"/>
              <a:t>Mobile Apps - We cannot get enough samples from Mobile Apps to predict insights</a:t>
            </a:r>
          </a:p>
          <a:p>
            <a:r>
              <a:rPr lang="en-US" sz="2000" dirty="0"/>
              <a:t>Over the Top Devices - We cannot get enough sample on Over the Top Devices to predict insights</a:t>
            </a:r>
          </a:p>
          <a:p>
            <a:endParaRPr lang="en-US" sz="2000" dirty="0"/>
          </a:p>
          <a:p>
            <a:r>
              <a:rPr lang="en-US" sz="2000" dirty="0"/>
              <a:t>Furthermore, we have identified additional properties where we don't recommend tagging because cookies on these digital assets are not persistent and/or stable enough for insights:</a:t>
            </a:r>
          </a:p>
          <a:p>
            <a:pPr lvl="1"/>
            <a:r>
              <a:rPr lang="en-US" sz="2000" dirty="0"/>
              <a:t>Mobile-specific campaigns</a:t>
            </a:r>
          </a:p>
          <a:p>
            <a:pPr lvl="1"/>
            <a:r>
              <a:rPr lang="en-US" sz="2000" dirty="0"/>
              <a:t>Email</a:t>
            </a:r>
          </a:p>
          <a:p>
            <a:endParaRPr lang="en-US" sz="2000" dirty="0"/>
          </a:p>
        </p:txBody>
      </p:sp>
      <p:sp>
        <p:nvSpPr>
          <p:cNvPr id="3" name="Text Placeholder 2"/>
          <p:cNvSpPr>
            <a:spLocks noGrp="1"/>
          </p:cNvSpPr>
          <p:nvPr>
            <p:ph type="body" sz="quarter" idx="14"/>
          </p:nvPr>
        </p:nvSpPr>
        <p:spPr/>
        <p:txBody>
          <a:bodyPr/>
          <a:lstStyle/>
          <a:p>
            <a:r>
              <a:rPr lang="en-US" dirty="0">
                <a:hlinkClick r:id="rId2"/>
              </a:rPr>
              <a:t>Refresher: Digital Assets to NOT Tag</a:t>
            </a:r>
            <a:endParaRPr lang="en-US" dirty="0"/>
          </a:p>
        </p:txBody>
      </p:sp>
    </p:spTree>
    <p:extLst>
      <p:ext uri="{BB962C8B-B14F-4D97-AF65-F5344CB8AC3E}">
        <p14:creationId xmlns:p14="http://schemas.microsoft.com/office/powerpoint/2010/main" val="37993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How to Analyze Tags</a:t>
            </a:r>
            <a:endParaRPr lang="en-US" b="1" dirty="0"/>
          </a:p>
        </p:txBody>
      </p:sp>
    </p:spTree>
    <p:extLst>
      <p:ext uri="{BB962C8B-B14F-4D97-AF65-F5344CB8AC3E}">
        <p14:creationId xmlns:p14="http://schemas.microsoft.com/office/powerpoint/2010/main" val="24181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228600" y="1718605"/>
            <a:ext cx="4191000" cy="4648200"/>
          </a:xfrm>
          <a:prstGeom prst="rect">
            <a:avLst/>
          </a:prstGeom>
        </p:spPr>
        <p:txBody>
          <a:bodyPr/>
          <a:lstStyle/>
          <a:p>
            <a:pPr marL="285750" indent="-285750" algn="l">
              <a:buFont typeface="Arial" panose="020B0604020202020204" pitchFamily="34" charset="0"/>
              <a:buChar char="•"/>
            </a:pPr>
            <a:r>
              <a:rPr lang="en-US" dirty="0"/>
              <a:t>Analyze button is clickable when Tag has seen enough traffic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Usually once the Tag has seen ~ 2,000 Matched Resonate IDs, but could be higher</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
        <p:nvSpPr>
          <p:cNvPr id="5" name="Text Placeholder 4"/>
          <p:cNvSpPr>
            <a:spLocks noGrp="1"/>
          </p:cNvSpPr>
          <p:nvPr>
            <p:ph type="body" sz="quarter" idx="14"/>
          </p:nvPr>
        </p:nvSpPr>
        <p:spPr/>
        <p:txBody>
          <a:bodyPr/>
          <a:lstStyle/>
          <a:p>
            <a:r>
              <a:rPr lang="en-US" dirty="0">
                <a:solidFill>
                  <a:srgbClr val="FF0000"/>
                </a:solidFill>
                <a:latin typeface="+mn-lt"/>
                <a:ea typeface="MS PGothic" panose="020B0600070205080204" pitchFamily="34" charset="-128"/>
                <a:cs typeface="Calibri"/>
              </a:rPr>
              <a:t>When Can You Analyze</a:t>
            </a:r>
            <a:endParaRPr lang="en-US" dirty="0">
              <a:solidFill>
                <a:srgbClr val="FF0000"/>
              </a:solidFill>
              <a:latin typeface="+mn-lt"/>
            </a:endParaRPr>
          </a:p>
        </p:txBody>
      </p:sp>
      <p:pic>
        <p:nvPicPr>
          <p:cNvPr id="7" name="Picture 6" descr="A white background with black text&#10;&#10;Description automatically generated with medium confidence">
            <a:extLst>
              <a:ext uri="{FF2B5EF4-FFF2-40B4-BE49-F238E27FC236}">
                <a16:creationId xmlns:a16="http://schemas.microsoft.com/office/drawing/2014/main" id="{3EC760DE-EC1F-F6B7-D45F-179AEAA27975}"/>
              </a:ext>
            </a:extLst>
          </p:cNvPr>
          <p:cNvPicPr>
            <a:picLocks noChangeAspect="1"/>
          </p:cNvPicPr>
          <p:nvPr/>
        </p:nvPicPr>
        <p:blipFill>
          <a:blip r:embed="rId2"/>
          <a:stretch>
            <a:fillRect/>
          </a:stretch>
        </p:blipFill>
        <p:spPr>
          <a:xfrm>
            <a:off x="4339862" y="2819400"/>
            <a:ext cx="7852138" cy="1524000"/>
          </a:xfrm>
          <a:prstGeom prst="rect">
            <a:avLst/>
          </a:prstGeom>
        </p:spPr>
      </p:pic>
      <p:sp>
        <p:nvSpPr>
          <p:cNvPr id="6" name="Rectangle 5">
            <a:extLst>
              <a:ext uri="{FF2B5EF4-FFF2-40B4-BE49-F238E27FC236}">
                <a16:creationId xmlns:a16="http://schemas.microsoft.com/office/drawing/2014/main" id="{A19E8E1B-2635-4C50-9FC2-9D7F93BE3AF5}"/>
              </a:ext>
            </a:extLst>
          </p:cNvPr>
          <p:cNvSpPr/>
          <p:nvPr/>
        </p:nvSpPr>
        <p:spPr>
          <a:xfrm>
            <a:off x="9829800" y="3200400"/>
            <a:ext cx="1143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97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6CA00AC3-87AF-268C-0A1A-9E2F61323CDC}"/>
              </a:ext>
            </a:extLst>
          </p:cNvPr>
          <p:cNvPicPr>
            <a:picLocks noChangeAspect="1"/>
          </p:cNvPicPr>
          <p:nvPr/>
        </p:nvPicPr>
        <p:blipFill>
          <a:blip r:embed="rId3"/>
          <a:stretch>
            <a:fillRect/>
          </a:stretch>
        </p:blipFill>
        <p:spPr>
          <a:xfrm>
            <a:off x="3319396" y="1754565"/>
            <a:ext cx="8067494" cy="4722435"/>
          </a:xfrm>
          <a:prstGeom prst="rect">
            <a:avLst/>
          </a:prstGeom>
        </p:spPr>
      </p:pic>
      <p:sp>
        <p:nvSpPr>
          <p:cNvPr id="7" name="Text Placeholder 6"/>
          <p:cNvSpPr>
            <a:spLocks noGrp="1"/>
          </p:cNvSpPr>
          <p:nvPr>
            <p:ph type="body" sz="quarter" idx="15"/>
          </p:nvPr>
        </p:nvSpPr>
        <p:spPr>
          <a:xfrm>
            <a:off x="384810" y="2090549"/>
            <a:ext cx="3161029" cy="4157851"/>
          </a:xfrm>
        </p:spPr>
        <p:txBody>
          <a:bodyPr>
            <a:normAutofit/>
          </a:bodyPr>
          <a:lstStyle/>
          <a:p>
            <a:pPr marL="285750" indent="-285750">
              <a:buClr>
                <a:schemeClr val="accent2"/>
              </a:buClr>
            </a:pPr>
            <a:r>
              <a:rPr lang="en-US" sz="1800" b="1" dirty="0"/>
              <a:t>Segmentation</a:t>
            </a:r>
          </a:p>
          <a:p>
            <a:pPr marL="285750" indent="-285750">
              <a:buClr>
                <a:schemeClr val="accent2"/>
              </a:buClr>
            </a:pPr>
            <a:r>
              <a:rPr lang="en-US" sz="1800" dirty="0"/>
              <a:t>Click </a:t>
            </a:r>
            <a:r>
              <a:rPr lang="en-US" sz="1800" b="1" dirty="0"/>
              <a:t>Tags </a:t>
            </a:r>
            <a:r>
              <a:rPr lang="en-US" sz="1800" dirty="0"/>
              <a:t>in taxonomy - </a:t>
            </a:r>
            <a:r>
              <a:rPr lang="en-US" sz="1800" b="1" dirty="0"/>
              <a:t>Site</a:t>
            </a:r>
          </a:p>
          <a:p>
            <a:pPr marL="285750" indent="-285750">
              <a:buClr>
                <a:schemeClr val="accent2"/>
              </a:buClr>
            </a:pPr>
            <a:r>
              <a:rPr lang="en-US" sz="1800" dirty="0"/>
              <a:t>Find your </a:t>
            </a:r>
            <a:r>
              <a:rPr lang="en-US" sz="1800" b="1" dirty="0"/>
              <a:t>Event</a:t>
            </a:r>
            <a:r>
              <a:rPr lang="en-US" sz="1800" dirty="0"/>
              <a:t> or Content to analyze</a:t>
            </a:r>
          </a:p>
          <a:p>
            <a:pPr marL="285750" indent="-285750">
              <a:buClr>
                <a:schemeClr val="accent2"/>
              </a:buClr>
            </a:pPr>
            <a:r>
              <a:rPr lang="en-US" sz="1800" b="1" dirty="0"/>
              <a:t>Click</a:t>
            </a:r>
            <a:r>
              <a:rPr lang="en-US" sz="1800" dirty="0"/>
              <a:t> to add to audience definition</a:t>
            </a:r>
          </a:p>
          <a:p>
            <a:pPr marL="285750" indent="-285750">
              <a:buClr>
                <a:schemeClr val="accent2"/>
              </a:buClr>
            </a:pPr>
            <a:r>
              <a:rPr lang="en-US" sz="1800" dirty="0"/>
              <a:t>Click </a:t>
            </a:r>
            <a:r>
              <a:rPr lang="en-US" sz="1800" b="1" dirty="0"/>
              <a:t>Save </a:t>
            </a:r>
          </a:p>
          <a:p>
            <a:pPr marL="285750" indent="-285750">
              <a:buClr>
                <a:schemeClr val="accent2"/>
              </a:buClr>
            </a:pPr>
            <a:r>
              <a:rPr lang="en-US" sz="1800" b="1" dirty="0"/>
              <a:t>Add to Analysis</a:t>
            </a:r>
          </a:p>
          <a:p>
            <a:pPr marL="285750" indent="-285750">
              <a:buClr>
                <a:schemeClr val="accent2"/>
              </a:buClr>
            </a:pPr>
            <a:r>
              <a:rPr lang="en-US" sz="1800" dirty="0"/>
              <a:t>Find in </a:t>
            </a:r>
            <a:r>
              <a:rPr lang="en-US" sz="1800" b="1" dirty="0"/>
              <a:t>List Icon</a:t>
            </a:r>
            <a:r>
              <a:rPr lang="en-US" sz="1800" dirty="0"/>
              <a:t> – </a:t>
            </a:r>
            <a:r>
              <a:rPr lang="en-US" sz="1800" b="1" dirty="0"/>
              <a:t>Audiences </a:t>
            </a:r>
          </a:p>
        </p:txBody>
      </p:sp>
      <p:sp>
        <p:nvSpPr>
          <p:cNvPr id="2" name="Content Placeholder 1"/>
          <p:cNvSpPr>
            <a:spLocks noGrp="1"/>
          </p:cNvSpPr>
          <p:nvPr>
            <p:ph type="body" sz="quarter" idx="13"/>
          </p:nvPr>
        </p:nvSpPr>
        <p:spPr/>
        <p:txBody>
          <a:bodyPr>
            <a:normAutofit/>
          </a:bodyPr>
          <a:lstStyle/>
          <a:p>
            <a:pPr>
              <a:buClr>
                <a:srgbClr val="7FB33A"/>
              </a:buClr>
            </a:pPr>
            <a:r>
              <a:rPr lang="en-US" dirty="0">
                <a:latin typeface="+mn-lt"/>
              </a:rPr>
              <a:t>To Analyze a Dynamic Site Tag, First Save the Tag as an Audience</a:t>
            </a:r>
          </a:p>
        </p:txBody>
      </p:sp>
      <p:sp>
        <p:nvSpPr>
          <p:cNvPr id="4" name="Text Placeholder 3"/>
          <p:cNvSpPr>
            <a:spLocks noGrp="1"/>
          </p:cNvSpPr>
          <p:nvPr>
            <p:ph type="body" sz="quarter" idx="14"/>
          </p:nvPr>
        </p:nvSpPr>
        <p:spPr/>
        <p:txBody>
          <a:bodyPr>
            <a:normAutofit fontScale="92500" lnSpcReduction="10000"/>
          </a:bodyPr>
          <a:lstStyle/>
          <a:p>
            <a:pPr>
              <a:buClr>
                <a:srgbClr val="7FB33A"/>
              </a:buClr>
            </a:pPr>
            <a:r>
              <a:rPr lang="en-US" sz="4800" dirty="0">
                <a:latin typeface="+mn-lt"/>
              </a:rPr>
              <a:t>Analyzing a Dynamic Site Tag</a:t>
            </a:r>
          </a:p>
        </p:txBody>
      </p:sp>
      <p:sp>
        <p:nvSpPr>
          <p:cNvPr id="8" name="Rectangle 7">
            <a:extLst>
              <a:ext uri="{FF2B5EF4-FFF2-40B4-BE49-F238E27FC236}">
                <a16:creationId xmlns:a16="http://schemas.microsoft.com/office/drawing/2014/main" id="{5497B2D1-B390-40E7-BA72-83B54E2B15AE}"/>
              </a:ext>
            </a:extLst>
          </p:cNvPr>
          <p:cNvSpPr/>
          <p:nvPr/>
        </p:nvSpPr>
        <p:spPr>
          <a:xfrm>
            <a:off x="3319396" y="2989111"/>
            <a:ext cx="1862203" cy="439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0CB7EF-7B91-4AED-B68D-486F60906E80}"/>
              </a:ext>
            </a:extLst>
          </p:cNvPr>
          <p:cNvSpPr/>
          <p:nvPr/>
        </p:nvSpPr>
        <p:spPr>
          <a:xfrm>
            <a:off x="5273040" y="3962400"/>
            <a:ext cx="11464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0BD0B27-D3BC-07B0-EC79-5132435DB506}"/>
              </a:ext>
            </a:extLst>
          </p:cNvPr>
          <p:cNvSpPr/>
          <p:nvPr/>
        </p:nvSpPr>
        <p:spPr>
          <a:xfrm>
            <a:off x="10058400" y="1828800"/>
            <a:ext cx="132849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66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20" ma:contentTypeDescription="Create a new document." ma:contentTypeScope="" ma:versionID="d6d8a6e827d787bcdecbd01cb5dbfcc6">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9d5411521bb7fe23f326fcf97820b68c"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F5298-07EE-4BEC-90ED-C4F8E75E8B6B}"/>
</file>

<file path=customXml/itemProps2.xml><?xml version="1.0" encoding="utf-8"?>
<ds:datastoreItem xmlns:ds="http://schemas.openxmlformats.org/officeDocument/2006/customXml" ds:itemID="{5742126F-5EF1-4720-9F95-900083CBC3DB}">
  <ds:schemaRef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b97f4c75-1661-4b01-973e-7a6c5ef52a85"/>
    <ds:schemaRef ds:uri="http://schemas.openxmlformats.org/package/2006/metadata/core-properties"/>
    <ds:schemaRef ds:uri="4d2cd5e6-f8f5-4595-bda4-344a2da989d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D869981-C5E6-41D9-85C5-43B29CEA32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2_Office Theme</Template>
  <TotalTime>4775</TotalTime>
  <Words>1092</Words>
  <Application>Microsoft Macintosh PowerPoint</Application>
  <PresentationFormat>Widescreen</PresentationFormat>
  <Paragraphs>138</Paragraphs>
  <Slides>19</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Raleway Medium</vt:lpstr>
      <vt:lpstr>Montserrat-Regular</vt:lpstr>
      <vt:lpstr>Open Sans Light</vt:lpstr>
      <vt:lpstr>Bw Modelica Medium</vt:lpstr>
      <vt:lpstr>LucidaGrande</vt:lpstr>
      <vt:lpstr>Calibri Light</vt:lpstr>
      <vt:lpstr>Raleway</vt:lpstr>
      <vt:lpstr>Calibri</vt:lpstr>
      <vt:lpstr>Aptos</vt:lpstr>
      <vt:lpstr>MS PGothic</vt:lpstr>
      <vt:lpstr>Montserrat</vt:lpstr>
      <vt:lpstr>Arial</vt:lpstr>
      <vt:lpstr>Bw Modelica Light</vt:lpstr>
      <vt:lpstr>Bw Modelica</vt:lpstr>
      <vt:lpstr>Raleway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Lexi Acosta</cp:lastModifiedBy>
  <cp:revision>117</cp:revision>
  <dcterms:created xsi:type="dcterms:W3CDTF">2019-02-20T21:19:33Z</dcterms:created>
  <dcterms:modified xsi:type="dcterms:W3CDTF">2024-08-21T18:03:07Z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ies>
</file>