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21" r:id="rId4"/>
  </p:sldMasterIdLst>
  <p:notesMasterIdLst>
    <p:notesMasterId r:id="rId18"/>
  </p:notesMasterIdLst>
  <p:sldIdLst>
    <p:sldId id="1680" r:id="rId5"/>
    <p:sldId id="1712" r:id="rId6"/>
    <p:sldId id="1732" r:id="rId7"/>
    <p:sldId id="1743" r:id="rId8"/>
    <p:sldId id="1744" r:id="rId9"/>
    <p:sldId id="1745" r:id="rId10"/>
    <p:sldId id="1746" r:id="rId11"/>
    <p:sldId id="1737" r:id="rId12"/>
    <p:sldId id="279" r:id="rId13"/>
    <p:sldId id="1747" r:id="rId14"/>
    <p:sldId id="1741" r:id="rId15"/>
    <p:sldId id="1742" r:id="rId16"/>
    <p:sldId id="1726" r:id="rId17"/>
  </p:sldIdLst>
  <p:sldSz cx="12192000" cy="6858000"/>
  <p:notesSz cx="6858000" cy="9144000"/>
  <p:embeddedFontLst>
    <p:embeddedFont>
      <p:font typeface="Bw Modelica" pitchFamily="2" charset="77"/>
      <p:regular r:id="rId19"/>
      <p:bold r:id="rId20"/>
      <p:italic r:id="rId21"/>
    </p:embeddedFont>
    <p:embeddedFont>
      <p:font typeface="Bw Modelica Light" pitchFamily="2" charset="77"/>
      <p:regular r:id="rId22"/>
      <p:italic r:id="rId23"/>
    </p:embeddedFont>
    <p:embeddedFont>
      <p:font typeface="Bw Modelica Medium" pitchFamily="2" charset="77"/>
      <p:regular r:id="rId24"/>
      <p:bold r:id="rId25"/>
      <p:italic r:id="rId26"/>
      <p:boldItalic r:id="rId27"/>
    </p:embeddedFont>
    <p:embeddedFont>
      <p:font typeface="Montserrat" pitchFamily="2" charset="77"/>
      <p:regular r:id="rId28"/>
      <p:bold r:id="rId29"/>
      <p:italic r:id="rId30"/>
      <p:boldItalic r:id="rId31"/>
    </p:embeddedFont>
    <p:embeddedFont>
      <p:font typeface="Montserrat-Regular" panose="02000505000000020004" pitchFamily="2" charset="77"/>
      <p:regular r:id="rId32"/>
    </p:embeddedFont>
    <p:embeddedFont>
      <p:font typeface="Open Sans Light" panose="020B0306030504020204" pitchFamily="34" charset="0"/>
      <p:regular r:id="rId33"/>
      <p:italic r:id="rId34"/>
    </p:embeddedFont>
    <p:embeddedFont>
      <p:font typeface="Raleway" panose="020B0703030101060003" pitchFamily="34" charset="77"/>
      <p:regular r:id="rId35"/>
      <p:bold r:id="rId36"/>
    </p:embeddedFont>
    <p:embeddedFont>
      <p:font typeface="Raleway Light" panose="020B0403030101060003" pitchFamily="34" charset="77"/>
      <p:regular r:id="rId37"/>
    </p:embeddedFont>
    <p:embeddedFont>
      <p:font typeface="Raleway Medium" panose="020B0703030101060003" pitchFamily="34" charset="77"/>
      <p:regular r:id="rId38"/>
      <p:bold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2" userDrawn="1">
          <p15:clr>
            <a:srgbClr val="A4A3A4"/>
          </p15:clr>
        </p15:guide>
        <p15:guide id="2" pos="3024" userDrawn="1">
          <p15:clr>
            <a:srgbClr val="A4A3A4"/>
          </p15:clr>
        </p15:guide>
        <p15:guide id="3" pos="2256" userDrawn="1">
          <p15:clr>
            <a:srgbClr val="A4A3A4"/>
          </p15:clr>
        </p15:guide>
        <p15:guide id="4" orient="horz" pos="3936" userDrawn="1">
          <p15:clr>
            <a:srgbClr val="A4A3A4"/>
          </p15:clr>
        </p15:guide>
        <p15:guide id="5" orient="horz" pos="1872" userDrawn="1">
          <p15:clr>
            <a:srgbClr val="A4A3A4"/>
          </p15:clr>
        </p15:guide>
        <p15:guide id="6" pos="4464" userDrawn="1">
          <p15:clr>
            <a:srgbClr val="A4A3A4"/>
          </p15:clr>
        </p15:guide>
        <p15:guide id="7" pos="1056" userDrawn="1">
          <p15:clr>
            <a:srgbClr val="A4A3A4"/>
          </p15:clr>
        </p15:guide>
        <p15:guide id="8" pos="59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ka McCoy" initials="EM" lastIdx="172" clrIdx="0">
    <p:extLst>
      <p:ext uri="{19B8F6BF-5375-455C-9EA6-DF929625EA0E}">
        <p15:presenceInfo xmlns:p15="http://schemas.microsoft.com/office/powerpoint/2012/main" userId="S::ericka.mccoy@resonate.com::8d6a9593-107f-42b0-aec7-b3dbc7a0668c" providerId="AD"/>
      </p:ext>
    </p:extLst>
  </p:cmAuthor>
  <p:cmAuthor id="2" name="Ericka McCoy" initials="EM [3]" lastIdx="29" clrIdx="1">
    <p:extLst>
      <p:ext uri="{19B8F6BF-5375-455C-9EA6-DF929625EA0E}">
        <p15:presenceInfo xmlns:p15="http://schemas.microsoft.com/office/powerpoint/2012/main" userId="Ericka McCoy" providerId="None"/>
      </p:ext>
    </p:extLst>
  </p:cmAuthor>
  <p:cmAuthor id="3" name="Jason Schneider" initials="JS" lastIdx="1" clrIdx="2">
    <p:extLst>
      <p:ext uri="{19B8F6BF-5375-455C-9EA6-DF929625EA0E}">
        <p15:presenceInfo xmlns:p15="http://schemas.microsoft.com/office/powerpoint/2012/main" userId="S-1-5-21-574009760-2973956309-3174650737-86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29" autoAdjust="0"/>
    <p:restoredTop sz="93014" autoAdjust="0"/>
  </p:normalViewPr>
  <p:slideViewPr>
    <p:cSldViewPr snapToObjects="1">
      <p:cViewPr>
        <p:scale>
          <a:sx n="159" d="100"/>
          <a:sy n="159" d="100"/>
        </p:scale>
        <p:origin x="-832" y="-424"/>
      </p:cViewPr>
      <p:guideLst>
        <p:guide orient="horz" pos="1632"/>
        <p:guide pos="3024"/>
        <p:guide pos="2256"/>
        <p:guide orient="horz" pos="3936"/>
        <p:guide orient="horz" pos="1872"/>
        <p:guide pos="4464"/>
        <p:guide pos="1056"/>
        <p:guide pos="59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8292"/>
    </p:cViewPr>
  </p:sorterViewPr>
  <p:notesViewPr>
    <p:cSldViewPr snapToObjects="1">
      <p:cViewPr varScale="1">
        <p:scale>
          <a:sx n="86" d="100"/>
          <a:sy n="86" d="100"/>
        </p:scale>
        <p:origin x="2808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A4073-0165-8B41-A643-FC52AB74F5FC}" type="datetimeFigureOut">
              <a:rPr lang="en-US" smtClean="0"/>
              <a:t>8/26/24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86CCE-1718-EC40-8B43-A8B1E06F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07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B4C3C-FBBD-4FF1-885B-547F55B793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55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86CCE-1718-EC40-8B43-A8B1E06F9F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73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86CCE-1718-EC40-8B43-A8B1E06F9F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36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Estimated Targetable IDs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building audiences with our granular Geography data, you'll notice that you will not see a projected adult online population number, but rather numbers for Estimated Targeted ID modeled devices.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the Geography data is observed and based on location, and this data is not weighted to be representative of the U.S. adult online population, we cannot provide a projected count of how many people are in each geographic area. 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86CCE-1718-EC40-8B43-A8B1E06F9F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47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86CCE-1718-EC40-8B43-A8B1E06F9F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83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86CCE-1718-EC40-8B43-A8B1E06F9F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97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5 presenter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5D9813-F482-2546-88B8-9107298B9B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90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5B2C33-0DEA-9449-9D9D-238AD05831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312990"/>
            <a:ext cx="3712029" cy="553910"/>
          </a:xfrm>
          <a:prstGeom prst="rect">
            <a:avLst/>
          </a:prstGeom>
        </p:spPr>
      </p:pic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128953E8-5F43-7D4E-86BE-17E9BDEE99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4692403"/>
            <a:ext cx="5638081" cy="6917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Bw Modelica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4EF66D3-E7AA-5245-81BB-4A6D749A90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2743200"/>
            <a:ext cx="5638081" cy="19327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i="0">
                <a:solidFill>
                  <a:schemeClr val="bg1"/>
                </a:solidFill>
                <a:latin typeface="Bw Modelica Medium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844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99A68AA-8881-E340-ADDF-5AF26FCF3D88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4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Bw Modelica Medium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D84702-BEA3-9442-83BB-A09049A0B7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52" y="510663"/>
            <a:ext cx="12199652" cy="616271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6F65ED-FDCC-404B-A087-488A9A34C2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3977" y="1848733"/>
            <a:ext cx="10788587" cy="316053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400" b="0" i="0">
                <a:solidFill>
                  <a:schemeClr val="bg1"/>
                </a:solidFill>
                <a:latin typeface="Bw Modelica Medium" pitchFamily="2" charset="77"/>
              </a:defRPr>
            </a:lvl1pPr>
            <a:lvl2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2pPr>
            <a:lvl3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3pPr>
            <a:lvl4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4pPr>
            <a:lvl5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780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99A68AA-8881-E340-ADDF-5AF26FCF3D88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1B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Bw Modelica Medium" pitchFamily="2" charset="77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6F65ED-FDCC-404B-A087-488A9A34C2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3977" y="1848733"/>
            <a:ext cx="10788587" cy="316053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400" b="0" i="0">
                <a:solidFill>
                  <a:schemeClr val="bg1"/>
                </a:solidFill>
                <a:latin typeface="Bw Modelica Medium" pitchFamily="2" charset="77"/>
              </a:defRPr>
            </a:lvl1pPr>
            <a:lvl2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2pPr>
            <a:lvl3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3pPr>
            <a:lvl4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4pPr>
            <a:lvl5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BB74FF-272C-4845-9BE6-B8EC9E7C0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21034" y="1281627"/>
            <a:ext cx="12199652" cy="616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vider Slid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99A68AA-8881-E340-ADDF-5AF26FCF3D88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68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Bw Modelica Medium" pitchFamily="2" charset="77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6F65ED-FDCC-404B-A087-488A9A34C2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3977" y="1848733"/>
            <a:ext cx="10788587" cy="316053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400" b="0" i="0">
                <a:solidFill>
                  <a:schemeClr val="bg1"/>
                </a:solidFill>
                <a:latin typeface="Bw Modelica Medium" pitchFamily="2" charset="77"/>
              </a:defRPr>
            </a:lvl1pPr>
            <a:lvl2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2pPr>
            <a:lvl3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3pPr>
            <a:lvl4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4pPr>
            <a:lvl5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365257-CC24-164C-A55B-1FAAF31553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21034" y="1281627"/>
            <a:ext cx="12199652" cy="616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7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AE80AC7C-E0EA-D845-A5DC-787A3F27A5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100" y="482051"/>
            <a:ext cx="10871200" cy="635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600" b="0" i="0" spc="0">
                <a:solidFill>
                  <a:srgbClr val="F14C23"/>
                </a:solidFill>
                <a:latin typeface="Bw Modelica Medium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E86066-E6AC-5547-8D20-C448014ACEEA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Bw Modelica Medium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B4698-B029-4F4C-AF7E-07B5496D7D3C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419B15-0D56-4440-A69F-24CD662C03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8" cy="16205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C75FAD-6DFB-5849-9955-66146364C437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45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ayou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1DBE75B1-4AAA-CB4A-84C2-4266100EE52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85800" y="1371600"/>
            <a:ext cx="10896600" cy="46482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tx1"/>
                </a:solidFill>
                <a:latin typeface="+mn-lt"/>
              </a:defRPr>
            </a:lvl1pPr>
            <a:lvl2pPr marL="800100" indent="-342900">
              <a:buClr>
                <a:schemeClr val="accent2"/>
              </a:buClr>
              <a:buFont typeface="Arial" panose="020B0604020202020204" pitchFamily="34" charset="0"/>
              <a:buChar char="•"/>
              <a:defRPr baseline="0">
                <a:latin typeface="Bw Modelica" pitchFamily="2" charset="77"/>
              </a:defRPr>
            </a:lvl2pPr>
            <a:lvl3pPr marL="1257300" indent="-342900">
              <a:buClr>
                <a:schemeClr val="accent2"/>
              </a:buClr>
              <a:buFont typeface="Arial" panose="020B0604020202020204" pitchFamily="34" charset="0"/>
              <a:buChar char="•"/>
              <a:defRPr baseline="0">
                <a:latin typeface="Bw Modelica" pitchFamily="2" charset="77"/>
              </a:defRPr>
            </a:lvl3pPr>
            <a:lvl4pPr marL="1657350" indent="-285750">
              <a:buClr>
                <a:schemeClr val="accent2"/>
              </a:buClr>
              <a:buFont typeface="Arial" panose="020B0604020202020204" pitchFamily="34" charset="0"/>
              <a:buChar char="•"/>
              <a:defRPr baseline="0">
                <a:latin typeface="Bw Modelica" pitchFamily="2" charset="77"/>
              </a:defRPr>
            </a:lvl4pPr>
            <a:lvl5pPr marL="2114550" indent="-285750">
              <a:buClr>
                <a:schemeClr val="accent2"/>
              </a:buClr>
              <a:buFont typeface="Arial" panose="020B0604020202020204" pitchFamily="34" charset="0"/>
              <a:buChar char="•"/>
              <a:defRPr baseline="0">
                <a:latin typeface="Bw Modelica" pitchFamily="2" charset="77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8001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Second level</a:t>
            </a:r>
          </a:p>
          <a:p>
            <a:pPr marL="1200150" marR="0" lvl="4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657350" marR="0" lvl="6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marL="2114550" marR="0" lvl="8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9B823634-217A-2749-A1AB-F7627AFA5C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100" y="482051"/>
            <a:ext cx="10871200" cy="635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600" b="0" i="0" spc="0">
                <a:solidFill>
                  <a:srgbClr val="F14C23"/>
                </a:solidFill>
                <a:latin typeface="Bw Modelica Medium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627852-5F89-994C-837A-7894301F1A09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Bw Modelica Medium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F1A72D-D3E3-CB4D-853E-CCBD5E254A69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B38694-8CD4-BC48-810F-1494093AAB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8" cy="1620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855DF9-D186-FE43-87B0-F07E147075E0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9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ayou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EC2E464-8BF3-5D4C-B463-0E8F188686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3100" y="2090549"/>
            <a:ext cx="10871200" cy="4157851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342900" indent="-342900">
              <a:buClr>
                <a:srgbClr val="EF4B24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tx1"/>
                </a:solidFill>
                <a:latin typeface="+mn-lt"/>
                <a:ea typeface="Bw Modelica" panose="020B0604020202020204" charset="0"/>
              </a:defRPr>
            </a:lvl1pPr>
            <a:lvl2pPr marL="800100" indent="-342900">
              <a:buClr>
                <a:srgbClr val="EF4B24"/>
              </a:buClr>
              <a:buFont typeface="Arial" panose="020B0604020202020204" pitchFamily="34" charset="0"/>
              <a:buChar char="•"/>
              <a:defRPr sz="2200" b="0" i="0">
                <a:solidFill>
                  <a:schemeClr val="tx1"/>
                </a:solidFill>
                <a:latin typeface="+mn-lt"/>
                <a:ea typeface="Bw Modelica" panose="020B0604020202020204" charset="0"/>
              </a:defRPr>
            </a:lvl2pPr>
            <a:lvl3pPr marL="1257300" indent="-342900">
              <a:buClr>
                <a:srgbClr val="EF4B24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Bw Modelica" panose="020B0604020202020204" charset="0"/>
                <a:ea typeface="Bw Modelica" panose="020B0604020202020204" charset="0"/>
              </a:defRPr>
            </a:lvl3pPr>
            <a:lvl4pPr marL="1714500" indent="-342900">
              <a:buClr>
                <a:srgbClr val="EF4B24"/>
              </a:buClr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Bw Modelica" panose="020B0604020202020204" charset="0"/>
                <a:ea typeface="Bw Modelica" panose="020B0604020202020204" charset="0"/>
              </a:defRPr>
            </a:lvl4pPr>
            <a:lvl5pPr marL="2171700" indent="-342900">
              <a:buClr>
                <a:srgbClr val="EF4B24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Bw Modelica" panose="020B0604020202020204" charset="0"/>
                <a:ea typeface="Bw Modelica" panose="020B060402020202020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64263B5-BEEC-F444-889B-9FC56BD198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3100" y="1173212"/>
            <a:ext cx="10871200" cy="533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Bw Modelica Light" panose="020B0604020202020204" charset="0"/>
              </a:defRPr>
            </a:lvl1pPr>
            <a:lvl2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2pPr>
            <a:lvl3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3pPr>
            <a:lvl4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4pPr>
            <a:lvl5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CE3F3D45-B2C4-EE4F-A123-AA690217F2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100" y="490259"/>
            <a:ext cx="10871200" cy="635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600" b="0" i="0" spc="0">
                <a:solidFill>
                  <a:srgbClr val="F14C23"/>
                </a:solidFill>
                <a:latin typeface="Bw Modelica Medium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198B7B-179F-0546-BCC8-6250B869DBDF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Bw Modelica Medium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28952A-EEF7-B048-A068-2E4D009B9F8B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8EA698-2D32-354B-92A0-352CADD17C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8" cy="16205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7D110D-B275-7147-9AFF-F3657C45C7DB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07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C1D4A319-6F9B-5147-B426-3EEB7D9F97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3100" y="490259"/>
            <a:ext cx="10871200" cy="635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600" b="0" i="0" spc="0">
                <a:solidFill>
                  <a:srgbClr val="F14C23"/>
                </a:solidFill>
                <a:latin typeface="Bw Modelica Medium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2AEEAA-6201-874A-AE0A-9FC074C585B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73100" y="1455738"/>
            <a:ext cx="5262880" cy="4525962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47DEEEA-12F0-034F-BF89-3D09DA5B11C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81420" y="1455738"/>
            <a:ext cx="5262880" cy="4525962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C6F089D-8CDB-D747-96E8-9CC4CAEAFF45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Bw Modelica Medium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42C635-2685-1C43-8A7B-1FBAEFD8754A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5FC188A-C911-9743-AB77-CCF5338082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8" cy="1620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641445-A29F-8A49-BF2E-A17A123056A8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96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54400" y="1704339"/>
            <a:ext cx="3093751" cy="7489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14943" y="1704339"/>
            <a:ext cx="3093750" cy="7489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187004" y="1704339"/>
            <a:ext cx="3093749" cy="7489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F411A20F-3086-AD4F-9F13-9DFD813B4F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3100" y="482051"/>
            <a:ext cx="10871200" cy="635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600" b="0" i="0">
                <a:solidFill>
                  <a:srgbClr val="F14C23"/>
                </a:solidFill>
                <a:latin typeface="Bw Modelica Medium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885EA57-78F2-544C-877A-4827C738C6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4400" y="2767426"/>
            <a:ext cx="3093751" cy="3176173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7429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2pPr>
            <a:lvl3pPr marL="12001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3pPr>
            <a:lvl4pPr marL="16573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4pPr>
            <a:lvl5pPr marL="21145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2FBB197-DB06-0D46-8AE6-DE15E1A244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14943" y="2767426"/>
            <a:ext cx="3093751" cy="3176173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7429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2pPr>
            <a:lvl3pPr marL="12001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3pPr>
            <a:lvl4pPr marL="16573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4pPr>
            <a:lvl5pPr marL="21145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97561E1-8D43-4945-9676-2139904D77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7004" y="2767426"/>
            <a:ext cx="3093751" cy="3176173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7429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2pPr>
            <a:lvl3pPr marL="12001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3pPr>
            <a:lvl4pPr marL="16573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4pPr>
            <a:lvl5pPr marL="21145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67DC4CD-4FC8-BD41-8C79-5E3C430C27E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1743073" y="4139248"/>
            <a:ext cx="7043827" cy="355102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465BE45-0E30-D34A-AD6A-F251FA25BB36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Bw Modelica Medium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EAD596-BFB8-C140-A4F2-9C32851054AB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40A711F-D4CE-D244-8DCA-4944B4F1F1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8" cy="162056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2890675-9FCC-ED4E-97CD-820BC218D1C9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78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Left (blue-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022196-75C4-BD4F-820C-A90DEF90DC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278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1B37AE2-54A6-DA47-8715-5D0C53BAD29A}"/>
              </a:ext>
            </a:extLst>
          </p:cNvPr>
          <p:cNvSpPr/>
          <p:nvPr/>
        </p:nvSpPr>
        <p:spPr>
          <a:xfrm>
            <a:off x="-722" y="0"/>
            <a:ext cx="12192000" cy="6858000"/>
          </a:xfrm>
          <a:prstGeom prst="rect">
            <a:avLst/>
          </a:prstGeom>
          <a:solidFill>
            <a:srgbClr val="1B75B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Bw Modelica Medium" pitchFamily="2" charset="77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D4F28E4-4EB4-F647-8FDB-E81E855815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828" y="619354"/>
            <a:ext cx="11030471" cy="722698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Bw Modelica Medium" pitchFamily="2" charset="77"/>
              </a:defRPr>
            </a:lvl1pPr>
            <a:lvl2pPr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193212F-C989-47A3-B68E-EE77D20B40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3828" y="1632248"/>
            <a:ext cx="11030472" cy="4618342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05FCB6-B19C-5B46-A0C2-D8D528F53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48277" y="3537598"/>
            <a:ext cx="8544276" cy="431618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76D7CED-0553-BC46-AB62-22B9D057469C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bg1"/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bg1"/>
              </a:solidFill>
              <a:latin typeface="Bw Modelica Medium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A47250-0EDD-E94D-94EF-2BC488DE9DE6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32253C3-2047-2743-9913-22B769411C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7" cy="16205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F449FA6-5641-3544-8006-A1ACB58A6A2D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bg1"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63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 - Left (orange-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70DF0E-49F9-414C-BE03-921A2DBFB3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1B37AE2-54A6-DA47-8715-5D0C53BAD29A}"/>
              </a:ext>
            </a:extLst>
          </p:cNvPr>
          <p:cNvSpPr/>
          <p:nvPr/>
        </p:nvSpPr>
        <p:spPr>
          <a:xfrm>
            <a:off x="0" y="-5481"/>
            <a:ext cx="12192000" cy="6858000"/>
          </a:xfrm>
          <a:prstGeom prst="rect">
            <a:avLst/>
          </a:prstGeom>
          <a:solidFill>
            <a:srgbClr val="F04C2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Bw Modelica Medium" pitchFamily="2" charset="77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0964FD4-C3A2-4B43-912C-70A2412B23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828" y="619354"/>
            <a:ext cx="11030471" cy="585604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Bw Modelica Medium" pitchFamily="2" charset="77"/>
              </a:defRPr>
            </a:lvl1pPr>
            <a:lvl2pPr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F905AADC-A71F-4657-9FAF-BF07EA4FA8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3828" y="1495514"/>
            <a:ext cx="11030472" cy="4755075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764095-949E-1043-9E78-B4A9DB5510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48277" y="3537598"/>
            <a:ext cx="8544276" cy="431618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C25A52E-71EF-0344-9B77-C3A698EAC835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bg1"/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bg1"/>
              </a:solidFill>
              <a:latin typeface="Bw Modelica Medium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C68BB1-9C35-6B45-A067-C8CD00376A52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D9BEC47-6FD6-5A47-8915-F6FD526914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7" cy="16205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9A3E91-B45C-4B45-BFC1-BE2AA8ABC0CE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bg1"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42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3 presenter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C53730-4A6C-AF4D-A950-383F31AE9C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1A9334-1369-3B4A-89ED-6E799BE329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312990"/>
            <a:ext cx="3712029" cy="553910"/>
          </a:xfrm>
          <a:prstGeom prst="rect">
            <a:avLst/>
          </a:prstGeom>
        </p:spPr>
      </p:pic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9C5CC4A-2C0D-E14A-B037-5DCACB8750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4692403"/>
            <a:ext cx="5638081" cy="6917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Bw Modelica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546963A2-1A8B-A34B-9664-9823206B17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2743200"/>
            <a:ext cx="5638081" cy="19327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i="0">
                <a:solidFill>
                  <a:schemeClr val="bg1"/>
                </a:solidFill>
                <a:latin typeface="Bw Modelica Medium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386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 - Left (yellow-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572EA47-2735-2B46-A8E3-08D5D66FA6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Bw Modelica Medium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B37AE2-54A6-DA47-8715-5D0C53BAD29A}"/>
              </a:ext>
            </a:extLst>
          </p:cNvPr>
          <p:cNvSpPr/>
          <p:nvPr/>
        </p:nvSpPr>
        <p:spPr>
          <a:xfrm>
            <a:off x="-3001" y="0"/>
            <a:ext cx="12192000" cy="6858000"/>
          </a:xfrm>
          <a:prstGeom prst="rect">
            <a:avLst/>
          </a:prstGeom>
          <a:solidFill>
            <a:srgbClr val="F68C1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Bw Modelica Medium" pitchFamily="2" charset="77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1F4C1F6-C1D4-7140-8AC9-182364F0F3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828" y="619354"/>
            <a:ext cx="11030471" cy="722698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Bw Modelica Medium" pitchFamily="2" charset="77"/>
              </a:defRPr>
            </a:lvl1pPr>
            <a:lvl2pPr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7BD1CB8-B5C2-4180-A986-BC3756EA79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3828" y="1649338"/>
            <a:ext cx="11030472" cy="4601251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50034B-7D40-9A4D-B3A4-241C54073F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48277" y="3537598"/>
            <a:ext cx="8544276" cy="43161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FCB28249-A39F-4849-A4B6-701408380B23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bg1"/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bg1"/>
              </a:solidFill>
              <a:latin typeface="Bw Modelica Medium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F13E15-5343-3043-AFBD-6DA43663FA72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66AB5B-9A0E-F340-8E93-95DBC32874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7" cy="16205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0BE9AD5-E781-A744-BCDB-0E88901478BB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bg1"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34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Text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53217A-098C-1E4E-9B69-49EC886BBC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Bw Modelica Medium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102AEE6-7353-E24C-A614-A90FC48EEC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759" y="3352014"/>
            <a:ext cx="8544276" cy="4316181"/>
          </a:xfrm>
          <a:prstGeom prst="rect">
            <a:avLst/>
          </a:prstGeom>
        </p:spPr>
      </p:pic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C4D188F1-239A-654F-8D0B-131021562D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100" y="1177074"/>
            <a:ext cx="10871200" cy="56178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Bw Modelica Light" pitchFamily="2" charset="77"/>
              </a:defRPr>
            </a:lvl1pPr>
            <a:lvl2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2pPr>
            <a:lvl3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3pPr>
            <a:lvl4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4pPr>
            <a:lvl5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BFE21F9A-40E0-3C4C-A99D-A5EC42816A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3100" y="482051"/>
            <a:ext cx="10871200" cy="635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600" b="0" i="0" spc="0">
                <a:solidFill>
                  <a:schemeClr val="bg1"/>
                </a:solidFill>
                <a:latin typeface="Bw Modelica Medium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75B7C206-C994-104E-A844-EFE18407F1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3100" y="2082799"/>
            <a:ext cx="10871200" cy="4089401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200" b="0" i="0">
                <a:solidFill>
                  <a:schemeClr val="bg1"/>
                </a:solidFill>
                <a:latin typeface="Bw Modelica Medium" pitchFamily="2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Bw Modelica Medium" pitchFamily="2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Bw Modelica Medium" pitchFamily="2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115AE72-FBD8-504F-B046-71E5F227C770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bg1"/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bg1"/>
              </a:solidFill>
              <a:latin typeface="Bw Modelica Medium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C0B31E-1727-B941-9C4B-80269397999F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F17532E-2850-E740-BA58-3D9B713BD6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7" cy="16205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96EE99-4393-B84B-8A33-9FFB0689B24D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bg1"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55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Text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53217A-098C-1E4E-9B69-49EC886BBC98}"/>
              </a:ext>
            </a:extLst>
          </p:cNvPr>
          <p:cNvSpPr/>
          <p:nvPr/>
        </p:nvSpPr>
        <p:spPr>
          <a:xfrm>
            <a:off x="-3776" y="0"/>
            <a:ext cx="12192000" cy="6858000"/>
          </a:xfrm>
          <a:prstGeom prst="rect">
            <a:avLst/>
          </a:prstGeom>
          <a:solidFill>
            <a:srgbClr val="F04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Bw Modelica Medium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727B40-5A1E-0442-986C-DDCED3D69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759" y="3352014"/>
            <a:ext cx="8544276" cy="4316181"/>
          </a:xfrm>
          <a:prstGeom prst="rect">
            <a:avLst/>
          </a:prstGeom>
        </p:spPr>
      </p:pic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C4D188F1-239A-654F-8D0B-131021562D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100" y="1177074"/>
            <a:ext cx="10871200" cy="56178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Bw Modelica Light" pitchFamily="2" charset="77"/>
              </a:defRPr>
            </a:lvl1pPr>
            <a:lvl2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2pPr>
            <a:lvl3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3pPr>
            <a:lvl4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4pPr>
            <a:lvl5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BFE21F9A-40E0-3C4C-A99D-A5EC42816A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3100" y="482051"/>
            <a:ext cx="10871200" cy="635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600" b="0" i="0" spc="0">
                <a:solidFill>
                  <a:schemeClr val="bg1"/>
                </a:solidFill>
                <a:latin typeface="Bw Modelica Medium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FFC2CB-BA40-384A-9F39-EAB00509B12D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bg1"/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bg1"/>
              </a:solidFill>
              <a:latin typeface="Bw Modelica Medium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BC4990-3692-1347-87B6-ADBB834FD114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2C8F8FA-5156-5D46-BC6A-6AC6A066C4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7" cy="16205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DF62DE-55FE-0C45-9507-053904B3979A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bg1"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BBFAA9-AF1D-0647-A759-22A8556623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3100" y="2082799"/>
            <a:ext cx="10871200" cy="4089401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200" b="0" i="0">
                <a:solidFill>
                  <a:schemeClr val="bg1"/>
                </a:solidFill>
                <a:latin typeface="Bw Modelica Medium" pitchFamily="2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Bw Modelica Medium" pitchFamily="2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Bw Modelica Medium" pitchFamily="2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47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Text Slid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53217A-098C-1E4E-9B69-49EC886BBC98}"/>
              </a:ext>
            </a:extLst>
          </p:cNvPr>
          <p:cNvSpPr/>
          <p:nvPr/>
        </p:nvSpPr>
        <p:spPr>
          <a:xfrm>
            <a:off x="-3776" y="12702"/>
            <a:ext cx="12192000" cy="6858000"/>
          </a:xfrm>
          <a:prstGeom prst="rect">
            <a:avLst/>
          </a:prstGeom>
          <a:solidFill>
            <a:srgbClr val="F68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Bw Modelica Medium" pitchFamily="2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364223-862D-8146-837F-228BE93D05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759" y="3352014"/>
            <a:ext cx="8544276" cy="4316181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162EEB8-CFE3-4E4A-ABB7-9099B2415A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100" y="1177074"/>
            <a:ext cx="10871200" cy="56178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Bw Modelica Light" pitchFamily="2" charset="77"/>
              </a:defRPr>
            </a:lvl1pPr>
            <a:lvl2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2pPr>
            <a:lvl3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3pPr>
            <a:lvl4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4pPr>
            <a:lvl5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833483DD-F7DE-CB4C-9B60-CDF1AB1C71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3100" y="482051"/>
            <a:ext cx="10871200" cy="635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600" b="0" i="0" spc="0">
                <a:solidFill>
                  <a:schemeClr val="bg1"/>
                </a:solidFill>
                <a:latin typeface="Bw Modelica Medium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E28567-1581-F043-A4E2-44B904A5BFCA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bg1"/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bg1"/>
              </a:solidFill>
              <a:latin typeface="Bw Modelica Medium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6A98D9-FA55-ED4D-9CB7-BAEAB78D4D70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4758EB6-DFA5-8742-B65A-6D21B4DABA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7" cy="16205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4A3E47-FCA3-B941-BC8D-64154C3B28EC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bg1"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84C3F337-4CCD-DE4D-AA21-9DA41BB004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3100" y="2082799"/>
            <a:ext cx="10871200" cy="4089401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200" b="0" i="0">
                <a:solidFill>
                  <a:schemeClr val="bg1"/>
                </a:solidFill>
                <a:latin typeface="Bw Modelica Medium" pitchFamily="2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Bw Modelica Medium" pitchFamily="2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Bw Modelica Medium" pitchFamily="2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05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_Bullet_layout"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person, man, outdoor&#10;&#10;Description automatically generated">
            <a:extLst>
              <a:ext uri="{FF2B5EF4-FFF2-40B4-BE49-F238E27FC236}">
                <a16:creationId xmlns:a16="http://schemas.microsoft.com/office/drawing/2014/main" id="{81D810B1-2A1D-104A-BD7D-3A9DC9ECB6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DCFB65C-E1BF-E949-8E95-35CB1AC11A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5843" y="819802"/>
            <a:ext cx="6431007" cy="174115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4800" b="0" i="0">
                <a:solidFill>
                  <a:schemeClr val="accent2"/>
                </a:solidFill>
                <a:latin typeface="Bw Modelica Medium" pitchFamily="2" charset="77"/>
              </a:defRPr>
            </a:lvl1pPr>
            <a:lvl2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2pPr>
            <a:lvl3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3pPr>
            <a:lvl4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4pPr>
            <a:lvl5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DC1DE0F-2829-6249-9E0D-837BCF1991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5843" y="2844664"/>
            <a:ext cx="6395451" cy="3319131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342900" indent="-342900">
              <a:buClr>
                <a:srgbClr val="EF4B24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Bw Modelica Medium" pitchFamily="2" charset="77"/>
              </a:defRPr>
            </a:lvl1pPr>
            <a:lvl2pPr marL="800100" indent="-342900">
              <a:buClr>
                <a:srgbClr val="EF4B24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Bw Modelica Medium" pitchFamily="2" charset="77"/>
              </a:defRPr>
            </a:lvl2pPr>
            <a:lvl3pPr marL="1257300" indent="-342900">
              <a:buClr>
                <a:srgbClr val="EF4B24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Bw Modelica Medium" pitchFamily="2" charset="77"/>
              </a:defRPr>
            </a:lvl3pPr>
            <a:lvl4pPr marL="1714500" indent="-342900">
              <a:buClr>
                <a:srgbClr val="EF4B24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Bw Modelica Medium" pitchFamily="2" charset="77"/>
              </a:defRPr>
            </a:lvl4pPr>
            <a:lvl5pPr marL="2171700" indent="-342900">
              <a:buClr>
                <a:srgbClr val="EF4B24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B8CCC8C-82D5-6C47-B816-9705BC3BF2A5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Bw Modelica Medium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A74A2A-48D7-CE4C-9AAF-7535EC933544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B0B306-3362-ED45-A3F8-A67ED1EE6E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8" cy="16205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4B662F-B2F2-2748-A64B-EBBC97F32C87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6BF88D8-7C52-EF48-9FFE-D83E9A09C9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5468" y="805514"/>
            <a:ext cx="4267200" cy="5334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65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Lef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102AEE6-7353-E24C-A614-A90FC48EECF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lum bright="-86000" contrast="-65000"/>
          </a:blip>
          <a:stretch>
            <a:fillRect/>
          </a:stretch>
        </p:blipFill>
        <p:spPr>
          <a:xfrm>
            <a:off x="-2448277" y="3537598"/>
            <a:ext cx="8544277" cy="431618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FE05BDD-6DEC-584E-95AA-DB983274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829" y="619353"/>
            <a:ext cx="3365500" cy="3343047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0" indent="0">
              <a:buNone/>
              <a:defRPr sz="4400" b="0" i="0">
                <a:solidFill>
                  <a:srgbClr val="F14C23"/>
                </a:solidFill>
                <a:latin typeface="Bw Modelica Medium" pitchFamily="2" charset="77"/>
              </a:defRPr>
            </a:lvl1pPr>
            <a:lvl2pPr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3FE7439-AA2D-1B46-87FC-00409FD2B5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4351" y="2405664"/>
            <a:ext cx="7413811" cy="3844925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bg2">
                    <a:lumMod val="25000"/>
                  </a:schemeClr>
                </a:solidFill>
                <a:latin typeface="Bw Modelica Medium" pitchFamily="2" charset="77"/>
              </a:defRPr>
            </a:lvl1pPr>
            <a:lvl2pPr marL="800100" indent="-342900"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bg2">
                    <a:lumMod val="25000"/>
                  </a:schemeClr>
                </a:solidFill>
                <a:latin typeface="Bw Modelica Medium" pitchFamily="2" charset="77"/>
              </a:defRPr>
            </a:lvl2pPr>
            <a:lvl3pPr marL="1257300" indent="-342900"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bg2">
                    <a:lumMod val="25000"/>
                  </a:schemeClr>
                </a:solidFill>
                <a:latin typeface="Bw Modelica Medium" pitchFamily="2" charset="77"/>
              </a:defRPr>
            </a:lvl3pPr>
            <a:lvl4pPr marL="1714500" indent="-342900"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bg2">
                    <a:lumMod val="25000"/>
                  </a:schemeClr>
                </a:solidFill>
                <a:latin typeface="Bw Modelica Medium" pitchFamily="2" charset="77"/>
              </a:defRPr>
            </a:lvl4pPr>
            <a:lvl5pPr marL="2171700" indent="-342900"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bg2">
                    <a:lumMod val="25000"/>
                  </a:schemeClr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BE9FFEC-98AE-C145-B8AF-AFE2305D9989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Bw Modelica Medium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BE8970-E029-F54B-8792-2C000C98711A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436BC2-2959-DB4D-905F-D94DEB3E8C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8" cy="16205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D67590-AA25-F845-A200-ED425B673684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39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Lef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53217A-098C-1E4E-9B69-49EC886BBC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Bw Modelica Medium" pitchFamily="2" charset="77"/>
            </a:endParaRP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00532956-E5C5-744A-BCAD-D3738924BB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5089" y="2405664"/>
            <a:ext cx="7433080" cy="3844925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14108A-D39A-D246-A672-F120EFFA3D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48277" y="3537598"/>
            <a:ext cx="8544276" cy="4316181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5BE4B47-E5FE-406C-9542-AC4244EA76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829" y="619353"/>
            <a:ext cx="3365500" cy="3343047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Bw Modelica Medium" pitchFamily="2" charset="77"/>
              </a:defRPr>
            </a:lvl1pPr>
            <a:lvl2pPr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860238-9BDD-2A43-B3CF-C5D467EAB8AA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bg1"/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bg1"/>
              </a:solidFill>
              <a:latin typeface="Bw Modelica Medium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0D30B-1052-A84A-A775-BA34158024AB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8DF3575-F942-CF4F-92F3-4BB0AA91FF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7" cy="16205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72CE83-A13D-D649-9E91-4534755346B3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bg1"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68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Lef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53217A-098C-1E4E-9B69-49EC886BBC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4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Bw Modelica Medium" pitchFamily="2" charset="77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85E8F4-37D2-1D4B-9582-C0D1C789D1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829" y="619353"/>
            <a:ext cx="3365500" cy="3343047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Bw Modelica Medium" pitchFamily="2" charset="77"/>
              </a:defRPr>
            </a:lvl1pPr>
            <a:lvl2pPr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BA93F8A-062E-4B4A-936F-93ECF8B80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5089" y="2405664"/>
            <a:ext cx="7433078" cy="3844925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C644D35-D776-C241-9985-A89952FA57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48277" y="3537598"/>
            <a:ext cx="8544276" cy="431618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8B46192-E1E4-7342-84C3-3C4F4C1383B8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bg1"/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bg1"/>
              </a:solidFill>
              <a:latin typeface="Bw Modelica Medium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DE03C9-CBF1-D748-A485-AA0B02C21CB4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DDEEA62-6849-F045-BC9D-C1E73CB063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7" cy="16205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806A17-1EEA-F74B-BDE8-671B56D3D1E9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bg1"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75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Left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53217A-098C-1E4E-9B69-49EC886BBC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8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Bw Modelica Medium" pitchFamily="2" charset="77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1018204-76CB-6D4A-9A8A-49CBED7006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829" y="619353"/>
            <a:ext cx="3365500" cy="3343047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Bw Modelica Medium" pitchFamily="2" charset="77"/>
              </a:defRPr>
            </a:lvl1pPr>
            <a:lvl2pPr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6ADC0D2-5093-41A3-ADA9-1A17E66FC0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5089" y="2405664"/>
            <a:ext cx="7433075" cy="3844925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DECEE0-15C2-0146-A94F-5A24B2E617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48277" y="3537598"/>
            <a:ext cx="8544276" cy="431618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E10595E-85C3-414E-9368-2C247F1C1C1B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bg1"/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bg1"/>
              </a:solidFill>
              <a:latin typeface="Bw Modelica Medium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506132-BE61-314E-86EE-A99CB601E85C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4FB977-B2D2-344B-AAD6-F633E46E1E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7" cy="16205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416225B-1E71-9141-B4D2-42B68AFEDA24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bg1"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15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Color Box -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155AF0-07B6-754A-B4FB-73153F674F2A}"/>
              </a:ext>
            </a:extLst>
          </p:cNvPr>
          <p:cNvSpPr/>
          <p:nvPr/>
        </p:nvSpPr>
        <p:spPr>
          <a:xfrm>
            <a:off x="0" y="0"/>
            <a:ext cx="3054281" cy="6858000"/>
          </a:xfrm>
          <a:prstGeom prst="rect">
            <a:avLst/>
          </a:prstGeom>
          <a:solidFill>
            <a:srgbClr val="EE4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Bw Modelica Medium" pitchFamily="2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0347571-DED7-194D-8FD6-3EE09273CA72}"/>
              </a:ext>
            </a:extLst>
          </p:cNvPr>
          <p:cNvSpPr/>
          <p:nvPr/>
        </p:nvSpPr>
        <p:spPr>
          <a:xfrm>
            <a:off x="397153" y="2083494"/>
            <a:ext cx="2825579" cy="2825579"/>
          </a:xfrm>
          <a:prstGeom prst="ellipse">
            <a:avLst/>
          </a:prstGeom>
          <a:solidFill>
            <a:srgbClr val="1B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Bw Modelica Medium" pitchFamily="2" charset="77"/>
            </a:endParaRP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C1D4A319-6F9B-5147-B426-3EEB7D9F97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22732" y="452552"/>
            <a:ext cx="8638826" cy="635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3600" b="0" i="0" spc="0">
                <a:solidFill>
                  <a:srgbClr val="F14C23"/>
                </a:solidFill>
                <a:latin typeface="Bw Modelica Medium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47DEEEA-12F0-034F-BF89-3D09DA5B11C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22732" y="1248955"/>
            <a:ext cx="8638826" cy="4937624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b="0" i="0">
                <a:latin typeface="Bw Modelica Medium" pitchFamily="2" charset="77"/>
              </a:defRPr>
            </a:lvl1pPr>
          </a:lstStyle>
          <a:p>
            <a:pPr lvl="0"/>
            <a:r>
              <a:rPr lang="en-US" dirty="0"/>
              <a:t>Add screenshot of platform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521BB-39F2-7C44-867A-751F4A158A4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2739" y="2701546"/>
            <a:ext cx="2142223" cy="1523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2E8C6-ECFF-814B-B757-C7CA5C43877F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Bw Modelica Medium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765B1D-0D5D-384D-9691-5ABC454BDBDE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D791BC7-C8B7-494D-983E-16634A4C38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8" cy="16205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95C772-DF9A-A640-A1FB-A58F7B1BF3C1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74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7 presenter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5D9813-F482-2546-88B8-9107298B9B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EE4087-7BF7-754F-9DD9-1827332CD0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312990"/>
            <a:ext cx="3712029" cy="553910"/>
          </a:xfrm>
          <a:prstGeom prst="rect">
            <a:avLst/>
          </a:prstGeom>
        </p:spPr>
      </p:pic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7395954B-0F80-674D-AD8C-37721A3610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4692403"/>
            <a:ext cx="5638081" cy="6917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Bw Modelica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79A72944-99B5-D74F-96CF-38084D256E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2743200"/>
            <a:ext cx="5638081" cy="19327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i="0">
                <a:solidFill>
                  <a:schemeClr val="bg1"/>
                </a:solidFill>
                <a:latin typeface="Bw Modelica Medium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8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1999" cy="47267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1D9A9E-7FC8-A043-B89D-89F4A1524A4C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Bw Modelica Medium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12960A-374F-9842-98F8-8E818B490B6B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2596C2-EBBD-224E-9ACA-59A8262D06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8" cy="16205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566EBA-F657-0B45-A9F3-22328CE91B4D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E2D21F7-31CF-4F49-A143-0E8812800F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3400" y="4953000"/>
            <a:ext cx="11049000" cy="1447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Bw Modelica Medium" pitchFamily="2" charset="77"/>
                <a:ea typeface="Roboto Light" panose="020000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Bw Modelica Medium" pitchFamily="2" charset="77"/>
                <a:ea typeface="Roboto Light" panose="02000000000000000000" pitchFamily="2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Bw Modelica Medium" pitchFamily="2" charset="77"/>
                <a:ea typeface="Roboto Light" panose="02000000000000000000" pitchFamily="2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Bw Modelica Medium" pitchFamily="2" charset="77"/>
                <a:ea typeface="Roboto Light" panose="02000000000000000000" pitchFamily="2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Bw Modelica Medium" pitchFamily="2" charset="77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64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ar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102507" y="2324649"/>
            <a:ext cx="2430137" cy="37840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90918" y="2317656"/>
            <a:ext cx="2430137" cy="37840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437443" y="2317656"/>
            <a:ext cx="2430137" cy="37840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265310" y="2317656"/>
            <a:ext cx="2430137" cy="37840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55E9253-5050-5449-A7E4-468F7A1F2F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3100" y="1185282"/>
            <a:ext cx="10871200" cy="533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Bw Modelica Light" pitchFamily="2" charset="77"/>
              </a:defRPr>
            </a:lvl1pPr>
            <a:lvl2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2pPr>
            <a:lvl3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3pPr>
            <a:lvl4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4pPr>
            <a:lvl5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9338B376-4849-8642-9547-EF59C55213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3100" y="490259"/>
            <a:ext cx="10871200" cy="635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600" b="0" i="0" spc="0">
                <a:solidFill>
                  <a:srgbClr val="F14C23"/>
                </a:solidFill>
                <a:latin typeface="Bw Modelica Medium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686BB8-C86B-8A4E-B52B-B44858C7F4A0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Bw Modelica Medium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C24352-750A-EC4F-8FBA-DBBE89A56C24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01E88E9-2062-004A-B6F5-0C21C06B2E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8" cy="16205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67FD55-2798-AF4B-A6D6-0055268F4E51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3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 Layou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35280" y="308482"/>
            <a:ext cx="11521440" cy="654798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5367755" y="960686"/>
            <a:ext cx="1456491" cy="0"/>
          </a:xfrm>
          <a:prstGeom prst="line">
            <a:avLst/>
          </a:prstGeom>
          <a:ln>
            <a:solidFill>
              <a:srgbClr val="8BC5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67" y="6505223"/>
            <a:ext cx="864861" cy="19049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35280" y="1317812"/>
            <a:ext cx="11521440" cy="4937760"/>
          </a:xfrm>
        </p:spPr>
        <p:txBody>
          <a:bodyPr>
            <a:normAutofit/>
          </a:bodyPr>
          <a:lstStyle>
            <a:lvl1pPr marL="231775" indent="-231775" algn="l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22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750888" indent="-29368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20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2pPr>
            <a:lvl3pPr marL="1152525" indent="-23812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8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3pPr>
            <a:lvl4pPr marL="1608138" indent="-23653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4pPr>
            <a:lvl5pPr marL="2009775" indent="-18097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6850" y="6378725"/>
            <a:ext cx="465150" cy="47850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1699638" y="6497043"/>
            <a:ext cx="398816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r"/>
            <a:fld id="{52D6D798-CB88-473E-97C8-67A016EA1979}" type="slidenum">
              <a:rPr lang="en-US" sz="800" kern="1200" smtClean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  <a:ea typeface="Raleway Light"/>
                <a:cs typeface="Montserrat-Regular"/>
              </a:rPr>
              <a:pPr algn="r"/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Montserrat" panose="02000505000000020004" pitchFamily="2" charset="0"/>
              <a:ea typeface="Raleway Light"/>
              <a:cs typeface="Montserrat-Regular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5898" y="6474109"/>
            <a:ext cx="23727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kern="800" spc="100">
                <a:solidFill>
                  <a:schemeClr val="bg1">
                    <a:lumMod val="50000"/>
                  </a:schemeClr>
                </a:solidFill>
                <a:latin typeface="Raleway Light"/>
                <a:ea typeface="Raleway Light"/>
                <a:cs typeface="Raleway Light"/>
              </a:rPr>
              <a:t>                  |   </a:t>
            </a:r>
            <a:r>
              <a:rPr lang="en-US" sz="900" b="0" i="0" kern="800" spc="10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www.resonate.com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728143" y="6485056"/>
            <a:ext cx="4735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Raleway Medium" charset="0"/>
                <a:cs typeface="Raleway Medium" charset="0"/>
              </a:rPr>
              <a:t>© Resonate. All rights reserved. </a:t>
            </a:r>
            <a:r>
              <a:rPr lang="en-US" sz="8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Raleway Medium" charset="0"/>
                <a:ea typeface="Raleway Medium" charset="0"/>
                <a:cs typeface="Raleway Medium" charset="0"/>
              </a:rPr>
              <a:t>PROPRIETARY &amp; CONFIDENTIAL </a:t>
            </a:r>
          </a:p>
        </p:txBody>
      </p:sp>
    </p:spTree>
    <p:extLst>
      <p:ext uri="{BB962C8B-B14F-4D97-AF65-F5344CB8AC3E}">
        <p14:creationId xmlns:p14="http://schemas.microsoft.com/office/powerpoint/2010/main" val="3299666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 Layou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35280" y="308482"/>
            <a:ext cx="11521440" cy="654798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5367755" y="960686"/>
            <a:ext cx="1456491" cy="0"/>
          </a:xfrm>
          <a:prstGeom prst="line">
            <a:avLst/>
          </a:prstGeom>
          <a:ln>
            <a:solidFill>
              <a:srgbClr val="8BC5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67" y="6505223"/>
            <a:ext cx="864861" cy="19049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35280" y="1317812"/>
            <a:ext cx="11521440" cy="4937760"/>
          </a:xfrm>
        </p:spPr>
        <p:txBody>
          <a:bodyPr>
            <a:normAutofit/>
          </a:bodyPr>
          <a:lstStyle>
            <a:lvl1pPr marL="231775" indent="-231775" algn="l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22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750888" indent="-29368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20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2pPr>
            <a:lvl3pPr marL="1152525" indent="-23812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8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3pPr>
            <a:lvl4pPr marL="1608138" indent="-23653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4pPr>
            <a:lvl5pPr marL="2009775" indent="-18097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6850" y="6378725"/>
            <a:ext cx="465150" cy="47850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1699638" y="6497043"/>
            <a:ext cx="398816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r"/>
            <a:fld id="{52D6D798-CB88-473E-97C8-67A016EA1979}" type="slidenum">
              <a:rPr lang="en-US" sz="800" kern="1200" smtClean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  <a:ea typeface="Raleway Light"/>
                <a:cs typeface="Montserrat-Regular"/>
              </a:rPr>
              <a:pPr algn="r"/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Montserrat" panose="02000505000000020004" pitchFamily="2" charset="0"/>
              <a:ea typeface="Raleway Light"/>
              <a:cs typeface="Montserrat-Regular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5898" y="6474109"/>
            <a:ext cx="23727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kern="800" spc="100">
                <a:solidFill>
                  <a:schemeClr val="bg1">
                    <a:lumMod val="50000"/>
                  </a:schemeClr>
                </a:solidFill>
                <a:latin typeface="Raleway Light"/>
                <a:ea typeface="Raleway Light"/>
                <a:cs typeface="Raleway Light"/>
              </a:rPr>
              <a:t>                  |   </a:t>
            </a:r>
            <a:r>
              <a:rPr lang="en-US" sz="900" b="0" i="0" kern="800" spc="10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www.resonate.com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728143" y="6485056"/>
            <a:ext cx="4735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Raleway Medium" charset="0"/>
                <a:cs typeface="Raleway Medium" charset="0"/>
              </a:rPr>
              <a:t>© Resonate. All rights reserved. </a:t>
            </a:r>
            <a:r>
              <a:rPr lang="en-US" sz="8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Raleway Medium" charset="0"/>
                <a:ea typeface="Raleway Medium" charset="0"/>
                <a:cs typeface="Raleway Medium" charset="0"/>
              </a:rPr>
              <a:t>PROPRIETARY &amp; CONFIDENTIAL </a:t>
            </a:r>
          </a:p>
        </p:txBody>
      </p:sp>
    </p:spTree>
    <p:extLst>
      <p:ext uri="{BB962C8B-B14F-4D97-AF65-F5344CB8AC3E}">
        <p14:creationId xmlns:p14="http://schemas.microsoft.com/office/powerpoint/2010/main" val="5072700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 Layou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35280" y="308482"/>
            <a:ext cx="11521440" cy="654798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5367755" y="960686"/>
            <a:ext cx="1456491" cy="0"/>
          </a:xfrm>
          <a:prstGeom prst="line">
            <a:avLst/>
          </a:prstGeom>
          <a:ln>
            <a:solidFill>
              <a:srgbClr val="8BC5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67" y="6505223"/>
            <a:ext cx="864861" cy="19049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35280" y="1317812"/>
            <a:ext cx="11521440" cy="4937760"/>
          </a:xfrm>
        </p:spPr>
        <p:txBody>
          <a:bodyPr>
            <a:normAutofit/>
          </a:bodyPr>
          <a:lstStyle>
            <a:lvl1pPr marL="231775" indent="-231775" algn="l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22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750888" indent="-29368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20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2pPr>
            <a:lvl3pPr marL="1152525" indent="-23812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8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3pPr>
            <a:lvl4pPr marL="1608138" indent="-23653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4pPr>
            <a:lvl5pPr marL="2009775" indent="-18097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6850" y="6378725"/>
            <a:ext cx="465150" cy="47850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1699638" y="6497043"/>
            <a:ext cx="398816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r"/>
            <a:fld id="{52D6D798-CB88-473E-97C8-67A016EA1979}" type="slidenum">
              <a:rPr lang="en-US" sz="800" kern="1200" smtClean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  <a:ea typeface="Raleway Light"/>
                <a:cs typeface="Montserrat-Regular"/>
              </a:rPr>
              <a:pPr algn="r"/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Montserrat" panose="02000505000000020004" pitchFamily="2" charset="0"/>
              <a:ea typeface="Raleway Light"/>
              <a:cs typeface="Montserrat-Regular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5898" y="6474109"/>
            <a:ext cx="23727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kern="800" spc="100">
                <a:solidFill>
                  <a:schemeClr val="bg1">
                    <a:lumMod val="50000"/>
                  </a:schemeClr>
                </a:solidFill>
                <a:latin typeface="Raleway Light"/>
                <a:ea typeface="Raleway Light"/>
                <a:cs typeface="Raleway Light"/>
              </a:rPr>
              <a:t>                  |   </a:t>
            </a:r>
            <a:r>
              <a:rPr lang="en-US" sz="900" b="0" i="0" kern="800" spc="10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www.resonate.com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728143" y="6485056"/>
            <a:ext cx="4735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Raleway Medium" charset="0"/>
                <a:cs typeface="Raleway Medium" charset="0"/>
              </a:rPr>
              <a:t>© Resonate. All rights reserved. </a:t>
            </a:r>
            <a:r>
              <a:rPr lang="en-US" sz="8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Raleway Medium" charset="0"/>
                <a:ea typeface="Raleway Medium" charset="0"/>
                <a:cs typeface="Raleway Medium" charset="0"/>
              </a:rPr>
              <a:t>PROPRIETARY &amp; CONFIDENTIAL </a:t>
            </a:r>
          </a:p>
        </p:txBody>
      </p:sp>
    </p:spTree>
    <p:extLst>
      <p:ext uri="{BB962C8B-B14F-4D97-AF65-F5344CB8AC3E}">
        <p14:creationId xmlns:p14="http://schemas.microsoft.com/office/powerpoint/2010/main" val="10943594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ullet Layou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35280" y="308482"/>
            <a:ext cx="11521440" cy="654798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5367755" y="960686"/>
            <a:ext cx="1456491" cy="0"/>
          </a:xfrm>
          <a:prstGeom prst="line">
            <a:avLst/>
          </a:prstGeom>
          <a:ln>
            <a:solidFill>
              <a:srgbClr val="8BC5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67" y="6505223"/>
            <a:ext cx="864861" cy="19049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35280" y="1317812"/>
            <a:ext cx="11521440" cy="4937760"/>
          </a:xfrm>
        </p:spPr>
        <p:txBody>
          <a:bodyPr>
            <a:normAutofit/>
          </a:bodyPr>
          <a:lstStyle>
            <a:lvl1pPr marL="231775" indent="-231775" algn="l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22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750888" indent="-29368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20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2pPr>
            <a:lvl3pPr marL="1152525" indent="-23812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8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3pPr>
            <a:lvl4pPr marL="1608138" indent="-23653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4pPr>
            <a:lvl5pPr marL="2009775" indent="-18097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6850" y="6378725"/>
            <a:ext cx="465150" cy="47850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1699638" y="6497043"/>
            <a:ext cx="398816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r"/>
            <a:fld id="{52D6D798-CB88-473E-97C8-67A016EA1979}" type="slidenum">
              <a:rPr lang="en-US" sz="800" kern="1200" smtClean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  <a:ea typeface="Raleway Light"/>
                <a:cs typeface="Montserrat-Regular"/>
              </a:rPr>
              <a:pPr algn="r"/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Montserrat" panose="02000505000000020004" pitchFamily="2" charset="0"/>
              <a:ea typeface="Raleway Light"/>
              <a:cs typeface="Montserrat-Regular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5898" y="6474109"/>
            <a:ext cx="23727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kern="800" spc="100">
                <a:solidFill>
                  <a:schemeClr val="bg1">
                    <a:lumMod val="50000"/>
                  </a:schemeClr>
                </a:solidFill>
                <a:latin typeface="Raleway Light"/>
                <a:ea typeface="Raleway Light"/>
                <a:cs typeface="Raleway Light"/>
              </a:rPr>
              <a:t>                  |   </a:t>
            </a:r>
            <a:r>
              <a:rPr lang="en-US" sz="900" b="0" i="0" kern="800" spc="10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www.resonate.com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728143" y="6485056"/>
            <a:ext cx="4735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Raleway Medium" charset="0"/>
                <a:cs typeface="Raleway Medium" charset="0"/>
              </a:rPr>
              <a:t>© Resonate. All rights reserved. </a:t>
            </a:r>
            <a:r>
              <a:rPr lang="en-US" sz="8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Raleway Medium" charset="0"/>
                <a:ea typeface="Raleway Medium" charset="0"/>
                <a:cs typeface="Raleway Medium" charset="0"/>
              </a:rPr>
              <a:t>PROPRIETARY &amp; CONFIDENTIAL </a:t>
            </a:r>
          </a:p>
        </p:txBody>
      </p:sp>
    </p:spTree>
    <p:extLst>
      <p:ext uri="{BB962C8B-B14F-4D97-AF65-F5344CB8AC3E}">
        <p14:creationId xmlns:p14="http://schemas.microsoft.com/office/powerpoint/2010/main" val="4934431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ullet Layou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35280" y="308482"/>
            <a:ext cx="11521440" cy="654798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5367755" y="960686"/>
            <a:ext cx="1456491" cy="0"/>
          </a:xfrm>
          <a:prstGeom prst="line">
            <a:avLst/>
          </a:prstGeom>
          <a:ln>
            <a:solidFill>
              <a:srgbClr val="8BC5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67" y="6505223"/>
            <a:ext cx="864861" cy="19049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35280" y="1317812"/>
            <a:ext cx="11521440" cy="4937760"/>
          </a:xfrm>
        </p:spPr>
        <p:txBody>
          <a:bodyPr>
            <a:normAutofit/>
          </a:bodyPr>
          <a:lstStyle>
            <a:lvl1pPr marL="231775" indent="-231775" algn="l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22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750888" indent="-29368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20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2pPr>
            <a:lvl3pPr marL="1152525" indent="-23812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8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3pPr>
            <a:lvl4pPr marL="1608138" indent="-23653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4pPr>
            <a:lvl5pPr marL="2009775" indent="-18097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6850" y="6378725"/>
            <a:ext cx="465150" cy="47850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1699638" y="6497043"/>
            <a:ext cx="398816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r"/>
            <a:fld id="{52D6D798-CB88-473E-97C8-67A016EA1979}" type="slidenum">
              <a:rPr lang="en-US" sz="800" kern="1200" smtClean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  <a:ea typeface="Raleway Light"/>
                <a:cs typeface="Montserrat-Regular"/>
              </a:rPr>
              <a:pPr algn="r"/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Montserrat" panose="02000505000000020004" pitchFamily="2" charset="0"/>
              <a:ea typeface="Raleway Light"/>
              <a:cs typeface="Montserrat-Regular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5898" y="6474109"/>
            <a:ext cx="23727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kern="800" spc="100">
                <a:solidFill>
                  <a:schemeClr val="bg1">
                    <a:lumMod val="50000"/>
                  </a:schemeClr>
                </a:solidFill>
                <a:latin typeface="Raleway Light"/>
                <a:ea typeface="Raleway Light"/>
                <a:cs typeface="Raleway Light"/>
              </a:rPr>
              <a:t>                  |   </a:t>
            </a:r>
            <a:r>
              <a:rPr lang="en-US" sz="900" b="0" i="0" kern="800" spc="10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www.resonate.com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728143" y="6485056"/>
            <a:ext cx="4735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Raleway Medium" charset="0"/>
                <a:cs typeface="Raleway Medium" charset="0"/>
              </a:rPr>
              <a:t>© Resonate. All rights reserved. </a:t>
            </a:r>
            <a:r>
              <a:rPr lang="en-US" sz="8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Raleway Medium" charset="0"/>
                <a:ea typeface="Raleway Medium" charset="0"/>
                <a:cs typeface="Raleway Medium" charset="0"/>
              </a:rPr>
              <a:t>PROPRIETARY &amp; CONFIDENTIAL </a:t>
            </a:r>
          </a:p>
        </p:txBody>
      </p:sp>
    </p:spTree>
    <p:extLst>
      <p:ext uri="{BB962C8B-B14F-4D97-AF65-F5344CB8AC3E}">
        <p14:creationId xmlns:p14="http://schemas.microsoft.com/office/powerpoint/2010/main" val="36910944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ullet Layou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35280" y="308482"/>
            <a:ext cx="11521440" cy="654798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5367755" y="960686"/>
            <a:ext cx="1456491" cy="0"/>
          </a:xfrm>
          <a:prstGeom prst="line">
            <a:avLst/>
          </a:prstGeom>
          <a:ln>
            <a:solidFill>
              <a:srgbClr val="8BC5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67" y="6505223"/>
            <a:ext cx="864861" cy="19049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35280" y="1317812"/>
            <a:ext cx="11521440" cy="4937760"/>
          </a:xfrm>
        </p:spPr>
        <p:txBody>
          <a:bodyPr>
            <a:normAutofit/>
          </a:bodyPr>
          <a:lstStyle>
            <a:lvl1pPr marL="231775" indent="-231775" algn="l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22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750888" indent="-29368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20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2pPr>
            <a:lvl3pPr marL="1152525" indent="-23812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8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3pPr>
            <a:lvl4pPr marL="1608138" indent="-23653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4pPr>
            <a:lvl5pPr marL="2009775" indent="-18097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6850" y="6378725"/>
            <a:ext cx="465150" cy="47850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1699638" y="6497043"/>
            <a:ext cx="398816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r"/>
            <a:fld id="{52D6D798-CB88-473E-97C8-67A016EA1979}" type="slidenum">
              <a:rPr lang="en-US" sz="800" kern="1200" smtClean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  <a:ea typeface="Raleway Light"/>
                <a:cs typeface="Montserrat-Regular"/>
              </a:rPr>
              <a:pPr algn="r"/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Montserrat" panose="02000505000000020004" pitchFamily="2" charset="0"/>
              <a:ea typeface="Raleway Light"/>
              <a:cs typeface="Montserrat-Regular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5898" y="6474109"/>
            <a:ext cx="23727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kern="800" spc="100">
                <a:solidFill>
                  <a:schemeClr val="bg1">
                    <a:lumMod val="50000"/>
                  </a:schemeClr>
                </a:solidFill>
                <a:latin typeface="Raleway Light"/>
                <a:ea typeface="Raleway Light"/>
                <a:cs typeface="Raleway Light"/>
              </a:rPr>
              <a:t>                  |   </a:t>
            </a:r>
            <a:r>
              <a:rPr lang="en-US" sz="900" b="0" i="0" kern="800" spc="10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www.resonate.com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728143" y="6485056"/>
            <a:ext cx="4735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Raleway Medium" charset="0"/>
                <a:cs typeface="Raleway Medium" charset="0"/>
              </a:rPr>
              <a:t>© Resonate. All rights reserved. </a:t>
            </a:r>
            <a:r>
              <a:rPr lang="en-US" sz="8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Raleway Medium" charset="0"/>
                <a:ea typeface="Raleway Medium" charset="0"/>
                <a:cs typeface="Raleway Medium" charset="0"/>
              </a:rPr>
              <a:t>PROPRIETARY &amp; CONFIDENTIAL </a:t>
            </a:r>
          </a:p>
        </p:txBody>
      </p:sp>
    </p:spTree>
    <p:extLst>
      <p:ext uri="{BB962C8B-B14F-4D97-AF65-F5344CB8AC3E}">
        <p14:creationId xmlns:p14="http://schemas.microsoft.com/office/powerpoint/2010/main" val="40847294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ullet Layou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35280" y="308482"/>
            <a:ext cx="11521440" cy="654798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5367755" y="960686"/>
            <a:ext cx="1456491" cy="0"/>
          </a:xfrm>
          <a:prstGeom prst="line">
            <a:avLst/>
          </a:prstGeom>
          <a:ln>
            <a:solidFill>
              <a:srgbClr val="8BC5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67" y="6505223"/>
            <a:ext cx="864861" cy="19049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35280" y="1317812"/>
            <a:ext cx="11521440" cy="4937760"/>
          </a:xfrm>
        </p:spPr>
        <p:txBody>
          <a:bodyPr>
            <a:normAutofit/>
          </a:bodyPr>
          <a:lstStyle>
            <a:lvl1pPr marL="231775" indent="-231775" algn="l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22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750888" indent="-29368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20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2pPr>
            <a:lvl3pPr marL="1152525" indent="-23812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8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3pPr>
            <a:lvl4pPr marL="1608138" indent="-23653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4pPr>
            <a:lvl5pPr marL="2009775" indent="-18097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6850" y="6378725"/>
            <a:ext cx="465150" cy="47850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1699638" y="6497043"/>
            <a:ext cx="398816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r"/>
            <a:fld id="{52D6D798-CB88-473E-97C8-67A016EA1979}" type="slidenum">
              <a:rPr lang="en-US" sz="800" kern="1200" smtClean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  <a:ea typeface="Raleway Light"/>
                <a:cs typeface="Montserrat-Regular"/>
              </a:rPr>
              <a:pPr algn="r"/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Montserrat" panose="02000505000000020004" pitchFamily="2" charset="0"/>
              <a:ea typeface="Raleway Light"/>
              <a:cs typeface="Montserrat-Regular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5898" y="6474109"/>
            <a:ext cx="23727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kern="800" spc="100">
                <a:solidFill>
                  <a:schemeClr val="bg1">
                    <a:lumMod val="50000"/>
                  </a:schemeClr>
                </a:solidFill>
                <a:latin typeface="Raleway Light"/>
                <a:ea typeface="Raleway Light"/>
                <a:cs typeface="Raleway Light"/>
              </a:rPr>
              <a:t>                  |   </a:t>
            </a:r>
            <a:r>
              <a:rPr lang="en-US" sz="900" b="0" i="0" kern="800" spc="10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www.resonate.com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728143" y="6485056"/>
            <a:ext cx="4735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Raleway Medium" charset="0"/>
                <a:cs typeface="Raleway Medium" charset="0"/>
              </a:rPr>
              <a:t>© Resonate. All rights reserved. </a:t>
            </a:r>
            <a:r>
              <a:rPr lang="en-US" sz="8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Raleway Medium" charset="0"/>
                <a:ea typeface="Raleway Medium" charset="0"/>
                <a:cs typeface="Raleway Medium" charset="0"/>
              </a:rPr>
              <a:t>PROPRIETARY &amp; CONFIDENTIAL </a:t>
            </a:r>
          </a:p>
        </p:txBody>
      </p:sp>
    </p:spTree>
    <p:extLst>
      <p:ext uri="{BB962C8B-B14F-4D97-AF65-F5344CB8AC3E}">
        <p14:creationId xmlns:p14="http://schemas.microsoft.com/office/powerpoint/2010/main" val="1236447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ullet Layou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35280" y="308482"/>
            <a:ext cx="11521440" cy="654798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5367755" y="960686"/>
            <a:ext cx="1456491" cy="0"/>
          </a:xfrm>
          <a:prstGeom prst="line">
            <a:avLst/>
          </a:prstGeom>
          <a:ln>
            <a:solidFill>
              <a:srgbClr val="8BC5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67" y="6505223"/>
            <a:ext cx="864861" cy="19049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35280" y="1317812"/>
            <a:ext cx="11521440" cy="4937760"/>
          </a:xfrm>
        </p:spPr>
        <p:txBody>
          <a:bodyPr>
            <a:normAutofit/>
          </a:bodyPr>
          <a:lstStyle>
            <a:lvl1pPr marL="231775" indent="-231775" algn="l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22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750888" indent="-29368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20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2pPr>
            <a:lvl3pPr marL="1152525" indent="-23812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8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3pPr>
            <a:lvl4pPr marL="1608138" indent="-23653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4pPr>
            <a:lvl5pPr marL="2009775" indent="-18097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6850" y="6378725"/>
            <a:ext cx="465150" cy="47850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1699638" y="6497043"/>
            <a:ext cx="398816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r"/>
            <a:fld id="{52D6D798-CB88-473E-97C8-67A016EA1979}" type="slidenum">
              <a:rPr lang="en-US" sz="800" kern="1200" smtClean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  <a:ea typeface="Raleway Light"/>
                <a:cs typeface="Montserrat-Regular"/>
              </a:rPr>
              <a:pPr algn="r"/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Montserrat" panose="02000505000000020004" pitchFamily="2" charset="0"/>
              <a:ea typeface="Raleway Light"/>
              <a:cs typeface="Montserrat-Regular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5898" y="6474109"/>
            <a:ext cx="23727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kern="800" spc="100">
                <a:solidFill>
                  <a:schemeClr val="bg1">
                    <a:lumMod val="50000"/>
                  </a:schemeClr>
                </a:solidFill>
                <a:latin typeface="Raleway Light"/>
                <a:ea typeface="Raleway Light"/>
                <a:cs typeface="Raleway Light"/>
              </a:rPr>
              <a:t>                  |   </a:t>
            </a:r>
            <a:r>
              <a:rPr lang="en-US" sz="900" b="0" i="0" kern="800" spc="10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www.resonate.com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728143" y="6485056"/>
            <a:ext cx="4735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Raleway Medium" charset="0"/>
                <a:cs typeface="Raleway Medium" charset="0"/>
              </a:rPr>
              <a:t>© Resonate. All rights reserved. </a:t>
            </a:r>
            <a:r>
              <a:rPr lang="en-US" sz="8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Raleway Medium" charset="0"/>
                <a:ea typeface="Raleway Medium" charset="0"/>
                <a:cs typeface="Raleway Medium" charset="0"/>
              </a:rPr>
              <a:t>PROPRIETARY &amp; CONFIDENTIAL </a:t>
            </a:r>
          </a:p>
        </p:txBody>
      </p:sp>
    </p:spTree>
    <p:extLst>
      <p:ext uri="{BB962C8B-B14F-4D97-AF65-F5344CB8AC3E}">
        <p14:creationId xmlns:p14="http://schemas.microsoft.com/office/powerpoint/2010/main" val="410895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presenter &amp; title- Infin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E02A579-9D78-B94D-A7DC-F25ED8B537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10" y="1667515"/>
            <a:ext cx="2897450" cy="4323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762AE1-0F6A-4340-AA61-F838EB31C7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618" y="-377385"/>
            <a:ext cx="8851900" cy="4254522"/>
          </a:xfrm>
          <a:prstGeom prst="rect">
            <a:avLst/>
          </a:prstGeom>
        </p:spPr>
      </p:pic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8EE7EB82-4B1B-EA4F-BF1E-44B19A68C6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861431"/>
            <a:ext cx="5638081" cy="6917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Bw Modelica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23465517-CDEF-AB4F-B8B0-794A192869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912228"/>
            <a:ext cx="5638081" cy="19327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65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2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ullet Layou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35280" y="308482"/>
            <a:ext cx="11521440" cy="654798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5367755" y="960686"/>
            <a:ext cx="1456491" cy="0"/>
          </a:xfrm>
          <a:prstGeom prst="line">
            <a:avLst/>
          </a:prstGeom>
          <a:ln>
            <a:solidFill>
              <a:srgbClr val="8BC5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67" y="6505223"/>
            <a:ext cx="864861" cy="19049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35280" y="1317812"/>
            <a:ext cx="11521440" cy="4937760"/>
          </a:xfrm>
        </p:spPr>
        <p:txBody>
          <a:bodyPr>
            <a:normAutofit/>
          </a:bodyPr>
          <a:lstStyle>
            <a:lvl1pPr marL="231775" indent="-231775" algn="l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22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750888" indent="-29368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20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2pPr>
            <a:lvl3pPr marL="1152525" indent="-23812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8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3pPr>
            <a:lvl4pPr marL="1608138" indent="-23653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4pPr>
            <a:lvl5pPr marL="2009775" indent="-18097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6850" y="6378725"/>
            <a:ext cx="465150" cy="47850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1699638" y="6497043"/>
            <a:ext cx="398816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r"/>
            <a:fld id="{52D6D798-CB88-473E-97C8-67A016EA1979}" type="slidenum">
              <a:rPr lang="en-US" sz="800" kern="1200" smtClean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  <a:ea typeface="Raleway Light"/>
                <a:cs typeface="Montserrat-Regular"/>
              </a:rPr>
              <a:pPr algn="r"/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Montserrat" panose="02000505000000020004" pitchFamily="2" charset="0"/>
              <a:ea typeface="Raleway Light"/>
              <a:cs typeface="Montserrat-Regular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5898" y="6474109"/>
            <a:ext cx="23727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kern="800" spc="100">
                <a:solidFill>
                  <a:schemeClr val="bg1">
                    <a:lumMod val="50000"/>
                  </a:schemeClr>
                </a:solidFill>
                <a:latin typeface="Raleway Light"/>
                <a:ea typeface="Raleway Light"/>
                <a:cs typeface="Raleway Light"/>
              </a:rPr>
              <a:t>                  |   </a:t>
            </a:r>
            <a:r>
              <a:rPr lang="en-US" sz="900" b="0" i="0" kern="800" spc="10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www.resonate.com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728143" y="6485056"/>
            <a:ext cx="4735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Raleway Medium" charset="0"/>
                <a:cs typeface="Raleway Medium" charset="0"/>
              </a:rPr>
              <a:t>© Resonate. All rights reserved. </a:t>
            </a:r>
            <a:r>
              <a:rPr lang="en-US" sz="8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Raleway Medium" charset="0"/>
                <a:ea typeface="Raleway Medium" charset="0"/>
                <a:cs typeface="Raleway Medium" charset="0"/>
              </a:rPr>
              <a:t>PROPRIETARY &amp; CONFIDENTIAL </a:t>
            </a:r>
          </a:p>
        </p:txBody>
      </p:sp>
    </p:spTree>
    <p:extLst>
      <p:ext uri="{BB962C8B-B14F-4D97-AF65-F5344CB8AC3E}">
        <p14:creationId xmlns:p14="http://schemas.microsoft.com/office/powerpoint/2010/main" val="23684336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ullet Layou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35280" y="308482"/>
            <a:ext cx="11521440" cy="654798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5367755" y="960686"/>
            <a:ext cx="1456491" cy="0"/>
          </a:xfrm>
          <a:prstGeom prst="line">
            <a:avLst/>
          </a:prstGeom>
          <a:ln>
            <a:solidFill>
              <a:srgbClr val="8BC5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67" y="6505223"/>
            <a:ext cx="864861" cy="19049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35280" y="1317812"/>
            <a:ext cx="11521440" cy="4937760"/>
          </a:xfrm>
        </p:spPr>
        <p:txBody>
          <a:bodyPr>
            <a:normAutofit/>
          </a:bodyPr>
          <a:lstStyle>
            <a:lvl1pPr marL="231775" indent="-231775" algn="l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22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750888" indent="-29368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20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2pPr>
            <a:lvl3pPr marL="1152525" indent="-23812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8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3pPr>
            <a:lvl4pPr marL="1608138" indent="-23653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4pPr>
            <a:lvl5pPr marL="2009775" indent="-18097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6850" y="6378725"/>
            <a:ext cx="465150" cy="47850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1699638" y="6497043"/>
            <a:ext cx="398816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r"/>
            <a:fld id="{52D6D798-CB88-473E-97C8-67A016EA1979}" type="slidenum">
              <a:rPr lang="en-US" sz="800" kern="1200" smtClean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  <a:ea typeface="Raleway Light"/>
                <a:cs typeface="Montserrat-Regular"/>
              </a:rPr>
              <a:pPr algn="r"/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Montserrat" panose="02000505000000020004" pitchFamily="2" charset="0"/>
              <a:ea typeface="Raleway Light"/>
              <a:cs typeface="Montserrat-Regular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5898" y="6474109"/>
            <a:ext cx="23727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kern="800" spc="100">
                <a:solidFill>
                  <a:schemeClr val="bg1">
                    <a:lumMod val="50000"/>
                  </a:schemeClr>
                </a:solidFill>
                <a:latin typeface="Raleway Light"/>
                <a:ea typeface="Raleway Light"/>
                <a:cs typeface="Raleway Light"/>
              </a:rPr>
              <a:t>                  |   </a:t>
            </a:r>
            <a:r>
              <a:rPr lang="en-US" sz="900" b="0" i="0" kern="800" spc="10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www.resonate.com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728143" y="6485056"/>
            <a:ext cx="4735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Raleway Medium" charset="0"/>
                <a:cs typeface="Raleway Medium" charset="0"/>
              </a:rPr>
              <a:t>© Resonate. All rights reserved. </a:t>
            </a:r>
            <a:r>
              <a:rPr lang="en-US" sz="8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Raleway Medium" charset="0"/>
                <a:ea typeface="Raleway Medium" charset="0"/>
                <a:cs typeface="Raleway Medium" charset="0"/>
              </a:rPr>
              <a:t>PROPRIETARY &amp; CONFIDENTIAL </a:t>
            </a:r>
          </a:p>
        </p:txBody>
      </p:sp>
    </p:spTree>
    <p:extLst>
      <p:ext uri="{BB962C8B-B14F-4D97-AF65-F5344CB8AC3E}">
        <p14:creationId xmlns:p14="http://schemas.microsoft.com/office/powerpoint/2010/main" val="40204772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ullet Layou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838201" y="308482"/>
            <a:ext cx="10515600" cy="65479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3E3E3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5367755" y="960686"/>
            <a:ext cx="1456491" cy="0"/>
          </a:xfrm>
          <a:prstGeom prst="line">
            <a:avLst/>
          </a:prstGeom>
          <a:ln>
            <a:solidFill>
              <a:srgbClr val="8BC5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 userDrawn="1"/>
        </p:nvSpPr>
        <p:spPr>
          <a:xfrm>
            <a:off x="1097077" y="6474109"/>
            <a:ext cx="15208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kern="800" spc="100">
                <a:solidFill>
                  <a:schemeClr val="bg1">
                    <a:lumMod val="50000"/>
                  </a:schemeClr>
                </a:solidFill>
                <a:latin typeface="Raleway Light"/>
                <a:ea typeface="Raleway Light"/>
                <a:cs typeface="Raleway Light"/>
              </a:rPr>
              <a:t> | www.resonate.com</a:t>
            </a:r>
          </a:p>
        </p:txBody>
      </p:sp>
      <p:pic>
        <p:nvPicPr>
          <p:cNvPr id="7" name="Picture 6" descr="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67" y="6505223"/>
            <a:ext cx="864861" cy="19049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1" y="1382233"/>
            <a:ext cx="10515600" cy="4858477"/>
          </a:xfrm>
        </p:spPr>
        <p:txBody>
          <a:bodyPr>
            <a:normAutofit/>
          </a:bodyPr>
          <a:lstStyle>
            <a:lvl1pPr marL="231775" indent="-231775" algn="l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2400">
                <a:solidFill>
                  <a:schemeClr val="tx1">
                    <a:lumMod val="90000"/>
                    <a:lumOff val="10000"/>
                  </a:schemeClr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50888" indent="-29368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Raleway" charset="0"/>
                <a:ea typeface="Raleway" charset="0"/>
                <a:cs typeface="Raleway" charset="0"/>
              </a:defRPr>
            </a:lvl2pPr>
            <a:lvl3pPr marL="1152525" indent="-23812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Raleway" charset="0"/>
                <a:ea typeface="Raleway" charset="0"/>
                <a:cs typeface="Raleway" charset="0"/>
              </a:defRPr>
            </a:lvl3pPr>
            <a:lvl4pPr marL="1608138" indent="-23653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Raleway" charset="0"/>
                <a:ea typeface="Raleway" charset="0"/>
                <a:cs typeface="Raleway" charset="0"/>
              </a:defRPr>
            </a:lvl4pPr>
            <a:lvl5pPr marL="2009775" indent="-18097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ight Triangle 11"/>
          <p:cNvSpPr/>
          <p:nvPr userDrawn="1"/>
        </p:nvSpPr>
        <p:spPr>
          <a:xfrm rot="16200000">
            <a:off x="11574713" y="6240712"/>
            <a:ext cx="617287" cy="617287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1643666" y="6309664"/>
            <a:ext cx="363604" cy="363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11443569" y="6388691"/>
            <a:ext cx="53846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52D6D798-CB88-473E-97C8-67A016EA1979}" type="slidenum">
              <a:rPr lang="en-US" sz="900" smtClean="0">
                <a:solidFill>
                  <a:schemeClr val="bg1">
                    <a:lumMod val="50000"/>
                  </a:schemeClr>
                </a:solidFill>
                <a:latin typeface="Montserrat-Regular"/>
                <a:ea typeface="Raleway Light"/>
                <a:cs typeface="Montserrat-Regular"/>
              </a:rPr>
              <a:pPr algn="r"/>
              <a:t>‹#›</a:t>
            </a:fld>
            <a:endParaRPr lang="en-US" sz="900">
              <a:solidFill>
                <a:schemeClr val="bg1">
                  <a:lumMod val="50000"/>
                </a:schemeClr>
              </a:solidFill>
              <a:latin typeface="Montserrat-Regular"/>
              <a:ea typeface="Raleway Light"/>
              <a:cs typeface="Montserrat-Regular"/>
            </a:endParaRPr>
          </a:p>
        </p:txBody>
      </p:sp>
    </p:spTree>
    <p:extLst>
      <p:ext uri="{BB962C8B-B14F-4D97-AF65-F5344CB8AC3E}">
        <p14:creationId xmlns:p14="http://schemas.microsoft.com/office/powerpoint/2010/main" val="8551883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ullet Layou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0C86E45-C68A-AA43-A636-8DA95559A6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7335" y="1415535"/>
            <a:ext cx="11215632" cy="4825874"/>
          </a:xfrm>
        </p:spPr>
        <p:txBody>
          <a:bodyPr lIns="91440" rIns="91440">
            <a:noAutofit/>
          </a:bodyPr>
          <a:lstStyle>
            <a:lvl1pPr marL="342900" indent="-342900">
              <a:spcBef>
                <a:spcPts val="1200"/>
              </a:spcBef>
              <a:buClr>
                <a:srgbClr val="F14C23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bg2">
                    <a:lumMod val="10000"/>
                  </a:schemeClr>
                </a:solidFill>
                <a:latin typeface="Bw Modelica" pitchFamily="2" charset="77"/>
              </a:defRPr>
            </a:lvl1pPr>
            <a:lvl2pPr marL="800100" indent="-342900">
              <a:spcBef>
                <a:spcPts val="1200"/>
              </a:spcBef>
              <a:buClr>
                <a:srgbClr val="F14C23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bg2">
                    <a:lumMod val="10000"/>
                  </a:schemeClr>
                </a:solidFill>
                <a:latin typeface="Bw Modelica" pitchFamily="2" charset="77"/>
              </a:defRPr>
            </a:lvl2pPr>
            <a:lvl3pPr marL="1257300" indent="-342900">
              <a:spcBef>
                <a:spcPts val="1200"/>
              </a:spcBef>
              <a:buClr>
                <a:srgbClr val="F14C23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bg2">
                    <a:lumMod val="10000"/>
                  </a:schemeClr>
                </a:solidFill>
                <a:latin typeface="Bw Modelica" pitchFamily="2" charset="77"/>
              </a:defRPr>
            </a:lvl3pPr>
            <a:lvl4pPr marL="1714500" indent="-342900">
              <a:spcBef>
                <a:spcPts val="1200"/>
              </a:spcBef>
              <a:buClr>
                <a:srgbClr val="F14C23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bg2">
                    <a:lumMod val="10000"/>
                  </a:schemeClr>
                </a:solidFill>
                <a:latin typeface="Bw Modelica" pitchFamily="2" charset="77"/>
              </a:defRPr>
            </a:lvl4pPr>
            <a:lvl5pPr marL="2171700" indent="-342900">
              <a:spcBef>
                <a:spcPts val="1200"/>
              </a:spcBef>
              <a:buClr>
                <a:srgbClr val="F14C23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bg2">
                    <a:lumMod val="10000"/>
                  </a:schemeClr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9B823634-217A-2749-A1AB-F7627AFA5C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7335" y="482051"/>
            <a:ext cx="11215631" cy="635000"/>
          </a:xfrm>
        </p:spPr>
        <p:txBody>
          <a:bodyPr anchor="ctr">
            <a:noAutofit/>
          </a:bodyPr>
          <a:lstStyle>
            <a:lvl1pPr algn="ctr">
              <a:defRPr sz="3600" b="0" i="0" spc="0">
                <a:solidFill>
                  <a:srgbClr val="F14C23"/>
                </a:solidFill>
                <a:latin typeface="Bw Modelica Medium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1616D2-CC53-4975-BDFE-E14DEFA0688D}"/>
              </a:ext>
            </a:extLst>
          </p:cNvPr>
          <p:cNvSpPr/>
          <p:nvPr userDrawn="1"/>
        </p:nvSpPr>
        <p:spPr>
          <a:xfrm>
            <a:off x="11527465" y="6490596"/>
            <a:ext cx="225512" cy="212483"/>
          </a:xfrm>
          <a:prstGeom prst="ellipse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‹#›</a:t>
            </a:fld>
            <a:endParaRPr lang="en-US" sz="800" b="0" i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B74D75-EAB4-4254-93FE-81124CA7141F}"/>
              </a:ext>
            </a:extLst>
          </p:cNvPr>
          <p:cNvSpPr txBox="1"/>
          <p:nvPr userDrawn="1"/>
        </p:nvSpPr>
        <p:spPr>
          <a:xfrm>
            <a:off x="5813571" y="6478267"/>
            <a:ext cx="45143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Raleway Medium" charset="0"/>
                <a:cs typeface="Raleway Medium" charset="0"/>
              </a:rPr>
              <a:t>© Resonate. All rights reserved. PROPRIETARY &amp; CONFIDENTIAL. resonate.com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AC2119-2EAB-4C4A-B863-7696822699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9758" y="6490596"/>
            <a:ext cx="986045" cy="19720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A6BB1D-1F01-4EAD-A6AB-3063AD4FB952}"/>
              </a:ext>
            </a:extLst>
          </p:cNvPr>
          <p:cNvCxnSpPr>
            <a:cxnSpLocks/>
          </p:cNvCxnSpPr>
          <p:nvPr userDrawn="1"/>
        </p:nvCxnSpPr>
        <p:spPr>
          <a:xfrm>
            <a:off x="10327939" y="6425848"/>
            <a:ext cx="0" cy="3168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64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presenter &amp; title-Infinity_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8CB8ABD-1F64-4843-88B2-D07EE48F0B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-473674"/>
            <a:ext cx="8836314" cy="4254521"/>
          </a:xfrm>
          <a:prstGeom prst="rect">
            <a:avLst/>
          </a:prstGeom>
          <a:effectLst>
            <a:outerShdw blurRad="381000" dist="38100" dir="8100000" algn="tr" rotWithShape="0">
              <a:prstClr val="black">
                <a:alpha val="23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659128-8079-624A-9949-4DE704FCEF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13" y="1667515"/>
            <a:ext cx="2897443" cy="432358"/>
          </a:xfrm>
          <a:prstGeom prst="rect">
            <a:avLst/>
          </a:prstGeom>
        </p:spPr>
      </p:pic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6D48FA4B-8433-9D44-9CF9-3A44FAD46F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861431"/>
            <a:ext cx="5638081" cy="6917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Bw Modelica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0F0250E-8134-6940-B3B9-FEB498CDA6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912228"/>
            <a:ext cx="5638081" cy="19327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i="0">
                <a:solidFill>
                  <a:schemeClr val="bg1"/>
                </a:solidFill>
                <a:latin typeface="Bw Modelica Medium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00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 presenter &amp; title-Infinity_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1DB821-E504-474B-80D0-936B7A9CE5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-473674"/>
            <a:ext cx="8836314" cy="4254521"/>
          </a:xfrm>
          <a:prstGeom prst="rect">
            <a:avLst/>
          </a:prstGeom>
          <a:effectLst>
            <a:outerShdw blurRad="393700" dist="38100" dir="8100000" algn="tr" rotWithShape="0">
              <a:prstClr val="black">
                <a:alpha val="17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0F8780-C107-2443-A980-7AFA8DD851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13" y="1667515"/>
            <a:ext cx="2897443" cy="432358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A78AB56B-950A-794B-B290-C2EBF838E9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861431"/>
            <a:ext cx="5638081" cy="6917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Bw Modelica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B254B34D-D60B-C742-BB7B-428FFACCEE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912228"/>
            <a:ext cx="5638081" cy="19327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i="0">
                <a:solidFill>
                  <a:schemeClr val="bg1"/>
                </a:solidFill>
                <a:latin typeface="Bw Modelica Medium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199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_Agenda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B4D101-0B71-804F-ACB7-C18B405AAD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1754725" y="4131753"/>
            <a:ext cx="7043827" cy="3551020"/>
          </a:xfrm>
          <a:prstGeom prst="rect">
            <a:avLst/>
          </a:prstGeom>
        </p:spPr>
      </p:pic>
      <p:pic>
        <p:nvPicPr>
          <p:cNvPr id="11" name="Picture 10" descr="A screen shot of a person&#10;&#10;Description automatically generated">
            <a:extLst>
              <a:ext uri="{FF2B5EF4-FFF2-40B4-BE49-F238E27FC236}">
                <a16:creationId xmlns:a16="http://schemas.microsoft.com/office/drawing/2014/main" id="{94D4A1C3-6E7B-2A4F-A482-4C264B5DDD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923" y="280237"/>
            <a:ext cx="4383993" cy="3148763"/>
          </a:xfrm>
          <a:prstGeom prst="rect">
            <a:avLst/>
          </a:prstGeom>
        </p:spPr>
      </p:pic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8CF62BEB-30CD-2840-923C-DBC39DC6C02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61660" y="1920005"/>
            <a:ext cx="6501374" cy="124044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3600" b="0" i="0">
                <a:solidFill>
                  <a:srgbClr val="F14C23"/>
                </a:solidFill>
                <a:latin typeface="Bw Modelica Medium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6DC88F5-A6CA-0641-97B4-0C02EE0522AD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Bw Modelica Medium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23266F-0A18-A946-ADF3-8A5407B7D4F5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20B56F-55FC-3B4A-BFA0-EA32EBB021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8" cy="16205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4E8D81-A2A1-224A-8215-B04A876E6A40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41FF0A6-9D21-2B43-8498-D128105999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46930" y="3429000"/>
            <a:ext cx="6501374" cy="2869613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Clr>
                <a:srgbClr val="F14C23"/>
              </a:buClr>
              <a:buFont typeface="Arial" panose="020B0604020202020204" pitchFamily="34" charset="0"/>
              <a:buChar char="•"/>
              <a:defRPr sz="2400"/>
            </a:lvl1pPr>
          </a:lstStyle>
          <a:p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394017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u_Agenda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B4D101-0B71-804F-ACB7-C18B405AAD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1743073" y="4139248"/>
            <a:ext cx="7043827" cy="3551020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68DF28E-154A-454C-83ED-18198620B3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193" y="313166"/>
            <a:ext cx="4298535" cy="3036368"/>
          </a:xfrm>
          <a:prstGeom prst="rect">
            <a:avLst/>
          </a:prstGeom>
        </p:spPr>
      </p:pic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277D9E2B-82C8-804C-B63C-443A15A6C9A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61662" y="1920005"/>
            <a:ext cx="6499942" cy="124044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3600" b="0" i="0">
                <a:solidFill>
                  <a:srgbClr val="F14C23"/>
                </a:solidFill>
                <a:latin typeface="Bw Modelica Medium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EAE11B-63ED-0E4C-9C42-54CA21B57646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Bw Modelica Medium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C63443-6EA3-894D-9143-152A75B619D7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D40F2B-F816-5845-B3D4-41D3C8C0E8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8" cy="16205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8D3A71-7337-E448-8579-21E4E1B5957B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135B781-5573-4544-B9E6-B9386CF4F6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46930" y="3429000"/>
            <a:ext cx="6501374" cy="2869613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Clr>
                <a:srgbClr val="F14C23"/>
              </a:buClr>
              <a:buFont typeface="Arial" panose="020B0604020202020204" pitchFamily="34" charset="0"/>
              <a:buChar char="•"/>
              <a:defRPr sz="2400"/>
            </a:lvl1pPr>
          </a:lstStyle>
          <a:p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283366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/ Transition slide (left images)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C79F54E8-F26B-8946-96C0-BC4443D4DAD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01625" y="2574321"/>
            <a:ext cx="8260833" cy="2863023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457200" indent="-457200" algn="l"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Bw Modelica Medium" pitchFamily="2" charset="77"/>
              </a:defRPr>
            </a:lvl1pPr>
            <a:lvl2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2pPr>
            <a:lvl3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3pPr>
            <a:lvl4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4pPr>
            <a:lvl5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5AA5BB5-0B62-424E-82C3-4C5EB25A2A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01625" y="1690914"/>
            <a:ext cx="8260833" cy="635000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l">
              <a:buNone/>
              <a:defRPr sz="3600" b="0" i="0">
                <a:solidFill>
                  <a:srgbClr val="F14C23"/>
                </a:solidFill>
                <a:latin typeface="Bw Modelica Medium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Picture 21" descr="A person in a blue shirt&#10;&#10;Description automatically generated">
            <a:extLst>
              <a:ext uri="{FF2B5EF4-FFF2-40B4-BE49-F238E27FC236}">
                <a16:creationId xmlns:a16="http://schemas.microsoft.com/office/drawing/2014/main" id="{7E823351-6ADF-A04E-A404-BE15E0AC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2853"/>
            <a:ext cx="2264229" cy="1691235"/>
          </a:xfrm>
          <a:prstGeom prst="rect">
            <a:avLst/>
          </a:prstGeom>
        </p:spPr>
      </p:pic>
      <p:pic>
        <p:nvPicPr>
          <p:cNvPr id="23" name="Picture 22" descr="A picture containing sky, person, racket, tennis&#10;&#10;Description automatically generated">
            <a:extLst>
              <a:ext uri="{FF2B5EF4-FFF2-40B4-BE49-F238E27FC236}">
                <a16:creationId xmlns:a16="http://schemas.microsoft.com/office/drawing/2014/main" id="{0B2376A0-4E93-5742-9FAF-8D01F988B9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67086"/>
            <a:ext cx="2264229" cy="1691235"/>
          </a:xfrm>
          <a:prstGeom prst="rect">
            <a:avLst/>
          </a:prstGeom>
        </p:spPr>
      </p:pic>
      <p:pic>
        <p:nvPicPr>
          <p:cNvPr id="12" name="Picture 11" descr="A person wearing a hat&#10;&#10;Description automatically generated">
            <a:extLst>
              <a:ext uri="{FF2B5EF4-FFF2-40B4-BE49-F238E27FC236}">
                <a16:creationId xmlns:a16="http://schemas.microsoft.com/office/drawing/2014/main" id="{593893F9-FF02-084C-8AA6-958C5C099A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40607"/>
            <a:ext cx="2264229" cy="1629960"/>
          </a:xfrm>
          <a:prstGeom prst="rect">
            <a:avLst/>
          </a:prstGeom>
        </p:spPr>
      </p:pic>
      <p:pic>
        <p:nvPicPr>
          <p:cNvPr id="15" name="Picture 14" descr="A person wearing glasses&#10;&#10;Description automatically generated">
            <a:extLst>
              <a:ext uri="{FF2B5EF4-FFF2-40B4-BE49-F238E27FC236}">
                <a16:creationId xmlns:a16="http://schemas.microsoft.com/office/drawing/2014/main" id="{94A1619D-6CE4-0B4D-A65E-A8863439CE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64229" cy="185749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424A8A9-BE27-9140-96F3-FABFB6AA4DA7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Bw Modelica Medium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D82EDE-A4D1-C142-B048-BB27CF680B60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DFDB4D3-B4E7-3645-A7F4-80B72CC2A86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8" cy="16205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B24ACE-4BBC-5240-B1C1-DB0395F0CEB4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55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0368"/>
            <a:ext cx="12192000" cy="1325563"/>
          </a:xfrm>
          <a:prstGeom prst="rect">
            <a:avLst/>
          </a:prstGeom>
        </p:spPr>
        <p:txBody>
          <a:bodyPr vert="horz" lIns="365760" tIns="45720" rIns="36576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825625"/>
            <a:ext cx="12192000" cy="4351338"/>
          </a:xfrm>
          <a:prstGeom prst="rect">
            <a:avLst/>
          </a:prstGeom>
        </p:spPr>
        <p:txBody>
          <a:bodyPr vert="horz" lIns="365760" tIns="45720" rIns="36576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36576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Bw Modelica" pitchFamily="2" charset="77"/>
                <a:ea typeface="Roboto" panose="02000000000000000000" pitchFamily="2" charset="0"/>
                <a:cs typeface="Bw Modelica" pitchFamily="2" charset="77"/>
              </a:defRPr>
            </a:lvl1pPr>
          </a:lstStyle>
          <a:p>
            <a:fld id="{7FB3A55C-10A8-3848-887F-EFD56AC2CE82}" type="datetimeFigureOut">
              <a:rPr lang="en-US" smtClean="0"/>
              <a:t>8/26/24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Bw Modelica" pitchFamily="2" charset="77"/>
                <a:ea typeface="Roboto" panose="02000000000000000000" pitchFamily="2" charset="0"/>
                <a:cs typeface="Bw Modelica" pitchFamily="2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1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0" r:id="rId2"/>
    <p:sldLayoutId id="2147483794" r:id="rId3"/>
    <p:sldLayoutId id="2147483796" r:id="rId4"/>
    <p:sldLayoutId id="2147483797" r:id="rId5"/>
    <p:sldLayoutId id="2147483798" r:id="rId6"/>
    <p:sldLayoutId id="2147483800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4" r:id="rId18"/>
    <p:sldLayoutId id="2147483816" r:id="rId19"/>
    <p:sldLayoutId id="2147483818" r:id="rId20"/>
    <p:sldLayoutId id="2147483819" r:id="rId21"/>
    <p:sldLayoutId id="2147483820" r:id="rId22"/>
    <p:sldLayoutId id="2147483821" r:id="rId23"/>
    <p:sldLayoutId id="2147483822" r:id="rId24"/>
    <p:sldLayoutId id="2147483823" r:id="rId25"/>
    <p:sldLayoutId id="2147483824" r:id="rId26"/>
    <p:sldLayoutId id="2147483826" r:id="rId27"/>
    <p:sldLayoutId id="2147483828" r:id="rId28"/>
    <p:sldLayoutId id="2147483830" r:id="rId29"/>
    <p:sldLayoutId id="2147483833" r:id="rId30"/>
    <p:sldLayoutId id="2147483834" r:id="rId31"/>
    <p:sldLayoutId id="2147483835" r:id="rId32"/>
    <p:sldLayoutId id="2147483836" r:id="rId33"/>
    <p:sldLayoutId id="2147483837" r:id="rId34"/>
    <p:sldLayoutId id="2147483838" r:id="rId35"/>
    <p:sldLayoutId id="2147483839" r:id="rId36"/>
    <p:sldLayoutId id="2147483840" r:id="rId37"/>
    <p:sldLayoutId id="2147483841" r:id="rId38"/>
    <p:sldLayoutId id="2147483842" r:id="rId39"/>
    <p:sldLayoutId id="2147483843" r:id="rId40"/>
    <p:sldLayoutId id="2147483844" r:id="rId41"/>
    <p:sldLayoutId id="2147483845" r:id="rId42"/>
    <p:sldLayoutId id="2147483846" r:id="rId4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spc="60">
          <a:solidFill>
            <a:srgbClr val="3E3E3E"/>
          </a:solidFill>
          <a:latin typeface="Bw Modelica" pitchFamily="2" charset="77"/>
          <a:ea typeface="Roboto" panose="02000000000000000000" pitchFamily="2" charset="0"/>
          <a:cs typeface="Bw Modelica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000" spc="60">
          <a:solidFill>
            <a:srgbClr val="3E3E3E"/>
          </a:solidFill>
          <a:latin typeface="Bw Modelica" panose="00000600000000000000" pitchFamily="50" charset="0"/>
          <a:ea typeface="Roboto" panose="02000000000000000000" pitchFamily="2" charset="0"/>
          <a:cs typeface="Bw Modelica" panose="00000600000000000000" pitchFamily="50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8.png"/><Relationship Id="rId4" Type="http://schemas.openxmlformats.org/officeDocument/2006/relationships/hyperlink" Target="https://support.resonate.com/hc/en-us/articles/360019959893-What-are-the-Audience-Metrics-for-Geography-Data-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200" y="5334001"/>
            <a:ext cx="7772400" cy="953232"/>
          </a:xfrm>
        </p:spPr>
        <p:txBody>
          <a:bodyPr/>
          <a:lstStyle/>
          <a:p>
            <a:pPr fontAlgn="base"/>
            <a:r>
              <a:rPr lang="en-US" dirty="0"/>
              <a:t>PA Clients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4191000"/>
            <a:ext cx="6934200" cy="1040772"/>
          </a:xfrm>
        </p:spPr>
        <p:txBody>
          <a:bodyPr/>
          <a:lstStyle/>
          <a:p>
            <a:pPr fontAlgn="base"/>
            <a:r>
              <a:rPr lang="en-US" dirty="0"/>
              <a:t>Geography Client Training</a:t>
            </a:r>
          </a:p>
        </p:txBody>
      </p:sp>
    </p:spTree>
    <p:extLst>
      <p:ext uri="{BB962C8B-B14F-4D97-AF65-F5344CB8AC3E}">
        <p14:creationId xmlns:p14="http://schemas.microsoft.com/office/powerpoint/2010/main" val="179537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B23A355-D4CC-EC4A-8BED-AD2260AD78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26580" y="1472107"/>
            <a:ext cx="3269601" cy="2408255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537335" y="1415535"/>
            <a:ext cx="6015865" cy="4825874"/>
          </a:xfrm>
        </p:spPr>
        <p:txBody>
          <a:bodyPr/>
          <a:lstStyle/>
          <a:p>
            <a:r>
              <a:rPr lang="en-US" sz="1800" dirty="0"/>
              <a:t>Estimated Targetable IDs for both audiences that contain </a:t>
            </a:r>
            <a:r>
              <a:rPr lang="en-US" sz="1800" b="1" dirty="0"/>
              <a:t>DMA &amp; Region and State</a:t>
            </a:r>
            <a:r>
              <a:rPr lang="en-US" sz="1800" dirty="0"/>
              <a:t> attributes</a:t>
            </a:r>
          </a:p>
          <a:p>
            <a:pPr lvl="1"/>
            <a:r>
              <a:rPr lang="en-US" sz="1800" dirty="0"/>
              <a:t>This number is the estimated available number of IDs within </a:t>
            </a:r>
            <a:r>
              <a:rPr lang="en-US" sz="1800" dirty="0" err="1"/>
              <a:t>Resonate’s</a:t>
            </a:r>
            <a:r>
              <a:rPr lang="en-US" sz="1800" dirty="0"/>
              <a:t> ID Graph that can be activated for an audience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>
                <a:hlinkClick r:id="rId4"/>
              </a:rPr>
              <a:t>Audience Metrics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48600" y="1960466"/>
            <a:ext cx="2077505" cy="60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754760" y="1837248"/>
            <a:ext cx="762000" cy="32169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717888" y="4439309"/>
            <a:ext cx="762000" cy="32169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B76CA2-6A55-4C43-9E10-D58B2810E40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726580" y="4014795"/>
            <a:ext cx="3269600" cy="2395376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846580" y="4443504"/>
            <a:ext cx="1983220" cy="6618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39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18553" y="1356813"/>
            <a:ext cx="3757829" cy="4825874"/>
          </a:xfrm>
        </p:spPr>
        <p:txBody>
          <a:bodyPr/>
          <a:lstStyle/>
          <a:p>
            <a:r>
              <a:rPr lang="en-US"/>
              <a:t>You </a:t>
            </a:r>
            <a:r>
              <a:rPr lang="en-US" i="1"/>
              <a:t>can</a:t>
            </a:r>
            <a:r>
              <a:rPr lang="en-US"/>
              <a:t> activate audiences using Geo attributes</a:t>
            </a:r>
          </a:p>
          <a:p>
            <a:r>
              <a:rPr lang="en-US" b="1"/>
              <a:t>But! </a:t>
            </a:r>
            <a:r>
              <a:rPr lang="en-US"/>
              <a:t>We recommend you use your DSPs geo-targeting for most accurate targeting</a:t>
            </a:r>
          </a:p>
          <a:p>
            <a:r>
              <a:rPr lang="en-US"/>
              <a:t>Best to use DSP geo-targeting because at time of activation, you could be filtering out people who came into or moved out of that geo if you use our geo attribute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Activating Geo Audiences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69DB48-7281-724D-8246-A3ECF1672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5" y="1551342"/>
            <a:ext cx="7467600" cy="2218408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4185920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A3729-AEFE-054E-A4F3-069B3E5FCA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Resonate Geography attributes and insights are derived through a synthesis of observed anonymous online behaviors and geo-location solution providers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Our geo-location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providers enrich tag events &amp; pixel syncs with geo-code from the browser's IP address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Geography data is updated nightly using the most recent observations based on where they are now - not necessarily where they live – and allows for more precision than modeled survey geography data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sz="2200" spc="0" dirty="0"/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CCF4-C2F7-C74E-8E19-A0448DB3B3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Where does Geography Data come from?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E17DC5-50A8-3041-921D-FA3870DF32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Geography Data</a:t>
            </a:r>
          </a:p>
        </p:txBody>
      </p:sp>
    </p:spTree>
    <p:extLst>
      <p:ext uri="{BB962C8B-B14F-4D97-AF65-F5344CB8AC3E}">
        <p14:creationId xmlns:p14="http://schemas.microsoft.com/office/powerpoint/2010/main" val="228357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469566-DFBB-461B-8761-2D91BE7A8E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3152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Using Geography Data</a:t>
            </a:r>
          </a:p>
        </p:txBody>
      </p:sp>
    </p:spTree>
    <p:extLst>
      <p:ext uri="{BB962C8B-B14F-4D97-AF65-F5344CB8AC3E}">
        <p14:creationId xmlns:p14="http://schemas.microsoft.com/office/powerpoint/2010/main" val="90357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61925" y="2017433"/>
            <a:ext cx="3417431" cy="451034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/>
              <a:t>Learn insights on audiences by specific DMAs ® and Congressional Districts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/>
              <a:t>Build audiences with attributes by DMA® and Congressional District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/>
              <a:t>See and understand geography attributes as insights describing your audiences of interest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/>
              <a:t>Combine geography attributes with Resonate Elements, tags, and behavioral attributes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/>
              <a:t>Scaled deterministic data refreshed nightly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sz="16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000">
                <a:latin typeface="+mn-lt"/>
                <a:ea typeface="Roboto"/>
              </a:rPr>
              <a:t>DMA® and Congressional District Data as Attributes and Insights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36567" y="330223"/>
            <a:ext cx="11253350" cy="635000"/>
          </a:xfrm>
        </p:spPr>
        <p:txBody>
          <a:bodyPr>
            <a:normAutofit/>
          </a:bodyPr>
          <a:lstStyle/>
          <a:p>
            <a:r>
              <a:rPr lang="en-US"/>
              <a:t>Geography Data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A84C34-97F4-3E44-81F1-947C8D5379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85774" y="1782307"/>
            <a:ext cx="6271249" cy="314642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DDAFD3-4542-FB4B-BB35-00D5ABCD7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120" y="3388423"/>
            <a:ext cx="5817033" cy="3080618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4296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536CBA-D994-1A40-838D-A9D56A768F6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19511" y="1727749"/>
            <a:ext cx="3538089" cy="4648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Learn insights on your digital footprint by specific DMAs® and Congressional Districts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Include Tag + DMA or Congressional District in your audience definition and view 14k insights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Ex: Segment your homepage visitors into two different DMAs to see where they stand on different policies.</a:t>
            </a:r>
          </a:p>
          <a:p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8E926-ACC0-C749-94E7-40C5B025C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Geography Use Case 1: Insights on Digital Footprint by DMA or CD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8A3A489-01F1-194B-B05F-2D764D094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660613"/>
            <a:ext cx="8343900" cy="4195192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71900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9A700F-5DEF-FB40-BD8A-A34426BAC4A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91163" y="1568918"/>
            <a:ext cx="2779295" cy="4648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View DMA insights on your digital footprint and tags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Include a Tag in your audience and understand where people interacting with your digital footprint are located.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Ex: Are people coming to your website homepage more likely to be in LA or San Francisco?  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32BA2-83CC-3144-B2FD-B37B0E2A5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Geography Use Case 2: DMA Insights on Digital Footprint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EA686C7-C6BB-CB42-821C-3F5F2255C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08" y="1568918"/>
            <a:ext cx="8027392" cy="4044506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62903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8A3F2B-7A52-DA48-A3F4-F2E2CAD6BCA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59882" y="1631482"/>
            <a:ext cx="2839453" cy="4648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View our 14k attributes by DMA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Include DMA(s) in your audience and view up to 14k insights to understand more about people located in that DMA.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Ex: What people in the Atlanta DMA are like?</a:t>
            </a:r>
          </a:p>
          <a:p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4ADB3-C59A-9143-850C-00EB3B28B9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Geography Use Case 3: 13k attributes by DMA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2A99FC-32C7-474F-943C-F79F9DD04A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59621" y="1381771"/>
            <a:ext cx="8848959" cy="4404137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69196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4D0F52-AAB0-1642-AABE-40ED0C04DBA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04538" y="1685527"/>
            <a:ext cx="3857324" cy="4648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View DMA or Congressional District insights </a:t>
            </a:r>
            <a:r>
              <a:rPr lang="en-US" sz="1600"/>
              <a:t>by 14k </a:t>
            </a:r>
            <a:r>
              <a:rPr lang="en-US" sz="1600" dirty="0"/>
              <a:t>attributes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latin typeface="Bw Modelica"/>
                <a:ea typeface="Open Sans Light"/>
                <a:cs typeface="Open Sans Light"/>
              </a:rPr>
              <a:t>Include a Resonate Element in your audience and view insights by DMA or Congressional District to understand where people with that attribute are located.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latin typeface="Bw Modelica"/>
                <a:ea typeface="Open Sans Light"/>
                <a:cs typeface="Open Sans Light"/>
              </a:rPr>
              <a:t>Ex: where are people who voted for Obama in 2012, but Trump in 2016 located?</a:t>
            </a:r>
          </a:p>
          <a:p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E65E5-3BA8-F944-9104-1CFBAA180B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Geography Use Case 4: DMA insights by attribute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122EF48-FDEF-434F-9F02-78D84AB9E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012" y="1685527"/>
            <a:ext cx="7791450" cy="3920227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3598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69428" y="192667"/>
            <a:ext cx="8394700" cy="635000"/>
          </a:xfrm>
        </p:spPr>
        <p:txBody>
          <a:bodyPr/>
          <a:lstStyle/>
          <a:p>
            <a:r>
              <a:rPr lang="en-US"/>
              <a:t>Three Types of Geography Data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27"/>
          <a:stretch/>
        </p:blipFill>
        <p:spPr>
          <a:xfrm>
            <a:off x="9064129" y="197544"/>
            <a:ext cx="2480171" cy="55052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6400" y="1234922"/>
            <a:ext cx="6794500" cy="56230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400" dirty="0"/>
              <a:t>Self-reported Region and State</a:t>
            </a:r>
          </a:p>
          <a:p>
            <a:pPr marL="800100" lvl="1" indent="-342900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Font typeface="+mj-lt"/>
              <a:buAutoNum type="alphaLcPeriod"/>
            </a:pPr>
            <a:r>
              <a:rPr lang="en-US" sz="1400" dirty="0"/>
              <a:t>Source: Our research, based on a survey question</a:t>
            </a:r>
          </a:p>
          <a:p>
            <a:pPr marL="800100" lvl="1" indent="-342900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Font typeface="+mj-lt"/>
              <a:buAutoNum type="alphaLcPeriod"/>
            </a:pPr>
            <a:r>
              <a:rPr lang="en-US" sz="1400" dirty="0"/>
              <a:t>Pro: Provides a projected audience size based on self-reported location</a:t>
            </a:r>
          </a:p>
          <a:p>
            <a:pPr marL="800100" lvl="1" indent="-342900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Font typeface="+mj-lt"/>
              <a:buAutoNum type="alphaLcPeriod"/>
            </a:pPr>
            <a:r>
              <a:rPr lang="en-US" sz="1400" dirty="0"/>
              <a:t>Find in: Resonate Elements – Demographics - Demographics- Geography</a:t>
            </a:r>
          </a:p>
          <a:p>
            <a:pPr marL="800100" lvl="1" indent="-342900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Font typeface="+mj-lt"/>
              <a:buAutoNum type="alphaLcPeriod"/>
            </a:pPr>
            <a:r>
              <a:rPr lang="en-US" sz="1400" dirty="0"/>
              <a:t>Use for audience building and insights (for audiences built using Resonate Elements only)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400" dirty="0"/>
              <a:t>Voter File: State, DMA and Congressional District</a:t>
            </a:r>
          </a:p>
          <a:p>
            <a:pPr marL="800100" lvl="1" indent="-342900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Font typeface="+mj-lt"/>
              <a:buAutoNum type="alphaLcPeriod"/>
            </a:pPr>
            <a:r>
              <a:rPr lang="en-US" sz="1400" dirty="0"/>
              <a:t>Source: L2 &amp; PDI voter turn out data fused with Resonate survey data</a:t>
            </a:r>
          </a:p>
          <a:p>
            <a:pPr marL="800100" lvl="1" indent="-342900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Font typeface="+mj-lt"/>
              <a:buAutoNum type="alphaLcPeriod"/>
            </a:pPr>
            <a:r>
              <a:rPr lang="en-US" sz="1400" dirty="0"/>
              <a:t>Pro: Comes from a trusted source based on deterministic voter turnout </a:t>
            </a:r>
          </a:p>
          <a:p>
            <a:pPr marL="800100" lvl="1" indent="-342900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Font typeface="+mj-lt"/>
              <a:buAutoNum type="alphaLcPeriod"/>
            </a:pPr>
            <a:r>
              <a:rPr lang="en-US" sz="1400" dirty="0"/>
              <a:t>Con: Can run into low sample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400" dirty="0"/>
              <a:t>Observed DMA &amp; Congressional District </a:t>
            </a:r>
          </a:p>
          <a:p>
            <a:pPr marL="800100" lvl="1" indent="-342900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Font typeface="+mj-lt"/>
              <a:buAutoNum type="alphaLcPeriod"/>
            </a:pPr>
            <a:r>
              <a:rPr lang="en-US" sz="1400" dirty="0"/>
              <a:t>Source: Deterministic observed granular geography data updated nightly based on location</a:t>
            </a:r>
          </a:p>
          <a:p>
            <a:pPr marL="800100" lvl="1" indent="-342900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Font typeface="+mj-lt"/>
              <a:buAutoNum type="alphaLcPeriod"/>
            </a:pPr>
            <a:r>
              <a:rPr lang="en-US" sz="1400" dirty="0"/>
              <a:t>Find in: Additional Data – Geography</a:t>
            </a:r>
          </a:p>
          <a:p>
            <a:pPr marL="800100" lvl="1" indent="-342900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Font typeface="+mj-lt"/>
              <a:buAutoNum type="alphaLcPeriod"/>
            </a:pPr>
            <a:r>
              <a:rPr lang="en-US" sz="1400" dirty="0"/>
              <a:t>Use for audience building and insights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64129" y="2948853"/>
            <a:ext cx="2476500" cy="2389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ular Callout 14"/>
          <p:cNvSpPr/>
          <p:nvPr/>
        </p:nvSpPr>
        <p:spPr>
          <a:xfrm>
            <a:off x="7324725" y="5863296"/>
            <a:ext cx="1254079" cy="467557"/>
          </a:xfrm>
          <a:prstGeom prst="wedgeRectCallout">
            <a:avLst>
              <a:gd name="adj1" fmla="val 78290"/>
              <a:gd name="adj2" fmla="val 30449"/>
            </a:avLst>
          </a:prstGeom>
          <a:solidFill>
            <a:srgbClr val="1B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Observed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F5A631D-467F-5740-A36E-4D0BEB80F7C1}"/>
              </a:ext>
            </a:extLst>
          </p:cNvPr>
          <p:cNvSpPr txBox="1">
            <a:spLocks/>
          </p:cNvSpPr>
          <p:nvPr/>
        </p:nvSpPr>
        <p:spPr>
          <a:xfrm>
            <a:off x="609600" y="672103"/>
            <a:ext cx="10871200" cy="635000"/>
          </a:xfrm>
          <a:prstGeom prst="rect">
            <a:avLst/>
          </a:prstGeom>
        </p:spPr>
        <p:txBody>
          <a:bodyPr vert="horz" lIns="365760" tIns="45720" rIns="36576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000" spc="0">
                <a:solidFill>
                  <a:srgbClr val="F14C23"/>
                </a:solidFill>
                <a:latin typeface="Bw Modelica Medium" pitchFamily="2" charset="77"/>
                <a:ea typeface="Roboto" panose="02000000000000000000" pitchFamily="2" charset="0"/>
                <a:cs typeface="Bw Modelica" panose="000006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bg1"/>
                </a:solidFill>
                <a:latin typeface="Bw Modelica Medium" pitchFamily="2" charset="77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Bw Modelica Medium" pitchFamily="2" charset="77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Bw Modelica Medium" pitchFamily="2" charset="77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Bw Modelica Medium" pitchFamily="2" charset="77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For PA clients</a:t>
            </a: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FAE19B56-AE00-3741-9A10-D3A6059C7CAA}"/>
              </a:ext>
            </a:extLst>
          </p:cNvPr>
          <p:cNvSpPr/>
          <p:nvPr/>
        </p:nvSpPr>
        <p:spPr>
          <a:xfrm>
            <a:off x="7200900" y="2918320"/>
            <a:ext cx="1447800" cy="358435"/>
          </a:xfrm>
          <a:prstGeom prst="wedgeRectCallout">
            <a:avLst>
              <a:gd name="adj1" fmla="val 77632"/>
              <a:gd name="adj2" fmla="val 11847"/>
            </a:avLst>
          </a:prstGeom>
          <a:solidFill>
            <a:srgbClr val="1B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Self-reported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257005-3F6D-6247-BB9E-FBFDF0B9D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4080" y="3815837"/>
            <a:ext cx="2456549" cy="25472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04300" y="6091896"/>
            <a:ext cx="2476500" cy="2389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ular Callout 4">
            <a:extLst>
              <a:ext uri="{FF2B5EF4-FFF2-40B4-BE49-F238E27FC236}">
                <a16:creationId xmlns:a16="http://schemas.microsoft.com/office/drawing/2014/main" id="{33AE96CD-13AA-7B4A-892F-24FCFA93DF88}"/>
              </a:ext>
            </a:extLst>
          </p:cNvPr>
          <p:cNvSpPr/>
          <p:nvPr/>
        </p:nvSpPr>
        <p:spPr>
          <a:xfrm>
            <a:off x="7200900" y="4529537"/>
            <a:ext cx="1447800" cy="358435"/>
          </a:xfrm>
          <a:prstGeom prst="wedgeRectCallout">
            <a:avLst>
              <a:gd name="adj1" fmla="val 73649"/>
              <a:gd name="adj2" fmla="val 90205"/>
            </a:avLst>
          </a:prstGeom>
          <a:solidFill>
            <a:srgbClr val="1B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Voter File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E46906-1A26-FB42-AD01-66AB7E4E1607}"/>
              </a:ext>
            </a:extLst>
          </p:cNvPr>
          <p:cNvSpPr/>
          <p:nvPr/>
        </p:nvSpPr>
        <p:spPr>
          <a:xfrm>
            <a:off x="9064128" y="4912443"/>
            <a:ext cx="2416671" cy="2389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4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7343C0-689F-A047-83A0-2F4A7AD3E1E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06691" y="1371600"/>
            <a:ext cx="6846216" cy="46482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/>
              <a:t>Use </a:t>
            </a:r>
            <a:r>
              <a:rPr lang="en-US" sz="1700" dirty="0" err="1"/>
              <a:t>Resonate’s</a:t>
            </a:r>
            <a:r>
              <a:rPr lang="en-US" sz="1700" dirty="0"/>
              <a:t> Geography data in the platform to: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/>
              <a:t>Analyze &amp; Filter audiences by geography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/>
              <a:t>Combine with Tag, Survey, and Behavioral attributes then Analyze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/>
              <a:t>Watch outs: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latin typeface="Bw Modelica"/>
                <a:ea typeface="Open Sans Light"/>
                <a:cs typeface="Open Sans Light"/>
              </a:rPr>
              <a:t>Cannot combine with 1</a:t>
            </a:r>
            <a:r>
              <a:rPr lang="en-US" sz="1700" baseline="30000" dirty="0">
                <a:latin typeface="Bw Modelica"/>
                <a:ea typeface="Open Sans Light"/>
                <a:cs typeface="Open Sans Light"/>
              </a:rPr>
              <a:t>st</a:t>
            </a:r>
            <a:r>
              <a:rPr lang="en-US" sz="1700" dirty="0">
                <a:latin typeface="Bw Modelica"/>
                <a:ea typeface="Open Sans Light"/>
                <a:cs typeface="Open Sans Light"/>
              </a:rPr>
              <a:t> party or 3</a:t>
            </a:r>
            <a:r>
              <a:rPr lang="en-US" sz="1700" baseline="30000" dirty="0">
                <a:latin typeface="Bw Modelica"/>
                <a:ea typeface="Open Sans Light"/>
                <a:cs typeface="Open Sans Light"/>
              </a:rPr>
              <a:t>rd</a:t>
            </a:r>
            <a:r>
              <a:rPr lang="en-US" sz="1700" dirty="0">
                <a:latin typeface="Bw Modelica"/>
                <a:ea typeface="Open Sans Light"/>
                <a:cs typeface="Open Sans Light"/>
              </a:rPr>
              <a:t> party </a:t>
            </a:r>
            <a:r>
              <a:rPr lang="en-US" sz="1700" dirty="0" err="1">
                <a:latin typeface="Bw Modelica"/>
                <a:ea typeface="Open Sans Light"/>
                <a:cs typeface="Open Sans Light"/>
              </a:rPr>
              <a:t>LiveRamp</a:t>
            </a:r>
            <a:r>
              <a:rPr lang="en-US" sz="1700" dirty="0">
                <a:latin typeface="Bw Modelica"/>
                <a:ea typeface="Open Sans Light"/>
                <a:cs typeface="Open Sans Light"/>
              </a:rPr>
              <a:t> Segments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latin typeface="Bw Modelica"/>
                <a:ea typeface="Open Sans Light"/>
                <a:cs typeface="Open Sans Light"/>
              </a:rPr>
              <a:t>Cannot save in an audience to be used in Audience Crosstab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latin typeface="Bw Modelica"/>
                <a:ea typeface="Open Sans Light"/>
                <a:cs typeface="Open Sans Light"/>
              </a:rPr>
              <a:t>Cannot combine with Limited Resonate Elements data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latin typeface="Bw Modelica"/>
                <a:ea typeface="Open Sans Light"/>
                <a:cs typeface="Open Sans Light"/>
              </a:rPr>
              <a:t>Ex. Can’t cross DMA with a limited cigarette brand survey attribute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0846D-2C56-714F-958C-932AA2FCBC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Using Geography data in the platform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0B2237-3B6F-1543-BFC4-DB603BABA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435" y="1126487"/>
            <a:ext cx="2747992" cy="525544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71B4B1-AC8B-DB45-84BD-0CF180DC0D3B}"/>
              </a:ext>
            </a:extLst>
          </p:cNvPr>
          <p:cNvSpPr/>
          <p:nvPr/>
        </p:nvSpPr>
        <p:spPr>
          <a:xfrm>
            <a:off x="8158591" y="6019799"/>
            <a:ext cx="2747992" cy="3561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5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Resonate_Brand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B75BB"/>
      </a:accent1>
      <a:accent2>
        <a:srgbClr val="F14C23"/>
      </a:accent2>
      <a:accent3>
        <a:srgbClr val="F68C1E"/>
      </a:accent3>
      <a:accent4>
        <a:srgbClr val="24537C"/>
      </a:accent4>
      <a:accent5>
        <a:srgbClr val="5B1E5E"/>
      </a:accent5>
      <a:accent6>
        <a:srgbClr val="CD382F"/>
      </a:accent6>
      <a:hlink>
        <a:srgbClr val="824B9E"/>
      </a:hlink>
      <a:folHlink>
        <a:srgbClr val="433887"/>
      </a:folHlink>
    </a:clrScheme>
    <a:fontScheme name="Resonate Fonts">
      <a:majorFont>
        <a:latin typeface="Bw Modelica Medium"/>
        <a:ea typeface=""/>
        <a:cs typeface=""/>
      </a:majorFont>
      <a:minorFont>
        <a:latin typeface="Bw Model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B75BB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inal_Resonate_Sales_Template_2019" id="{19634A49-677D-ED4F-8B99-5A88CCC3BDD4}" vid="{C1BCD4EE-46F2-5748-815C-72C890BF20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06FC1F5613EF428FC813040CA9849F" ma:contentTypeVersion="20" ma:contentTypeDescription="Create a new document." ma:contentTypeScope="" ma:versionID="d6d8a6e827d787bcdecbd01cb5dbfcc6">
  <xsd:schema xmlns:xsd="http://www.w3.org/2001/XMLSchema" xmlns:xs="http://www.w3.org/2001/XMLSchema" xmlns:p="http://schemas.microsoft.com/office/2006/metadata/properties" xmlns:ns2="4d2cd5e6-f8f5-4595-bda4-344a2da989db" xmlns:ns3="b97f4c75-1661-4b01-973e-7a6c5ef52a85" targetNamespace="http://schemas.microsoft.com/office/2006/metadata/properties" ma:root="true" ma:fieldsID="9d5411521bb7fe23f326fcf97820b68c" ns2:_="" ns3:_="">
    <xsd:import namespace="4d2cd5e6-f8f5-4595-bda4-344a2da989db"/>
    <xsd:import namespace="b97f4c75-1661-4b01-973e-7a6c5ef52a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2cd5e6-f8f5-4595-bda4-344a2da98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3861404-e22f-441c-9edc-c89ae22a20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f4c75-1661-4b01-973e-7a6c5ef52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27dfb59-b580-4ccd-9a30-c8035a775bee}" ma:internalName="TaxCatchAll" ma:showField="CatchAllData" ma:web="b97f4c75-1661-4b01-973e-7a6c5ef52a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7f4c75-1661-4b01-973e-7a6c5ef52a85" xsi:nil="true"/>
    <lcf76f155ced4ddcb4097134ff3c332f xmlns="4d2cd5e6-f8f5-4595-bda4-344a2da989d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B696384-D15A-44C5-8EF4-E772D77E055E}"/>
</file>

<file path=customXml/itemProps2.xml><?xml version="1.0" encoding="utf-8"?>
<ds:datastoreItem xmlns:ds="http://schemas.openxmlformats.org/officeDocument/2006/customXml" ds:itemID="{3D6C2718-601C-4818-BA61-42EA700B9F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6B8E22-84EC-484C-844E-43192DFEBED3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4d2cd5e6-f8f5-4595-bda4-344a2da989db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b97f4c75-1661-4b01-973e-7a6c5ef52a8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2_Office Theme</Template>
  <TotalTime>4801</TotalTime>
  <Words>764</Words>
  <Application>Microsoft Macintosh PowerPoint</Application>
  <PresentationFormat>Widescreen</PresentationFormat>
  <Paragraphs>76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Raleway Medium</vt:lpstr>
      <vt:lpstr>Montserrat-Regular</vt:lpstr>
      <vt:lpstr>Open Sans Light</vt:lpstr>
      <vt:lpstr>Bw Modelica Medium</vt:lpstr>
      <vt:lpstr>LucidaGrande</vt:lpstr>
      <vt:lpstr>Raleway</vt:lpstr>
      <vt:lpstr>Calibri</vt:lpstr>
      <vt:lpstr>Montserrat</vt:lpstr>
      <vt:lpstr>Arial</vt:lpstr>
      <vt:lpstr>Bw Modelica Light</vt:lpstr>
      <vt:lpstr>Bw Modelica</vt:lpstr>
      <vt:lpstr>Raleway Light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 Jun;ericka.mccoy@resonate.com</dc:creator>
  <cp:lastModifiedBy>Lexi Acosta</cp:lastModifiedBy>
  <cp:revision>101</cp:revision>
  <dcterms:created xsi:type="dcterms:W3CDTF">2019-02-20T21:19:33Z</dcterms:created>
  <dcterms:modified xsi:type="dcterms:W3CDTF">2024-08-26T16:51:38Z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0x0101003606FC1F5613EF428FC813040CA9849F</vt:lpwstr>
  </property>
  <property fmtid="{D5CDD505-2E9C-101B-9397-08002B2CF9AE}" pid="3" name="MediaServiceImageTags">
    <vt:lpwstr/>
  </property>
</Properties>
</file>