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1" r:id="rId4"/>
  </p:sldMasterIdLst>
  <p:notesMasterIdLst>
    <p:notesMasterId r:id="rId32"/>
  </p:notesMasterIdLst>
  <p:sldIdLst>
    <p:sldId id="1680" r:id="rId5"/>
    <p:sldId id="1681" r:id="rId6"/>
    <p:sldId id="1682" r:id="rId7"/>
    <p:sldId id="1695" r:id="rId8"/>
    <p:sldId id="1713" r:id="rId9"/>
    <p:sldId id="1714" r:id="rId10"/>
    <p:sldId id="1715" r:id="rId11"/>
    <p:sldId id="1716" r:id="rId12"/>
    <p:sldId id="1717" r:id="rId13"/>
    <p:sldId id="1718" r:id="rId14"/>
    <p:sldId id="1702" r:id="rId15"/>
    <p:sldId id="1719" r:id="rId16"/>
    <p:sldId id="1720" r:id="rId17"/>
    <p:sldId id="1721" r:id="rId18"/>
    <p:sldId id="1723" r:id="rId19"/>
    <p:sldId id="1725" r:id="rId20"/>
    <p:sldId id="1727" r:id="rId21"/>
    <p:sldId id="1729" r:id="rId22"/>
    <p:sldId id="1743" r:id="rId23"/>
    <p:sldId id="1731" r:id="rId24"/>
    <p:sldId id="1733" r:id="rId25"/>
    <p:sldId id="1735" r:id="rId26"/>
    <p:sldId id="1737" r:id="rId27"/>
    <p:sldId id="1739" r:id="rId28"/>
    <p:sldId id="1741" r:id="rId29"/>
    <p:sldId id="1711" r:id="rId30"/>
    <p:sldId id="1742" r:id="rId31"/>
  </p:sldIdLst>
  <p:sldSz cx="12192000" cy="6858000"/>
  <p:notesSz cx="6858000" cy="9144000"/>
  <p:embeddedFontLst>
    <p:embeddedFont>
      <p:font typeface="Bw Modelica" pitchFamily="2" charset="77"/>
      <p:regular r:id="rId33"/>
      <p:bold r:id="rId34"/>
      <p:italic r:id="rId35"/>
    </p:embeddedFont>
    <p:embeddedFont>
      <p:font typeface="Bw Modelica Light" pitchFamily="2" charset="77"/>
      <p:regular r:id="rId36"/>
      <p:italic r:id="rId37"/>
    </p:embeddedFont>
    <p:embeddedFont>
      <p:font typeface="Bw Modelica Medium" pitchFamily="2" charset="77"/>
      <p:regular r:id="rId38"/>
      <p:bold r:id="rId39"/>
      <p:italic r:id="rId40"/>
      <p:boldItalic r:id="rId41"/>
    </p:embeddedFont>
    <p:embeddedFont>
      <p:font typeface="Montserrat" pitchFamily="2" charset="77"/>
      <p:regular r:id="rId42"/>
      <p:bold r:id="rId43"/>
      <p:italic r:id="rId44"/>
      <p:boldItalic r:id="rId45"/>
    </p:embeddedFont>
    <p:embeddedFont>
      <p:font typeface="Montserrat-Regular" panose="02000505000000020004" pitchFamily="2" charset="77"/>
      <p:regular r:id="rId46"/>
    </p:embeddedFont>
    <p:embeddedFont>
      <p:font typeface="Open Sans Light" panose="020B0306030504020204" pitchFamily="34" charset="0"/>
      <p:regular r:id="rId47"/>
      <p:italic r:id="rId48"/>
    </p:embeddedFont>
    <p:embeddedFont>
      <p:font typeface="Raleway" panose="020B0703030101060003" pitchFamily="34" charset="77"/>
      <p:regular r:id="rId49"/>
      <p:bold r:id="rId50"/>
    </p:embeddedFont>
    <p:embeddedFont>
      <p:font typeface="Raleway Light" panose="020B0403030101060003" pitchFamily="34" charset="77"/>
      <p:regular r:id="rId51"/>
    </p:embeddedFont>
    <p:embeddedFont>
      <p:font typeface="Raleway Medium" panose="020B0703030101060003" pitchFamily="34" charset="77"/>
      <p:regular r:id="rId52"/>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024" userDrawn="1">
          <p15:clr>
            <a:srgbClr val="A4A3A4"/>
          </p15:clr>
        </p15:guide>
        <p15:guide id="3" pos="2256" userDrawn="1">
          <p15:clr>
            <a:srgbClr val="A4A3A4"/>
          </p15:clr>
        </p15:guide>
        <p15:guide id="4" orient="horz" pos="3936" userDrawn="1">
          <p15:clr>
            <a:srgbClr val="A4A3A4"/>
          </p15:clr>
        </p15:guide>
        <p15:guide id="5" orient="horz" pos="1872" userDrawn="1">
          <p15:clr>
            <a:srgbClr val="A4A3A4"/>
          </p15:clr>
        </p15:guide>
        <p15:guide id="6" pos="4464" userDrawn="1">
          <p15:clr>
            <a:srgbClr val="A4A3A4"/>
          </p15:clr>
        </p15:guide>
        <p15:guide id="7" pos="1056" userDrawn="1">
          <p15:clr>
            <a:srgbClr val="A4A3A4"/>
          </p15:clr>
        </p15:guide>
        <p15:guide id="8" pos="59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ka McCoy" initials="EM" lastIdx="172" clrIdx="0">
    <p:extLst>
      <p:ext uri="{19B8F6BF-5375-455C-9EA6-DF929625EA0E}">
        <p15:presenceInfo xmlns:p15="http://schemas.microsoft.com/office/powerpoint/2012/main" userId="S::ericka.mccoy@resonate.com::8d6a9593-107f-42b0-aec7-b3dbc7a0668c" providerId="AD"/>
      </p:ext>
    </p:extLst>
  </p:cmAuthor>
  <p:cmAuthor id="2" name="Ericka McCoy" initials="EM [3]" lastIdx="29" clrIdx="1">
    <p:extLst>
      <p:ext uri="{19B8F6BF-5375-455C-9EA6-DF929625EA0E}">
        <p15:presenceInfo xmlns:p15="http://schemas.microsoft.com/office/powerpoint/2012/main" userId="Ericka McCoy" providerId="None"/>
      </p:ext>
    </p:extLst>
  </p:cmAuthor>
  <p:cmAuthor id="3" name="Jason Schneider" initials="JS" lastIdx="1" clrIdx="2">
    <p:extLst>
      <p:ext uri="{19B8F6BF-5375-455C-9EA6-DF929625EA0E}">
        <p15:presenceInfo xmlns:p15="http://schemas.microsoft.com/office/powerpoint/2012/main" userId="S-1-5-21-574009760-2973956309-3174650737-8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1" autoAdjust="0"/>
    <p:restoredTop sz="96301" autoAdjust="0"/>
  </p:normalViewPr>
  <p:slideViewPr>
    <p:cSldViewPr snapToObjects="1">
      <p:cViewPr varScale="1">
        <p:scale>
          <a:sx n="127" d="100"/>
          <a:sy n="127" d="100"/>
        </p:scale>
        <p:origin x="640" y="192"/>
      </p:cViewPr>
      <p:guideLst>
        <p:guide orient="horz" pos="1632"/>
        <p:guide pos="3024"/>
        <p:guide pos="2256"/>
        <p:guide orient="horz" pos="3936"/>
        <p:guide orient="horz" pos="1872"/>
        <p:guide pos="4464"/>
        <p:guide pos="1056"/>
        <p:guide pos="5952"/>
      </p:guideLst>
    </p:cSldViewPr>
  </p:slideViewPr>
  <p:notesTextViewPr>
    <p:cViewPr>
      <p:scale>
        <a:sx n="1" d="1"/>
        <a:sy n="1" d="1"/>
      </p:scale>
      <p:origin x="0" y="0"/>
    </p:cViewPr>
  </p:notesTextViewPr>
  <p:sorterViewPr>
    <p:cViewPr>
      <p:scale>
        <a:sx n="66" d="100"/>
        <a:sy n="66" d="100"/>
      </p:scale>
      <p:origin x="0" y="-8292"/>
    </p:cViewPr>
  </p:sorterViewPr>
  <p:notesViewPr>
    <p:cSldViewPr snapToObjects="1">
      <p:cViewPr varScale="1">
        <p:scale>
          <a:sx n="86" d="100"/>
          <a:sy n="86" d="100"/>
        </p:scale>
        <p:origin x="280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A4073-0165-8B41-A643-FC52AB74F5FC}" type="datetimeFigureOut">
              <a:rPr lang="en-US" smtClean="0"/>
              <a:t>8/21/24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86CCE-1718-EC40-8B43-A8B1E06F9FA4}" type="slidenum">
              <a:rPr lang="en-US" smtClean="0"/>
              <a:t>‹#›</a:t>
            </a:fld>
            <a:endParaRPr lang="en-US"/>
          </a:p>
        </p:txBody>
      </p:sp>
    </p:spTree>
    <p:extLst>
      <p:ext uri="{BB962C8B-B14F-4D97-AF65-F5344CB8AC3E}">
        <p14:creationId xmlns:p14="http://schemas.microsoft.com/office/powerpoint/2010/main" val="158630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along with</a:t>
            </a:r>
            <a:r>
              <a:rPr lang="en-US" baseline="0" dirty="0"/>
              <a:t> me.  </a:t>
            </a:r>
            <a:endParaRPr lang="en-US" dirty="0"/>
          </a:p>
          <a:p>
            <a:r>
              <a:rPr lang="en-US" dirty="0"/>
              <a:t>First, let’s find our previously saved</a:t>
            </a:r>
            <a:r>
              <a:rPr lang="en-US" baseline="0" dirty="0"/>
              <a:t> Male Millennial audience.</a:t>
            </a:r>
          </a:p>
          <a:p>
            <a:r>
              <a:rPr lang="en-US" baseline="0" dirty="0"/>
              <a:t>Click Manage – then Audiences</a:t>
            </a:r>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5</a:t>
            </a:fld>
            <a:endParaRPr lang="en-US"/>
          </a:p>
        </p:txBody>
      </p:sp>
    </p:spTree>
    <p:extLst>
      <p:ext uri="{BB962C8B-B14F-4D97-AF65-F5344CB8AC3E}">
        <p14:creationId xmlns:p14="http://schemas.microsoft.com/office/powerpoint/2010/main" val="3323802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latin typeface="Calibri Light" panose="020F0302020204030204" pitchFamily="34" charset="0"/>
                <a:cs typeface="Calibri" panose="020F0502020204030204" pitchFamily="34" charset="0"/>
              </a:rPr>
              <a:t>The Personal Values Report paints a picture of the human element of your audience</a:t>
            </a:r>
            <a:r>
              <a:rPr lang="en-US" b="1" baseline="0" dirty="0">
                <a:latin typeface="Calibri Light" panose="020F0302020204030204" pitchFamily="34" charset="0"/>
                <a:cs typeface="Calibri" panose="020F0502020204030204" pitchFamily="34" charset="0"/>
              </a:rPr>
              <a:t> </a:t>
            </a:r>
            <a:r>
              <a:rPr lang="en-US" dirty="0">
                <a:latin typeface="Calibri Light" panose="020F0302020204030204" pitchFamily="34" charset="0"/>
                <a:cs typeface="Calibri" panose="020F0502020204030204" pitchFamily="34" charset="0"/>
              </a:rPr>
              <a:t>and the </a:t>
            </a:r>
            <a:r>
              <a:rPr lang="en-US" i="1" dirty="0">
                <a:latin typeface="Calibri Light" panose="020F0302020204030204" pitchFamily="34" charset="0"/>
                <a:cs typeface="Calibri" panose="020F0502020204030204" pitchFamily="34" charset="0"/>
              </a:rPr>
              <a:t>why</a:t>
            </a:r>
            <a:r>
              <a:rPr lang="en-US" dirty="0">
                <a:latin typeface="Calibri Light" panose="020F0302020204030204" pitchFamily="34" charset="0"/>
                <a:cs typeface="Calibri" panose="020F0502020204030204" pitchFamily="34" charset="0"/>
              </a:rPr>
              <a:t> behind your audience’s everyday decisions. </a:t>
            </a:r>
          </a:p>
          <a:p>
            <a:pPr>
              <a:lnSpc>
                <a:spcPct val="150000"/>
              </a:lnSpc>
            </a:pPr>
            <a:endParaRPr lang="en-US" b="1" dirty="0">
              <a:latin typeface="Calibri Light" panose="020F0302020204030204" pitchFamily="34" charset="0"/>
              <a:cs typeface="Calibri" panose="020F0502020204030204" pitchFamily="34" charset="0"/>
            </a:endParaRPr>
          </a:p>
          <a:p>
            <a:pPr>
              <a:lnSpc>
                <a:spcPct val="150000"/>
              </a:lnSpc>
            </a:pPr>
            <a:r>
              <a:rPr lang="en-US" sz="1200" b="0" i="0" kern="1200" dirty="0">
                <a:solidFill>
                  <a:schemeClr val="tx1"/>
                </a:solidFill>
                <a:effectLst/>
                <a:latin typeface="+mn-lt"/>
                <a:ea typeface="+mn-ea"/>
                <a:cs typeface="+mn-cs"/>
              </a:rPr>
              <a:t>This report identifies and explains 19 personal values in four quadrants in a circular structure of human values that has been validated cross-culturally and proven to be consistent with purchase outcomes.</a:t>
            </a:r>
            <a:endParaRPr lang="en-US" b="1"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Develop a better understanding of the values that drive those in your audiences </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Tips for messaging and creative that</a:t>
            </a:r>
            <a:r>
              <a:rPr lang="en-US" baseline="0" dirty="0">
                <a:latin typeface="Calibri Light" panose="020F0302020204030204" pitchFamily="34" charset="0"/>
                <a:cs typeface="Calibri" panose="020F0502020204030204" pitchFamily="34" charset="0"/>
              </a:rPr>
              <a:t> will resonate with your audience based on the things they value most. </a:t>
            </a: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Use the insights in this report to inform everything – your go-to-market strategy, your customer segmentation or persona strategy, your creative and messaging strategy, etc. Focus on the personal values that your audience over-indexes on and consider these as themes for your outreach. For example, you may have an audience that over-indexes on “caring for family.” So, your messaging should include a family-focused theme. Also, pay attention to the personal values that are under-indexed by your audience. You’ll want to avoid those themes in your campaigns because they won’t resonate with your audience.</a:t>
            </a:r>
            <a:endParaRPr lang="en-US" dirty="0">
              <a:latin typeface="Calibri Light" panose="020F03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16</a:t>
            </a:fld>
            <a:endParaRPr lang="en-US"/>
          </a:p>
        </p:txBody>
      </p:sp>
    </p:spTree>
    <p:extLst>
      <p:ext uri="{BB962C8B-B14F-4D97-AF65-F5344CB8AC3E}">
        <p14:creationId xmlns:p14="http://schemas.microsoft.com/office/powerpoint/2010/main" val="528767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latin typeface="Calibri Light" panose="020F0302020204030204" pitchFamily="34" charset="0"/>
                <a:cs typeface="Calibri" panose="020F0502020204030204" pitchFamily="34" charset="0"/>
              </a:rPr>
              <a:t>The Demographics Report provides a full demographic breakdown to explain more about who makes up your audience. </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Gain comprehensive insights into your audiences’ demographic composition</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Develop a better and deeper understanding of your target audience</a:t>
            </a:r>
          </a:p>
          <a:p>
            <a:pPr>
              <a:lnSpc>
                <a:spcPct val="150000"/>
              </a:lnSpc>
            </a:pPr>
            <a:r>
              <a:rPr lang="en-US" b="1" dirty="0">
                <a:latin typeface="Calibri Light" panose="020F0302020204030204" pitchFamily="34" charset="0"/>
                <a:cs typeface="Calibri" panose="020F0502020204030204" pitchFamily="34" charset="0"/>
              </a:rPr>
              <a:t>Gender</a:t>
            </a:r>
          </a:p>
          <a:p>
            <a:pPr>
              <a:lnSpc>
                <a:spcPct val="150000"/>
              </a:lnSpc>
            </a:pPr>
            <a:r>
              <a:rPr lang="en-US" b="1" dirty="0">
                <a:latin typeface="Calibri Light" panose="020F0302020204030204" pitchFamily="34" charset="0"/>
                <a:cs typeface="Calibri" panose="020F0502020204030204" pitchFamily="34" charset="0"/>
              </a:rPr>
              <a:t>Age Group</a:t>
            </a:r>
          </a:p>
          <a:p>
            <a:pPr>
              <a:lnSpc>
                <a:spcPct val="150000"/>
              </a:lnSpc>
            </a:pPr>
            <a:r>
              <a:rPr lang="en-US" b="1" dirty="0">
                <a:latin typeface="Calibri Light" panose="020F0302020204030204" pitchFamily="34" charset="0"/>
                <a:cs typeface="Calibri" panose="020F0502020204030204" pitchFamily="34" charset="0"/>
              </a:rPr>
              <a:t>Household Income</a:t>
            </a:r>
          </a:p>
          <a:p>
            <a:pPr>
              <a:lnSpc>
                <a:spcPct val="150000"/>
              </a:lnSpc>
            </a:pPr>
            <a:r>
              <a:rPr lang="en-US" b="1" dirty="0">
                <a:latin typeface="Calibri Light" panose="020F0302020204030204" pitchFamily="34" charset="0"/>
                <a:cs typeface="Calibri" panose="020F0502020204030204" pitchFamily="34" charset="0"/>
              </a:rPr>
              <a:t>Employment Status</a:t>
            </a:r>
          </a:p>
          <a:p>
            <a:pPr>
              <a:lnSpc>
                <a:spcPct val="150000"/>
              </a:lnSpc>
            </a:pPr>
            <a:r>
              <a:rPr lang="en-US" b="1" dirty="0">
                <a:latin typeface="Calibri Light" panose="020F0302020204030204" pitchFamily="34" charset="0"/>
                <a:cs typeface="Calibri" panose="020F0502020204030204" pitchFamily="34" charset="0"/>
              </a:rPr>
              <a:t>Education</a:t>
            </a:r>
          </a:p>
          <a:p>
            <a:pPr>
              <a:lnSpc>
                <a:spcPct val="150000"/>
              </a:lnSpc>
            </a:pPr>
            <a:r>
              <a:rPr lang="en-US" b="1" dirty="0">
                <a:latin typeface="Calibri Light" panose="020F0302020204030204" pitchFamily="34" charset="0"/>
                <a:cs typeface="Calibri" panose="020F0502020204030204" pitchFamily="34" charset="0"/>
              </a:rPr>
              <a:t>Marital Status</a:t>
            </a:r>
          </a:p>
          <a:p>
            <a:pPr>
              <a:lnSpc>
                <a:spcPct val="150000"/>
              </a:lnSpc>
            </a:pPr>
            <a:r>
              <a:rPr lang="en-US" b="1" dirty="0">
                <a:latin typeface="Calibri Light" panose="020F0302020204030204" pitchFamily="34" charset="0"/>
                <a:cs typeface="Calibri" panose="020F0502020204030204" pitchFamily="34" charset="0"/>
              </a:rPr>
              <a:t>Number of Children under 18 years</a:t>
            </a: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Use the insights in this report to inform your market research on an audience, customer segmentation and targeting strategy.  Validate whether your target audience matches your assumptions demographically and potentially uncover new target audiences.</a:t>
            </a: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17</a:t>
            </a:fld>
            <a:endParaRPr lang="en-US"/>
          </a:p>
        </p:txBody>
      </p:sp>
    </p:spTree>
    <p:extLst>
      <p:ext uri="{BB962C8B-B14F-4D97-AF65-F5344CB8AC3E}">
        <p14:creationId xmlns:p14="http://schemas.microsoft.com/office/powerpoint/2010/main" val="422167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latin typeface="Calibri Light" panose="020F0302020204030204" pitchFamily="34" charset="0"/>
                <a:cs typeface="Calibri" panose="020F0502020204030204" pitchFamily="34" charset="0"/>
              </a:rPr>
              <a:t>The Brand Affinity Report provides you with a list of brands that are popular with and loved by your audience.</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Understand where your, or your competitors’, consumers are shopping</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Identify partners for marketing</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Learn what brands your target audience trusts and values</a:t>
            </a: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Use the insights in this report to inform your market research on an audience, customer segmentation and creative and messaging for advertising. With these insights, you can identify potential partners for marketing, and learn even more about where to find your audience, both online and offline. You don’t necessarily have to be in the Retail industry to find this report useful! People’s affinities for particular brands express who they are and what names they trust and value.</a:t>
            </a:r>
            <a:endParaRPr lang="en-US" dirty="0">
              <a:latin typeface="Calibri Light" panose="020F03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18</a:t>
            </a:fld>
            <a:endParaRPr lang="en-US"/>
          </a:p>
        </p:txBody>
      </p:sp>
    </p:spTree>
    <p:extLst>
      <p:ext uri="{BB962C8B-B14F-4D97-AF65-F5344CB8AC3E}">
        <p14:creationId xmlns:p14="http://schemas.microsoft.com/office/powerpoint/2010/main" val="891357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latin typeface="Calibri Light" panose="020F0302020204030204" pitchFamily="34" charset="0"/>
                <a:cs typeface="Calibri" panose="020F0502020204030204" pitchFamily="34" charset="0"/>
              </a:rPr>
              <a:t>The Media Consumption Report helps you understand what an audience watches (show &amp; networks, streamed shows), how much time they spend online, on social media and in front of their TVs, and what apps they use on their mobile devices. </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Uncover where to find your consumers </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Use this report to improve your targeting and ad-buying strategy and to understand your audience better</a:t>
            </a: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Use this report to make better targeting and ad-buying decisions and gain a better understanding of your audience. Determine which magazines and newspapers to run ads in - either in print or online. Confirm your social media marketing strategy is encompassing the highest indexing social networks for your audience. And understand what sort of mobile apps your audience uses regularly.</a:t>
            </a:r>
            <a:br>
              <a:rPr lang="en-US" dirty="0">
                <a:latin typeface="Calibri Light" panose="020F0302020204030204" pitchFamily="34" charset="0"/>
                <a:cs typeface="Calibri" panose="020F0502020204030204" pitchFamily="34" charset="0"/>
              </a:rPr>
            </a:br>
            <a:endParaRPr lang="en-US" dirty="0">
              <a:latin typeface="Calibri Light" panose="020F03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19</a:t>
            </a:fld>
            <a:endParaRPr lang="en-US"/>
          </a:p>
        </p:txBody>
      </p:sp>
    </p:spTree>
    <p:extLst>
      <p:ext uri="{BB962C8B-B14F-4D97-AF65-F5344CB8AC3E}">
        <p14:creationId xmlns:p14="http://schemas.microsoft.com/office/powerpoint/2010/main" val="420690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latin typeface="Calibri Light" panose="020F0302020204030204" pitchFamily="34" charset="0"/>
                <a:cs typeface="Calibri" panose="020F0502020204030204" pitchFamily="34" charset="0"/>
              </a:rPr>
              <a:t>The Media Consumption Report helps you understand what an audience watches (show &amp; networks, streamed shows), how much time they spend online, on social media and in front of their TVs, and what apps they use on their mobile devices. </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Uncover where to find your consumers </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Use this report to improve your targeting and ad-buying strategy and to understand your audience better</a:t>
            </a: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Use this report to make better targeting and ad-buying decisions and gain a better understanding of your audience. Determine which magazines and newspapers to run ads in - either in print or online. Confirm your social media marketing strategy is encompassing the highest indexing social networks for your audience. And understand what sort of mobile apps your audience uses regularly.</a:t>
            </a:r>
            <a:br>
              <a:rPr lang="en-US" dirty="0">
                <a:latin typeface="Calibri Light" panose="020F0302020204030204" pitchFamily="34" charset="0"/>
                <a:cs typeface="Calibri" panose="020F0502020204030204" pitchFamily="34" charset="0"/>
              </a:rPr>
            </a:br>
            <a:endParaRPr lang="en-US" dirty="0">
              <a:latin typeface="Calibri Light" panose="020F03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20</a:t>
            </a:fld>
            <a:endParaRPr lang="en-US"/>
          </a:p>
        </p:txBody>
      </p:sp>
    </p:spTree>
    <p:extLst>
      <p:ext uri="{BB962C8B-B14F-4D97-AF65-F5344CB8AC3E}">
        <p14:creationId xmlns:p14="http://schemas.microsoft.com/office/powerpoint/2010/main" val="304277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latin typeface="Calibri Light" panose="020F0302020204030204" pitchFamily="34" charset="0"/>
                <a:cs typeface="Calibri" panose="020F0502020204030204" pitchFamily="34" charset="0"/>
              </a:rPr>
              <a:t>The Category Affinity Report provides you with an understanding of the type of websites your audience is engaged with, and how much of their overall online behavior those groups of sites account for.</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See the types of content your audience over-indexes for when constructing a media plan or defining your customer/voter segments</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Understand where to find your audience online</a:t>
            </a: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This report is derived from our behavioral data stream and lists the categories of websites that people in your audience frequently visit.</a:t>
            </a: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Use the Category Affinity Report to see what types of content your audience over-indexes for when constructing a media plan or defining your customer/voter segments.</a:t>
            </a:r>
          </a:p>
          <a:p>
            <a:pPr marL="285750" indent="-285750">
              <a:lnSpc>
                <a:spcPct val="150000"/>
              </a:lnSpc>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Engagement-Index Score</a:t>
            </a:r>
            <a:r>
              <a:rPr lang="en-US" sz="1200" b="0" i="0" kern="1200" dirty="0">
                <a:solidFill>
                  <a:schemeClr val="tx1"/>
                </a:solidFill>
                <a:effectLst/>
                <a:latin typeface="+mn-lt"/>
                <a:ea typeface="+mn-ea"/>
                <a:cs typeface="+mn-cs"/>
              </a:rPr>
              <a:t> provides the verticals for which your audience is engaged, including over- and under-indexing categories. This is calculated using a combination of time spent on, repeat visitation to and number of visits per visitor to websites in the category. This shows how much more or less engaged the audience is with sites in the category than the average online adult population.</a:t>
            </a:r>
          </a:p>
          <a:p>
            <a:r>
              <a:rPr lang="en-US" sz="1200" b="1" i="0" kern="1200" dirty="0">
                <a:solidFill>
                  <a:schemeClr val="tx1"/>
                </a:solidFill>
                <a:effectLst/>
                <a:latin typeface="+mn-lt"/>
                <a:ea typeface="+mn-ea"/>
                <a:cs typeface="+mn-cs"/>
              </a:rPr>
              <a:t>High Engagement-Index Score</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High Share of Visits</a:t>
            </a:r>
            <a:r>
              <a:rPr lang="en-US" sz="1200" b="0" i="0" kern="1200" dirty="0">
                <a:solidFill>
                  <a:schemeClr val="tx1"/>
                </a:solidFill>
                <a:effectLst/>
                <a:latin typeface="+mn-lt"/>
                <a:ea typeface="+mn-ea"/>
                <a:cs typeface="+mn-cs"/>
              </a:rPr>
              <a:t> indicates an extremely strong area of the interest that can be targeted.</a:t>
            </a:r>
          </a:p>
          <a:p>
            <a:r>
              <a:rPr lang="en-US" sz="1200" b="1" i="0" kern="1200" dirty="0">
                <a:solidFill>
                  <a:schemeClr val="tx1"/>
                </a:solidFill>
                <a:effectLst/>
                <a:latin typeface="+mn-lt"/>
                <a:ea typeface="+mn-ea"/>
                <a:cs typeface="+mn-cs"/>
              </a:rPr>
              <a:t>Share of Visits</a:t>
            </a:r>
            <a:r>
              <a:rPr lang="en-US" sz="1200" b="0" i="0" kern="1200" dirty="0">
                <a:solidFill>
                  <a:schemeClr val="tx1"/>
                </a:solidFill>
                <a:effectLst/>
                <a:latin typeface="+mn-lt"/>
                <a:ea typeface="+mn-ea"/>
                <a:cs typeface="+mn-cs"/>
              </a:rPr>
              <a:t>, when available, provides another level of engagement metric. It shows the percentage of visits spent on websites within the category compared to all time spent online.</a:t>
            </a:r>
          </a:p>
          <a:p>
            <a:r>
              <a:rPr lang="en-US" sz="1200" b="0" i="0" kern="1200" dirty="0">
                <a:solidFill>
                  <a:schemeClr val="tx1"/>
                </a:solidFill>
                <a:effectLst/>
                <a:latin typeface="+mn-lt"/>
                <a:ea typeface="+mn-ea"/>
                <a:cs typeface="+mn-cs"/>
              </a:rPr>
              <a:t>Low Sample data is represented by a down-arrow icon.</a:t>
            </a:r>
          </a:p>
          <a:p>
            <a:r>
              <a:rPr lang="en-US" sz="1200" b="0" i="0" kern="1200" dirty="0">
                <a:solidFill>
                  <a:schemeClr val="tx1"/>
                </a:solidFill>
                <a:effectLst/>
                <a:latin typeface="+mn-lt"/>
                <a:ea typeface="+mn-ea"/>
                <a:cs typeface="+mn-cs"/>
              </a:rPr>
              <a:t>A higher Share of Visit means a large portion of your audience visits those sites, but if the Engagement-Index Score is lower—that indicates that that category is not particularly unique to your audience compared to the online population.</a:t>
            </a:r>
          </a:p>
          <a:p>
            <a:r>
              <a:rPr lang="en-US" sz="1200" b="0" i="0" kern="1200" dirty="0">
                <a:solidFill>
                  <a:schemeClr val="tx1"/>
                </a:solidFill>
                <a:effectLst/>
                <a:latin typeface="+mn-lt"/>
                <a:ea typeface="+mn-ea"/>
                <a:cs typeface="+mn-cs"/>
              </a:rPr>
              <a:t>A lower Share of Visits number means less of the total audience visits those sites, but a high Engagement-Index Score means that a small portion of the audience is more likely to visit those sites (so it’s a niche unique area to precisely target those people).</a:t>
            </a: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03B4C3C-FBBD-4FF1-885B-547F55B7939A}" type="slidenum">
              <a:rPr lang="en-US" smtClean="0"/>
              <a:t>21</a:t>
            </a:fld>
            <a:endParaRPr lang="en-US"/>
          </a:p>
        </p:txBody>
      </p:sp>
    </p:spTree>
    <p:extLst>
      <p:ext uri="{BB962C8B-B14F-4D97-AF65-F5344CB8AC3E}">
        <p14:creationId xmlns:p14="http://schemas.microsoft.com/office/powerpoint/2010/main" val="21974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latin typeface="Calibri Light" panose="020F0302020204030204" pitchFamily="34" charset="0"/>
                <a:cs typeface="Calibri" panose="020F0502020204030204" pitchFamily="34" charset="0"/>
              </a:rPr>
              <a:t>The Site Affinity Report shows you a list of websites survey audiences frequently visit.</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Identify where to find your audience online to make better-informed decisions for targeting and ad-buying strategy</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Gain an additional understanding of what types of content people in your audience are interested in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Light" panose="020F0302020204030204" pitchFamily="34" charset="0"/>
                <a:cs typeface="Calibri" panose="020F0502020204030204" pitchFamily="34" charset="0"/>
              </a:rPr>
              <a:t>Note: the Site Affinity Report comes at an additional cost and is available for survey audiences only</a:t>
            </a:r>
          </a:p>
          <a:p>
            <a:pPr marL="0" indent="0">
              <a:lnSpc>
                <a:spcPct val="150000"/>
              </a:lnSpc>
              <a:buFont typeface="Arial" panose="020B0604020202020204" pitchFamily="34" charset="0"/>
              <a:buNone/>
            </a:pPr>
            <a:endParaRPr lang="en-US" dirty="0">
              <a:latin typeface="Calibri Light" panose="020F0302020204030204" pitchFamily="34" charset="0"/>
              <a:cs typeface="Calibri" panose="020F0502020204030204" pitchFamily="34" charset="0"/>
            </a:endParaRPr>
          </a:p>
          <a:p>
            <a:pPr marL="0" indent="0">
              <a:lnSpc>
                <a:spcPct val="150000"/>
              </a:lnSpc>
              <a:buFont typeface="Arial" panose="020B0604020202020204" pitchFamily="34" charset="0"/>
              <a:buNone/>
            </a:pPr>
            <a:r>
              <a:rPr lang="en-US" sz="1200" b="0" i="0" kern="1200" dirty="0">
                <a:solidFill>
                  <a:schemeClr val="tx1"/>
                </a:solidFill>
                <a:effectLst/>
                <a:latin typeface="+mn-lt"/>
                <a:ea typeface="+mn-ea"/>
                <a:cs typeface="+mn-cs"/>
              </a:rPr>
              <a:t>This report is derived from our behavioral data stream and lists the domain name, category, Trust Metrics rating, Unique Visitor Index, and Quality of Visitation Index of websites that people in your audience frequently visit.</a:t>
            </a: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r>
              <a:rPr lang="en-US" sz="1200" b="0" i="0" kern="1200" dirty="0">
                <a:solidFill>
                  <a:schemeClr val="tx1"/>
                </a:solidFill>
                <a:effectLst/>
                <a:latin typeface="+mn-lt"/>
                <a:ea typeface="+mn-ea"/>
                <a:cs typeface="+mn-cs"/>
              </a:rPr>
              <a:t>Keep in mind that you cannot generate a Site Affinity Report for audiences containing attribute values with sensitive medical conditions, sexual orientation, or transgender identity.</a:t>
            </a: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r>
              <a:rPr lang="en-US" sz="1200" b="1" i="0" kern="1200" dirty="0">
                <a:solidFill>
                  <a:schemeClr val="tx1"/>
                </a:solidFill>
                <a:effectLst/>
                <a:latin typeface="+mn-lt"/>
                <a:ea typeface="+mn-ea"/>
                <a:cs typeface="+mn-cs"/>
              </a:rPr>
              <a:t>Trust Metrics</a:t>
            </a:r>
            <a:r>
              <a:rPr lang="en-US" sz="1200" b="0" i="0" kern="1200" dirty="0">
                <a:solidFill>
                  <a:schemeClr val="tx1"/>
                </a:solidFill>
                <a:effectLst/>
                <a:latin typeface="+mn-lt"/>
                <a:ea typeface="+mn-ea"/>
                <a:cs typeface="+mn-cs"/>
              </a:rPr>
              <a:t> is a third party that scores sites on category fit, content, safety, site design and layout. "White" is the highest rating, while "Silver" is a unique flag for political content.</a:t>
            </a:r>
          </a:p>
          <a:p>
            <a:r>
              <a:rPr lang="en-US" sz="1200" b="1" i="0" kern="1200" dirty="0">
                <a:solidFill>
                  <a:schemeClr val="tx1"/>
                </a:solidFill>
                <a:effectLst/>
                <a:latin typeface="+mn-lt"/>
                <a:ea typeface="+mn-ea"/>
                <a:cs typeface="+mn-cs"/>
              </a:rPr>
              <a:t>Unique Visitor Index</a:t>
            </a:r>
            <a:r>
              <a:rPr lang="en-US" sz="1200" b="0" i="0" kern="1200" dirty="0">
                <a:solidFill>
                  <a:schemeClr val="tx1"/>
                </a:solidFill>
                <a:effectLst/>
                <a:latin typeface="+mn-lt"/>
                <a:ea typeface="+mn-ea"/>
                <a:cs typeface="+mn-cs"/>
              </a:rPr>
              <a:t> refers to an audience's likelihood to visit the site relative to the total, average online population. UVI scores report how more or less likely your specific audience is to visit the site relative to the total online population, with 100 representing average. (Example - a UVI score of 152 means your audience is 52% more likely than the average adult online to visit the site.)</a:t>
            </a:r>
          </a:p>
          <a:p>
            <a:r>
              <a:rPr lang="en-US" sz="1200" b="1" i="0" kern="1200" dirty="0">
                <a:solidFill>
                  <a:schemeClr val="tx1"/>
                </a:solidFill>
                <a:effectLst/>
                <a:latin typeface="+mn-lt"/>
                <a:ea typeface="+mn-ea"/>
                <a:cs typeface="+mn-cs"/>
              </a:rPr>
              <a:t>Quality of Visitation Index (QVI)</a:t>
            </a:r>
            <a:r>
              <a:rPr lang="en-US" sz="1200" b="0" i="0" kern="1200" dirty="0">
                <a:solidFill>
                  <a:schemeClr val="tx1"/>
                </a:solidFill>
                <a:effectLst/>
                <a:latin typeface="+mn-lt"/>
                <a:ea typeface="+mn-ea"/>
                <a:cs typeface="+mn-cs"/>
              </a:rPr>
              <a:t> is an engagement score that shows site engagement by measuring whether visitors are spending more time on the site, viewing multiple pages and coming back to the site.</a:t>
            </a:r>
          </a:p>
          <a:p>
            <a:r>
              <a:rPr lang="en-US" sz="1200" b="1" i="0" kern="1200" dirty="0">
                <a:solidFill>
                  <a:schemeClr val="tx1"/>
                </a:solidFill>
                <a:effectLst/>
                <a:latin typeface="+mn-lt"/>
                <a:ea typeface="+mn-ea"/>
                <a:cs typeface="+mn-cs"/>
              </a:rPr>
              <a:t>We recommend that you filter for websites that are white and have a Unique Visitor Index of at least 120 to ensure that you find your target audience on the websites.</a:t>
            </a:r>
            <a:endParaRPr lang="en-US" sz="1200" b="0" i="0" kern="1200" dirty="0">
              <a:solidFill>
                <a:schemeClr val="tx1"/>
              </a:solidFill>
              <a:effectLst/>
              <a:latin typeface="+mn-lt"/>
              <a:ea typeface="+mn-ea"/>
              <a:cs typeface="+mn-cs"/>
            </a:endParaRP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22</a:t>
            </a:fld>
            <a:endParaRPr lang="en-US"/>
          </a:p>
        </p:txBody>
      </p:sp>
    </p:spTree>
    <p:extLst>
      <p:ext uri="{BB962C8B-B14F-4D97-AF65-F5344CB8AC3E}">
        <p14:creationId xmlns:p14="http://schemas.microsoft.com/office/powerpoint/2010/main" val="174037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r>
              <a:rPr lang="en-US" sz="1200" b="0" i="0" kern="1200" dirty="0">
                <a:solidFill>
                  <a:schemeClr val="tx1"/>
                </a:solidFill>
                <a:effectLst/>
                <a:latin typeface="+mn-lt"/>
                <a:ea typeface="+mn-ea"/>
                <a:cs typeface="+mn-cs"/>
              </a:rPr>
              <a:t>The Audience Comparison Report provides additional demographic and psychographic insights that speak to the why behind a purchase or action, so you can further understand who makes up your audience, and the drivers behind their decisions.</a:t>
            </a:r>
          </a:p>
          <a:p>
            <a:pPr>
              <a:lnSpc>
                <a:spcPct val="150000"/>
              </a:lnSpc>
              <a:spcAft>
                <a:spcPts val="600"/>
              </a:spcAft>
            </a:pPr>
            <a:endParaRPr lang="en-US" sz="1200" b="0" i="0" kern="1200" dirty="0">
              <a:solidFill>
                <a:schemeClr val="tx1"/>
              </a:solidFill>
              <a:effectLst/>
              <a:latin typeface="+mn-lt"/>
              <a:ea typeface="+mn-ea"/>
              <a:cs typeface="+mn-cs"/>
            </a:endParaRPr>
          </a:p>
          <a:p>
            <a:pPr marL="171450" indent="-171450">
              <a:lnSpc>
                <a:spcPct val="150000"/>
              </a:lnSpc>
              <a:spcAft>
                <a:spcPts val="600"/>
              </a:spcAft>
              <a:buFont typeface="Arial" panose="020B0604020202020204" pitchFamily="34" charset="0"/>
              <a:buChar char="•"/>
            </a:pPr>
            <a:r>
              <a:rPr lang="en-US" dirty="0">
                <a:latin typeface="Calibri Light" panose="020F0302020204030204" pitchFamily="34" charset="0"/>
                <a:cs typeface="Calibri" panose="020F0502020204030204" pitchFamily="34" charset="0"/>
              </a:rPr>
              <a:t>Get a quick, at-a-glance overview of audiences</a:t>
            </a:r>
          </a:p>
          <a:p>
            <a:pPr marL="171450" indent="-171450">
              <a:lnSpc>
                <a:spcPct val="150000"/>
              </a:lnSpc>
              <a:spcAft>
                <a:spcPts val="600"/>
              </a:spcAft>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r>
              <a:rPr lang="en-US" b="1" dirty="0"/>
              <a:t>How to use it? </a:t>
            </a:r>
            <a:r>
              <a:rPr lang="en-US" dirty="0"/>
              <a:t>Use the insights in this report to inform your market research on an audience, customer segmentation and creative and messaging for advertising. This report also helps identify interesting insight areas where you want to take a deeper look via the Analysis visualizations.</a:t>
            </a: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23</a:t>
            </a:fld>
            <a:endParaRPr lang="en-US"/>
          </a:p>
        </p:txBody>
      </p:sp>
    </p:spTree>
    <p:extLst>
      <p:ext uri="{BB962C8B-B14F-4D97-AF65-F5344CB8AC3E}">
        <p14:creationId xmlns:p14="http://schemas.microsoft.com/office/powerpoint/2010/main" val="3058444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r>
              <a:rPr lang="en-US" b="1" dirty="0">
                <a:latin typeface="Calibri Light" panose="020F0302020204030204" pitchFamily="34" charset="0"/>
                <a:cs typeface="Calibri" panose="020F0502020204030204" pitchFamily="34" charset="0"/>
              </a:rPr>
              <a:t>This report is</a:t>
            </a:r>
            <a:r>
              <a:rPr lang="en-US" b="1" baseline="0" dirty="0">
                <a:latin typeface="Calibri Light" panose="020F0302020204030204" pitchFamily="34" charset="0"/>
                <a:cs typeface="Calibri" panose="020F0502020204030204" pitchFamily="34" charset="0"/>
              </a:rPr>
              <a:t> only provisioned for our Political &amp; Advocacy clients.</a:t>
            </a:r>
            <a:endParaRPr lang="en-US" b="1" dirty="0">
              <a:latin typeface="Calibri Light" panose="020F0302020204030204" pitchFamily="34" charset="0"/>
              <a:cs typeface="Calibri" panose="020F0502020204030204" pitchFamily="34" charset="0"/>
            </a:endParaRPr>
          </a:p>
          <a:p>
            <a:pPr>
              <a:lnSpc>
                <a:spcPct val="150000"/>
              </a:lnSpc>
              <a:spcAft>
                <a:spcPts val="600"/>
              </a:spcAft>
            </a:pPr>
            <a:r>
              <a:rPr lang="en-US" b="1" dirty="0">
                <a:latin typeface="Calibri Light" panose="020F0302020204030204" pitchFamily="34" charset="0"/>
                <a:cs typeface="Calibri" panose="020F0502020204030204" pitchFamily="34" charset="0"/>
              </a:rPr>
              <a:t>The Political Drivers Report provides a quick overview of an audiences’ political affiliation, engagement, ideology and the societal issues they care about. </a:t>
            </a:r>
          </a:p>
          <a:p>
            <a:pPr marL="285750" indent="-285750">
              <a:lnSpc>
                <a:spcPct val="150000"/>
              </a:lnSpc>
              <a:spcAft>
                <a:spcPts val="600"/>
              </a:spcAft>
              <a:buClr>
                <a:srgbClr val="7FB33A"/>
              </a:buClr>
              <a:buFont typeface="Arial" panose="020B0604020202020204" pitchFamily="34" charset="0"/>
              <a:buChar char="•"/>
            </a:pPr>
            <a:r>
              <a:rPr lang="en-US" dirty="0">
                <a:latin typeface="Calibri Light" panose="020F0302020204030204" pitchFamily="34" charset="0"/>
                <a:cs typeface="Calibri" panose="020F0502020204030204" pitchFamily="34" charset="0"/>
              </a:rPr>
              <a:t>Inform your campaign strategy and engage your voters and constituents </a:t>
            </a:r>
          </a:p>
          <a:p>
            <a:pPr marL="285750" indent="-285750">
              <a:lnSpc>
                <a:spcPct val="150000"/>
              </a:lnSpc>
              <a:spcAft>
                <a:spcPts val="600"/>
              </a:spcAft>
              <a:buFont typeface="Arial" panose="020B0604020202020204" pitchFamily="34" charset="0"/>
              <a:buChar char="•"/>
            </a:pPr>
            <a:r>
              <a:rPr lang="en-US" dirty="0">
                <a:latin typeface="Calibri Light" panose="020F0302020204030204" pitchFamily="34" charset="0"/>
                <a:cs typeface="Calibri" panose="020F0502020204030204" pitchFamily="34" charset="0"/>
              </a:rPr>
              <a:t>Use this report to develop a well-rounded view of your audiences</a:t>
            </a:r>
          </a:p>
          <a:p>
            <a:pPr marL="285750" indent="-285750">
              <a:lnSpc>
                <a:spcPct val="150000"/>
              </a:lnSpc>
              <a:spcAft>
                <a:spcPts val="600"/>
              </a:spcAft>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spcAft>
                <a:spcPts val="600"/>
              </a:spcAft>
              <a:buClr>
                <a:srgbClr val="7FB33A"/>
              </a:buClr>
              <a:buFont typeface="Arial" panose="020B0604020202020204" pitchFamily="34" charset="0"/>
              <a:buChar char="•"/>
            </a:pPr>
            <a:r>
              <a:rPr lang="en-US" dirty="0">
                <a:latin typeface="Calibri Light" panose="020F0302020204030204" pitchFamily="34" charset="0"/>
                <a:cs typeface="Calibri" panose="020F0502020204030204" pitchFamily="34" charset="0"/>
              </a:rPr>
              <a:t>What’s their political party?</a:t>
            </a:r>
          </a:p>
          <a:p>
            <a:pPr marL="285750" indent="-285750">
              <a:lnSpc>
                <a:spcPct val="150000"/>
              </a:lnSpc>
              <a:spcAft>
                <a:spcPts val="600"/>
              </a:spcAft>
              <a:buClr>
                <a:srgbClr val="7FB33A"/>
              </a:buClr>
              <a:buFont typeface="Arial" panose="020B0604020202020204" pitchFamily="34" charset="0"/>
              <a:buChar char="•"/>
            </a:pPr>
            <a:r>
              <a:rPr lang="en-US" dirty="0">
                <a:latin typeface="Calibri Light" panose="020F0302020204030204" pitchFamily="34" charset="0"/>
                <a:cs typeface="Calibri" panose="020F0502020204030204" pitchFamily="34" charset="0"/>
              </a:rPr>
              <a:t>What candidate platforms do they support?</a:t>
            </a:r>
          </a:p>
          <a:p>
            <a:pPr marL="285750" indent="-285750">
              <a:lnSpc>
                <a:spcPct val="150000"/>
              </a:lnSpc>
              <a:spcAft>
                <a:spcPts val="600"/>
              </a:spcAft>
              <a:buClr>
                <a:srgbClr val="7FB33A"/>
              </a:buClr>
              <a:buFont typeface="Arial" panose="020B0604020202020204" pitchFamily="34" charset="0"/>
              <a:buChar char="•"/>
            </a:pPr>
            <a:r>
              <a:rPr lang="en-US" dirty="0">
                <a:latin typeface="Calibri Light" panose="020F0302020204030204" pitchFamily="34" charset="0"/>
                <a:cs typeface="Calibri" panose="020F0502020204030204" pitchFamily="34" charset="0"/>
              </a:rPr>
              <a:t>What’s their voting frequency?</a:t>
            </a:r>
          </a:p>
          <a:p>
            <a:pPr marL="285750" indent="-285750">
              <a:lnSpc>
                <a:spcPct val="150000"/>
              </a:lnSpc>
              <a:spcAft>
                <a:spcPts val="600"/>
              </a:spcAft>
              <a:buClr>
                <a:srgbClr val="7FB33A"/>
              </a:buClr>
              <a:buFont typeface="Arial" panose="020B0604020202020204" pitchFamily="34" charset="0"/>
              <a:buChar char="•"/>
            </a:pPr>
            <a:r>
              <a:rPr lang="en-US" dirty="0">
                <a:latin typeface="Calibri Light" panose="020F0302020204030204" pitchFamily="34" charset="0"/>
                <a:cs typeface="Calibri" panose="020F0502020204030204" pitchFamily="34" charset="0"/>
              </a:rPr>
              <a:t>What’s their social and fiscal ideology? </a:t>
            </a:r>
          </a:p>
          <a:p>
            <a:pPr marL="285750" indent="-285750">
              <a:lnSpc>
                <a:spcPct val="150000"/>
              </a:lnSpc>
              <a:spcAft>
                <a:spcPts val="600"/>
              </a:spcAft>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indent="-285750">
              <a:lnSpc>
                <a:spcPct val="150000"/>
              </a:lnSpc>
              <a:spcAft>
                <a:spcPts val="600"/>
              </a:spcAft>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dirty="0">
                <a:latin typeface="Calibri Light" panose="020F0302020204030204" pitchFamily="34" charset="0"/>
                <a:cs typeface="Calibri" panose="020F0502020204030204" pitchFamily="34" charset="0"/>
              </a:rPr>
              <a:t>Note: the Political Drivers report is only enabled for our Political clients</a:t>
            </a:r>
          </a:p>
          <a:p>
            <a:pPr marL="285750" indent="-285750">
              <a:lnSpc>
                <a:spcPct val="150000"/>
              </a:lnSpc>
              <a:spcAft>
                <a:spcPts val="600"/>
              </a:spcAft>
              <a:buFont typeface="Arial" panose="020B0604020202020204" pitchFamily="34" charset="0"/>
              <a:buChar char="•"/>
            </a:pPr>
            <a:endParaRPr lang="en-US" dirty="0">
              <a:latin typeface="Calibri Light" panose="020F03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24</a:t>
            </a:fld>
            <a:endParaRPr lang="en-US"/>
          </a:p>
        </p:txBody>
      </p:sp>
    </p:spTree>
    <p:extLst>
      <p:ext uri="{BB962C8B-B14F-4D97-AF65-F5344CB8AC3E}">
        <p14:creationId xmlns:p14="http://schemas.microsoft.com/office/powerpoint/2010/main" val="497245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25</a:t>
            </a:fld>
            <a:endParaRPr lang="en-US"/>
          </a:p>
        </p:txBody>
      </p:sp>
    </p:spTree>
    <p:extLst>
      <p:ext uri="{BB962C8B-B14F-4D97-AF65-F5344CB8AC3E}">
        <p14:creationId xmlns:p14="http://schemas.microsoft.com/office/powerpoint/2010/main" val="220802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a:t>
            </a:r>
            <a:r>
              <a:rPr lang="en-US" baseline="0" dirty="0"/>
              <a:t> to f</a:t>
            </a:r>
            <a:r>
              <a:rPr lang="en-US" dirty="0"/>
              <a:t>ind the Audience that you want to analyze.  Click Add to Analysis.</a:t>
            </a:r>
          </a:p>
        </p:txBody>
      </p:sp>
      <p:sp>
        <p:nvSpPr>
          <p:cNvPr id="4" name="Slide Number Placeholder 3"/>
          <p:cNvSpPr>
            <a:spLocks noGrp="1"/>
          </p:cNvSpPr>
          <p:nvPr>
            <p:ph type="sldNum" sz="quarter" idx="10"/>
          </p:nvPr>
        </p:nvSpPr>
        <p:spPr/>
        <p:txBody>
          <a:bodyPr/>
          <a:lstStyle/>
          <a:p>
            <a:fld id="{103B4C3C-FBBD-4FF1-885B-547F55B7939A}" type="slidenum">
              <a:rPr lang="en-US" smtClean="0"/>
              <a:t>7</a:t>
            </a:fld>
            <a:endParaRPr lang="en-US"/>
          </a:p>
        </p:txBody>
      </p:sp>
    </p:spTree>
    <p:extLst>
      <p:ext uri="{BB962C8B-B14F-4D97-AF65-F5344CB8AC3E}">
        <p14:creationId xmlns:p14="http://schemas.microsoft.com/office/powerpoint/2010/main" val="3983415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yes!  Via the share button on each report.</a:t>
            </a:r>
          </a:p>
          <a:p>
            <a:pPr marL="228600" indent="-228600">
              <a:buAutoNum type="arabicPeriod"/>
            </a:pPr>
            <a:r>
              <a:rPr lang="en-US" dirty="0"/>
              <a:t>Export via the export button</a:t>
            </a:r>
            <a:r>
              <a:rPr lang="en-US" baseline="0" dirty="0"/>
              <a:t> on each report.</a:t>
            </a:r>
            <a:endParaRPr lang="en-US" dirty="0"/>
          </a:p>
          <a:p>
            <a:pPr marL="228600" indent="-228600">
              <a:buAutoNum type="arabicPeriod"/>
            </a:pPr>
            <a:r>
              <a:rPr lang="en-US" dirty="0"/>
              <a:t>Personal Values Report</a:t>
            </a:r>
          </a:p>
          <a:p>
            <a:pPr marL="228600" indent="-228600">
              <a:buAutoNum type="arabicPeriod"/>
            </a:pPr>
            <a:r>
              <a:rPr lang="en-US" dirty="0"/>
              <a:t>Media</a:t>
            </a:r>
            <a:r>
              <a:rPr lang="en-US" baseline="0" dirty="0"/>
              <a:t> Consumption Report</a:t>
            </a:r>
          </a:p>
          <a:p>
            <a:pPr marL="228600" indent="-228600">
              <a:buAutoNum type="arabicPeriod"/>
            </a:pPr>
            <a:r>
              <a:rPr lang="en-US" baseline="0" dirty="0"/>
              <a:t>A mix of both is best.</a:t>
            </a: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26</a:t>
            </a:fld>
            <a:endParaRPr lang="en-US"/>
          </a:p>
        </p:txBody>
      </p:sp>
    </p:spTree>
    <p:extLst>
      <p:ext uri="{BB962C8B-B14F-4D97-AF65-F5344CB8AC3E}">
        <p14:creationId xmlns:p14="http://schemas.microsoft.com/office/powerpoint/2010/main" val="362638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have a total of 5 audiences in your analysis.</a:t>
            </a:r>
          </a:p>
          <a:p>
            <a:r>
              <a:rPr lang="en-US" dirty="0"/>
              <a:t>You</a:t>
            </a:r>
            <a:r>
              <a:rPr lang="en-US" baseline="0" dirty="0"/>
              <a:t> can add saved audiences and tags to your analysis using these tabs, or add a new audience.</a:t>
            </a:r>
          </a:p>
          <a:p>
            <a:endParaRPr lang="en-US" baseline="0" dirty="0"/>
          </a:p>
          <a:p>
            <a:r>
              <a:rPr lang="en-US" baseline="0" dirty="0"/>
              <a:t>For now let’s just analyze our Male Millennial audience.</a:t>
            </a:r>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8</a:t>
            </a:fld>
            <a:endParaRPr lang="en-US"/>
          </a:p>
        </p:txBody>
      </p:sp>
    </p:spTree>
    <p:extLst>
      <p:ext uri="{BB962C8B-B14F-4D97-AF65-F5344CB8AC3E}">
        <p14:creationId xmlns:p14="http://schemas.microsoft.com/office/powerpoint/2010/main" val="2047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9</a:t>
            </a:fld>
            <a:endParaRPr lang="en-US"/>
          </a:p>
        </p:txBody>
      </p:sp>
    </p:spTree>
    <p:extLst>
      <p:ext uri="{BB962C8B-B14F-4D97-AF65-F5344CB8AC3E}">
        <p14:creationId xmlns:p14="http://schemas.microsoft.com/office/powerpoint/2010/main" val="70087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Calibri Light" panose="020F0302020204030204" pitchFamily="34" charset="0"/>
              </a:rPr>
              <a:t>There are two sides to the Index/Composition coin, and the correct way to interpret an attribute value's Index and Composition ultimately depends on the business needs, the use case and the subject you want to learn about. </a:t>
            </a:r>
          </a:p>
          <a:p>
            <a:pPr marL="171450" indent="-171450">
              <a:buFont typeface="Arial" panose="020B0604020202020204" pitchFamily="34" charset="0"/>
              <a:buChar char="•"/>
            </a:pPr>
            <a:r>
              <a:rPr lang="en-US" dirty="0">
                <a:latin typeface="Calibri Light" panose="020F0302020204030204" pitchFamily="34" charset="0"/>
              </a:rPr>
              <a:t>If the focus of your research is scale, pay attention to Composition. Watch out, though, because if Composition is your sole metric for finding insights, you may only find things you already know, such as “Lots of Millennials use Instagram." </a:t>
            </a:r>
          </a:p>
          <a:p>
            <a:pPr marL="171450" indent="-171450">
              <a:buFont typeface="Arial" panose="020B0604020202020204" pitchFamily="34" charset="0"/>
              <a:buChar char="•"/>
            </a:pPr>
            <a:r>
              <a:rPr lang="en-US" dirty="0">
                <a:latin typeface="Calibri Light" panose="020F0302020204030204" pitchFamily="34" charset="0"/>
              </a:rPr>
              <a:t>On the other hand, if it’s precision and efficiency you’re looking for, rely on Index. It will tell you interesting things about your audience that you may not already know and help you differentiate your approach.</a:t>
            </a:r>
          </a:p>
          <a:p>
            <a:pPr marL="171450" indent="-171450">
              <a:buFont typeface="Arial" panose="020B0604020202020204" pitchFamily="34" charset="0"/>
              <a:buChar char="•"/>
            </a:pPr>
            <a:r>
              <a:rPr lang="en-US" dirty="0">
                <a:latin typeface="Calibri Light" panose="020F0302020204030204" pitchFamily="34" charset="0"/>
              </a:rPr>
              <a:t>We’ll go over this</a:t>
            </a:r>
            <a:r>
              <a:rPr lang="en-US" baseline="0" dirty="0">
                <a:latin typeface="Calibri Light" panose="020F0302020204030204" pitchFamily="34" charset="0"/>
              </a:rPr>
              <a:t> topic in more depth as we learn how to analyze audiences and tags, but we have a great Guide to Understanding Index and Composition in our Knowledge Base on this topic. </a:t>
            </a:r>
          </a:p>
          <a:p>
            <a:pPr marL="171450" indent="-171450">
              <a:buFont typeface="Arial" panose="020B0604020202020204" pitchFamily="34" charset="0"/>
              <a:buChar char="•"/>
            </a:pPr>
            <a:r>
              <a:rPr lang="en-US" dirty="0">
                <a:latin typeface="Calibri Light" panose="020F0302020204030204" pitchFamily="34" charset="0"/>
              </a:rPr>
              <a:t>https://support.resonate.com/hc/en-us/articles/360004006033-The-Definitive-Guide-to-Understanding-Index-and-Composition</a:t>
            </a:r>
          </a:p>
          <a:p>
            <a:pPr marL="171450" indent="-171450">
              <a:buFont typeface="Arial" panose="020B0604020202020204" pitchFamily="34" charset="0"/>
              <a:buChar char="•"/>
            </a:pPr>
            <a:endParaRPr lang="en-US" dirty="0">
              <a:latin typeface="Calibri Light" panose="020F03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10</a:t>
            </a:fld>
            <a:endParaRPr lang="en-US"/>
          </a:p>
        </p:txBody>
      </p:sp>
    </p:spTree>
    <p:extLst>
      <p:ext uri="{BB962C8B-B14F-4D97-AF65-F5344CB8AC3E}">
        <p14:creationId xmlns:p14="http://schemas.microsoft.com/office/powerpoint/2010/main" val="359832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r>
              <a:rPr lang="en-US" sz="1200" b="0" dirty="0">
                <a:latin typeface="Calibri Light" panose="020F0302020204030204" pitchFamily="34" charset="0"/>
                <a:cs typeface="Calibri" panose="020F0502020204030204" pitchFamily="34" charset="0"/>
              </a:rPr>
              <a:t>Our product,</a:t>
            </a:r>
            <a:r>
              <a:rPr lang="en-US" sz="1200" b="0" baseline="0" dirty="0">
                <a:latin typeface="Calibri Light" panose="020F0302020204030204" pitchFamily="34" charset="0"/>
                <a:cs typeface="Calibri" panose="020F0502020204030204" pitchFamily="34" charset="0"/>
              </a:rPr>
              <a:t> engineering and professional services team partnered together to develop </a:t>
            </a:r>
            <a:r>
              <a:rPr lang="en-US" sz="1200" b="0" dirty="0">
                <a:latin typeface="Calibri Light" panose="020F0302020204030204" pitchFamily="34" charset="0"/>
                <a:cs typeface="Calibri" panose="020F0502020204030204" pitchFamily="34" charset="0"/>
              </a:rPr>
              <a:t>9</a:t>
            </a:r>
            <a:r>
              <a:rPr lang="en-US" sz="1200" b="0" baseline="0" dirty="0">
                <a:latin typeface="Calibri Light" panose="020F0302020204030204" pitchFamily="34" charset="0"/>
                <a:cs typeface="Calibri" panose="020F0502020204030204" pitchFamily="34" charset="0"/>
              </a:rPr>
              <a:t> </a:t>
            </a:r>
            <a:r>
              <a:rPr lang="en-US" sz="1200" b="0" dirty="0">
                <a:latin typeface="Calibri Light" panose="020F0302020204030204" pitchFamily="34" charset="0"/>
                <a:cs typeface="Calibri" panose="020F0502020204030204" pitchFamily="34" charset="0"/>
              </a:rPr>
              <a:t>curated reports to make</a:t>
            </a:r>
            <a:r>
              <a:rPr lang="en-US" sz="1200" b="0" baseline="0" dirty="0">
                <a:latin typeface="Calibri Light" panose="020F0302020204030204" pitchFamily="34" charset="0"/>
                <a:cs typeface="Calibri" panose="020F0502020204030204" pitchFamily="34" charset="0"/>
              </a:rPr>
              <a:t> it easier for you to tell a story with your data.  </a:t>
            </a:r>
          </a:p>
          <a:p>
            <a:pPr>
              <a:lnSpc>
                <a:spcPct val="150000"/>
              </a:lnSpc>
              <a:spcAft>
                <a:spcPts val="600"/>
              </a:spcAft>
            </a:pPr>
            <a:r>
              <a:rPr lang="en-US" sz="1200" b="0" dirty="0">
                <a:latin typeface="Calibri Light" panose="020F0302020204030204" pitchFamily="34" charset="0"/>
                <a:cs typeface="Calibri" panose="020F0502020204030204" pitchFamily="34" charset="0"/>
              </a:rPr>
              <a:t>They allow you to gain a deep understanding about your audiences quickly and easily. </a:t>
            </a:r>
          </a:p>
          <a:p>
            <a:pPr>
              <a:lnSpc>
                <a:spcPct val="150000"/>
              </a:lnSpc>
              <a:spcAft>
                <a:spcPts val="600"/>
              </a:spcAft>
            </a:pPr>
            <a:r>
              <a:rPr lang="en-US" sz="1200" b="0" dirty="0">
                <a:latin typeface="Calibri Light" panose="020F0302020204030204" pitchFamily="34" charset="0"/>
                <a:cs typeface="Calibri" panose="020F0502020204030204" pitchFamily="34" charset="0"/>
              </a:rPr>
              <a:t>They’re designed to provide quick answers to common questions</a:t>
            </a:r>
            <a:r>
              <a:rPr lang="en-US" sz="1200" b="0" baseline="0" dirty="0">
                <a:latin typeface="Calibri Light" panose="020F0302020204030204" pitchFamily="34" charset="0"/>
                <a:cs typeface="Calibri" panose="020F0502020204030204" pitchFamily="34" charset="0"/>
              </a:rPr>
              <a:t> such as</a:t>
            </a:r>
          </a:p>
          <a:p>
            <a:pPr marL="800100" lvl="1" indent="-342900">
              <a:lnSpc>
                <a:spcPct val="150000"/>
              </a:lnSpc>
              <a:spcAft>
                <a:spcPts val="600"/>
              </a:spcAft>
              <a:buClr>
                <a:srgbClr val="7FB33A"/>
              </a:buClr>
              <a:buFont typeface="Arial" panose="020B0604020202020204" pitchFamily="34" charset="0"/>
              <a:buChar char="•"/>
            </a:pPr>
            <a:r>
              <a:rPr lang="en-US" sz="1600" dirty="0">
                <a:latin typeface="Calibri Light" panose="020F0302020204030204" pitchFamily="34" charset="0"/>
                <a:cs typeface="Calibri" panose="020F0502020204030204" pitchFamily="34" charset="0"/>
              </a:rPr>
              <a:t>What does your audience look like demographically? What are their hobbies?</a:t>
            </a:r>
          </a:p>
          <a:p>
            <a:pPr marL="800100" lvl="1" indent="-342900">
              <a:lnSpc>
                <a:spcPct val="150000"/>
              </a:lnSpc>
              <a:spcAft>
                <a:spcPts val="600"/>
              </a:spcAft>
              <a:buClr>
                <a:srgbClr val="7FB33A"/>
              </a:buClr>
              <a:buFont typeface="Arial" panose="020B0604020202020204" pitchFamily="34" charset="0"/>
              <a:buChar char="•"/>
            </a:pPr>
            <a:r>
              <a:rPr lang="en-US" sz="1600" dirty="0">
                <a:latin typeface="Calibri Light" panose="020F0302020204030204" pitchFamily="34" charset="0"/>
                <a:cs typeface="Calibri" panose="020F0502020204030204" pitchFamily="34" charset="0"/>
              </a:rPr>
              <a:t>What do they value?</a:t>
            </a:r>
          </a:p>
          <a:p>
            <a:pPr marL="800100" lvl="1" indent="-342900">
              <a:lnSpc>
                <a:spcPct val="150000"/>
              </a:lnSpc>
              <a:spcAft>
                <a:spcPts val="600"/>
              </a:spcAft>
              <a:buClr>
                <a:srgbClr val="7FB33A"/>
              </a:buClr>
              <a:buFont typeface="Arial" panose="020B0604020202020204" pitchFamily="34" charset="0"/>
              <a:buChar char="•"/>
            </a:pPr>
            <a:r>
              <a:rPr lang="en-US" sz="1600" dirty="0">
                <a:latin typeface="Calibri Light" panose="020F0302020204030204" pitchFamily="34" charset="0"/>
                <a:cs typeface="Calibri" panose="020F0502020204030204" pitchFamily="34" charset="0"/>
              </a:rPr>
              <a:t>Where do they shop?</a:t>
            </a:r>
          </a:p>
          <a:p>
            <a:pPr marL="800100" lvl="1" indent="-342900">
              <a:lnSpc>
                <a:spcPct val="150000"/>
              </a:lnSpc>
              <a:spcAft>
                <a:spcPts val="600"/>
              </a:spcAft>
              <a:buClr>
                <a:srgbClr val="7FB33A"/>
              </a:buClr>
              <a:buFont typeface="Arial" panose="020B0604020202020204" pitchFamily="34" charset="0"/>
              <a:buChar char="•"/>
            </a:pPr>
            <a:r>
              <a:rPr lang="en-US" sz="1600" dirty="0">
                <a:latin typeface="Calibri Light" panose="020F0302020204030204" pitchFamily="34" charset="0"/>
                <a:cs typeface="Calibri" panose="020F0502020204030204" pitchFamily="34" charset="0"/>
              </a:rPr>
              <a:t>What restaurants do they prefer?</a:t>
            </a:r>
          </a:p>
          <a:p>
            <a:pPr marL="800100" lvl="1" indent="-342900">
              <a:lnSpc>
                <a:spcPct val="150000"/>
              </a:lnSpc>
              <a:spcAft>
                <a:spcPts val="600"/>
              </a:spcAft>
              <a:buClr>
                <a:srgbClr val="7FB33A"/>
              </a:buClr>
              <a:buFont typeface="Arial" panose="020B0604020202020204" pitchFamily="34" charset="0"/>
              <a:buChar char="•"/>
            </a:pPr>
            <a:r>
              <a:rPr lang="en-US" sz="1600" dirty="0">
                <a:latin typeface="Calibri Light" panose="020F0302020204030204" pitchFamily="34" charset="0"/>
                <a:cs typeface="Calibri" panose="020F0502020204030204" pitchFamily="34" charset="0"/>
              </a:rPr>
              <a:t>Etc.</a:t>
            </a:r>
          </a:p>
          <a:p>
            <a:pPr>
              <a:lnSpc>
                <a:spcPct val="150000"/>
              </a:lnSpc>
              <a:spcAft>
                <a:spcPts val="600"/>
              </a:spcAft>
            </a:pPr>
            <a:r>
              <a:rPr lang="en-US" sz="1200" dirty="0">
                <a:latin typeface="Calibri Light" panose="020F0302020204030204" pitchFamily="34" charset="0"/>
                <a:cs typeface="Calibri" panose="020F0502020204030204" pitchFamily="34" charset="0"/>
              </a:rPr>
              <a:t>They’re designed to be easily shared and</a:t>
            </a:r>
            <a:r>
              <a:rPr lang="en-US" sz="1200" baseline="0" dirty="0">
                <a:latin typeface="Calibri Light" panose="020F0302020204030204" pitchFamily="34" charset="0"/>
                <a:cs typeface="Calibri" panose="020F0502020204030204" pitchFamily="34" charset="0"/>
              </a:rPr>
              <a:t> exported so you can include them in presentations or creative briefs.  </a:t>
            </a:r>
            <a:endParaRPr lang="en-US" sz="1200" dirty="0">
              <a:latin typeface="Calibri Light" panose="020F0302020204030204" pitchFamily="34" charset="0"/>
              <a:cs typeface="Calibri" panose="020F0502020204030204" pitchFamily="34" charset="0"/>
            </a:endParaRPr>
          </a:p>
          <a:p>
            <a:pPr>
              <a:lnSpc>
                <a:spcPct val="150000"/>
              </a:lnSpc>
              <a:spcAft>
                <a:spcPts val="600"/>
              </a:spcAft>
            </a:pPr>
            <a:r>
              <a:rPr lang="en-US" sz="1200" dirty="0">
                <a:latin typeface="Calibri Light" panose="020F0302020204030204" pitchFamily="34" charset="0"/>
                <a:cs typeface="Calibri" panose="020F0502020204030204" pitchFamily="34" charset="0"/>
              </a:rPr>
              <a:t>Armed with these powerful insights, you will find that developing your marketing and creative strategy is much easier.</a:t>
            </a: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12</a:t>
            </a:fld>
            <a:endParaRPr lang="en-US"/>
          </a:p>
        </p:txBody>
      </p:sp>
    </p:spTree>
    <p:extLst>
      <p:ext uri="{BB962C8B-B14F-4D97-AF65-F5344CB8AC3E}">
        <p14:creationId xmlns:p14="http://schemas.microsoft.com/office/powerpoint/2010/main" val="82490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spc="-50" dirty="0">
                <a:latin typeface="Calibri Light" panose="020F0302020204030204" pitchFamily="34" charset="0"/>
                <a:cs typeface="Calibri" panose="020F0502020204030204" pitchFamily="34" charset="0"/>
              </a:rPr>
              <a:t>You will find all curated reports under the </a:t>
            </a:r>
            <a:r>
              <a:rPr lang="en-US" b="1" i="1" spc="-50" dirty="0">
                <a:latin typeface="Calibri Light" panose="020F0302020204030204" pitchFamily="34" charset="0"/>
                <a:cs typeface="Calibri" panose="020F0502020204030204" pitchFamily="34" charset="0"/>
              </a:rPr>
              <a:t>Reports</a:t>
            </a:r>
            <a:r>
              <a:rPr lang="en-US" b="1" spc="-50" dirty="0">
                <a:latin typeface="Calibri Light" panose="020F0302020204030204" pitchFamily="34" charset="0"/>
                <a:cs typeface="Calibri" panose="020F0502020204030204" pitchFamily="34" charset="0"/>
              </a:rPr>
              <a:t> tab</a:t>
            </a:r>
            <a:r>
              <a:rPr lang="en-US" b="1" spc="-50" baseline="0" dirty="0">
                <a:latin typeface="Calibri Light" panose="020F0302020204030204" pitchFamily="34" charset="0"/>
                <a:cs typeface="Calibri" panose="020F0502020204030204" pitchFamily="34" charset="0"/>
              </a:rPr>
              <a:t> when viewing an Analysis.</a:t>
            </a:r>
            <a:endParaRPr lang="en-US" b="1" spc="-50"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Switch between reports anytime by opening the </a:t>
            </a:r>
            <a:r>
              <a:rPr lang="en-US" b="1" i="1" dirty="0">
                <a:latin typeface="Calibri Light" panose="020F0302020204030204" pitchFamily="34" charset="0"/>
                <a:cs typeface="Calibri" panose="020F0502020204030204" pitchFamily="34" charset="0"/>
              </a:rPr>
              <a:t>Reports</a:t>
            </a:r>
            <a:r>
              <a:rPr lang="en-US" dirty="0">
                <a:latin typeface="Calibri Light" panose="020F0302020204030204" pitchFamily="34" charset="0"/>
                <a:cs typeface="Calibri" panose="020F0502020204030204" pitchFamily="34" charset="0"/>
              </a:rPr>
              <a:t> tab and clicking on any report.</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You can also use the Arrow buttons to</a:t>
            </a:r>
            <a:r>
              <a:rPr lang="en-US" baseline="0" dirty="0">
                <a:latin typeface="Calibri Light" panose="020F0302020204030204" pitchFamily="34" charset="0"/>
                <a:cs typeface="Calibri" panose="020F0502020204030204" pitchFamily="34" charset="0"/>
              </a:rPr>
              <a:t> flip to the next report, or even use your keyboard arrow keys to flip to the next report.</a:t>
            </a:r>
            <a:endParaRPr lang="en-US" dirty="0">
              <a:latin typeface="Calibri Light" panose="020F03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Note that some reports, such as the Site Affinity Report and the Political Drivers Report, come at additional cost. </a:t>
            </a:r>
          </a:p>
        </p:txBody>
      </p:sp>
      <p:sp>
        <p:nvSpPr>
          <p:cNvPr id="4" name="Slide Number Placeholder 3"/>
          <p:cNvSpPr>
            <a:spLocks noGrp="1"/>
          </p:cNvSpPr>
          <p:nvPr>
            <p:ph type="sldNum" sz="quarter" idx="10"/>
          </p:nvPr>
        </p:nvSpPr>
        <p:spPr/>
        <p:txBody>
          <a:bodyPr/>
          <a:lstStyle/>
          <a:p>
            <a:fld id="{103B4C3C-FBBD-4FF1-885B-547F55B7939A}" type="slidenum">
              <a:rPr lang="en-US" smtClean="0"/>
              <a:t>13</a:t>
            </a:fld>
            <a:endParaRPr lang="en-US"/>
          </a:p>
        </p:txBody>
      </p:sp>
    </p:spTree>
    <p:extLst>
      <p:ext uri="{BB962C8B-B14F-4D97-AF65-F5344CB8AC3E}">
        <p14:creationId xmlns:p14="http://schemas.microsoft.com/office/powerpoint/2010/main" val="414208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r>
              <a:rPr lang="en-US" sz="1200" b="1" dirty="0">
                <a:latin typeface="Calibri Light" panose="020F0302020204030204" pitchFamily="34" charset="0"/>
                <a:cs typeface="Calibri" panose="020F0502020204030204" pitchFamily="34" charset="0"/>
              </a:rPr>
              <a:t>Index</a:t>
            </a:r>
            <a:r>
              <a:rPr lang="en-US" sz="1200" b="1" baseline="0" dirty="0">
                <a:latin typeface="Calibri Light" panose="020F0302020204030204" pitchFamily="34" charset="0"/>
                <a:cs typeface="Calibri" panose="020F0502020204030204" pitchFamily="34" charset="0"/>
              </a:rPr>
              <a:t> or Comp threshold for each report section used to display the insights.  Noted under each section header.</a:t>
            </a:r>
            <a:endParaRPr lang="en-US" sz="1200" b="1" dirty="0">
              <a:latin typeface="Calibri Light" panose="020F0302020204030204" pitchFamily="34" charset="0"/>
              <a:cs typeface="Calibri" panose="020F0502020204030204" pitchFamily="34" charset="0"/>
            </a:endParaRPr>
          </a:p>
          <a:p>
            <a:pPr>
              <a:lnSpc>
                <a:spcPct val="150000"/>
              </a:lnSpc>
              <a:spcAft>
                <a:spcPts val="600"/>
              </a:spcAft>
            </a:pPr>
            <a:endParaRPr lang="en-US" sz="1200" b="1" dirty="0">
              <a:latin typeface="Calibri Light" panose="020F0302020204030204" pitchFamily="34" charset="0"/>
              <a:cs typeface="Calibri" panose="020F0502020204030204" pitchFamily="34" charset="0"/>
            </a:endParaRPr>
          </a:p>
          <a:p>
            <a:pPr>
              <a:lnSpc>
                <a:spcPct val="150000"/>
              </a:lnSpc>
              <a:spcAft>
                <a:spcPts val="600"/>
              </a:spcAft>
            </a:pPr>
            <a:r>
              <a:rPr lang="en-US" sz="1200" b="1" dirty="0">
                <a:latin typeface="Calibri Light" panose="020F0302020204030204" pitchFamily="34" charset="0"/>
                <a:cs typeface="Calibri" panose="020F0502020204030204" pitchFamily="34" charset="0"/>
              </a:rPr>
              <a:t>All curated reports come with helpful explanations. And you can share them with ease. </a:t>
            </a:r>
          </a:p>
          <a:p>
            <a:pPr marL="285750" indent="-285750">
              <a:lnSpc>
                <a:spcPct val="150000"/>
              </a:lnSpc>
              <a:spcAft>
                <a:spcPts val="600"/>
              </a:spcAft>
              <a:buFont typeface="Arial" panose="020B0604020202020204" pitchFamily="34" charset="0"/>
              <a:buChar char="•"/>
            </a:pPr>
            <a:r>
              <a:rPr lang="en-US" sz="1200" b="1" dirty="0">
                <a:latin typeface="Calibri Light" panose="020F0302020204030204" pitchFamily="34" charset="0"/>
                <a:cs typeface="Calibri" panose="020F0502020204030204" pitchFamily="34" charset="0"/>
              </a:rPr>
              <a:t>The Report Glossary: </a:t>
            </a:r>
            <a:r>
              <a:rPr lang="en-US" sz="1200" dirty="0">
                <a:latin typeface="Calibri Light" panose="020F0302020204030204" pitchFamily="34" charset="0"/>
                <a:cs typeface="Calibri" panose="020F0502020204030204" pitchFamily="34" charset="0"/>
              </a:rPr>
              <a:t>When looking at any curated report, click on the </a:t>
            </a:r>
            <a:r>
              <a:rPr lang="en-US" sz="1200" i="1" dirty="0" err="1">
                <a:latin typeface="Calibri Light" panose="020F0302020204030204" pitchFamily="34" charset="0"/>
                <a:cs typeface="Calibri" panose="020F0502020204030204" pitchFamily="34" charset="0"/>
              </a:rPr>
              <a:t>i</a:t>
            </a:r>
            <a:r>
              <a:rPr lang="en-US" sz="1200" dirty="0">
                <a:latin typeface="Calibri Light" panose="020F0302020204030204" pitchFamily="34" charset="0"/>
                <a:cs typeface="Calibri" panose="020F0502020204030204" pitchFamily="34" charset="0"/>
              </a:rPr>
              <a:t> icon to view the Glossary. It will explain how to best use each report. </a:t>
            </a:r>
          </a:p>
          <a:p>
            <a:pPr marL="285750" indent="-285750">
              <a:lnSpc>
                <a:spcPct val="150000"/>
              </a:lnSpc>
              <a:spcAft>
                <a:spcPts val="600"/>
              </a:spcAft>
              <a:buFont typeface="Arial" panose="020B0604020202020204" pitchFamily="34" charset="0"/>
              <a:buChar char="•"/>
            </a:pPr>
            <a:r>
              <a:rPr lang="en-US" sz="1200" b="1" dirty="0">
                <a:latin typeface="Calibri Light" panose="020F0302020204030204" pitchFamily="34" charset="0"/>
                <a:cs typeface="Calibri" panose="020F0502020204030204" pitchFamily="34" charset="0"/>
              </a:rPr>
              <a:t>Share via Email: </a:t>
            </a:r>
            <a:r>
              <a:rPr lang="en-US" sz="1200" dirty="0">
                <a:latin typeface="Calibri Light" panose="020F0302020204030204" pitchFamily="34" charset="0"/>
                <a:cs typeface="Calibri" panose="020F0502020204030204" pitchFamily="34" charset="0"/>
              </a:rPr>
              <a:t>You can easily share reports with your coworkers or external non-Resonate</a:t>
            </a:r>
            <a:r>
              <a:rPr lang="en-US" sz="1200" baseline="0" dirty="0">
                <a:latin typeface="Calibri Light" panose="020F0302020204030204" pitchFamily="34" charset="0"/>
                <a:cs typeface="Calibri" panose="020F0502020204030204" pitchFamily="34" charset="0"/>
              </a:rPr>
              <a:t> users </a:t>
            </a:r>
            <a:r>
              <a:rPr lang="en-US" sz="1200" dirty="0">
                <a:latin typeface="Calibri Light" panose="020F0302020204030204" pitchFamily="34" charset="0"/>
                <a:cs typeface="Calibri" panose="020F0502020204030204" pitchFamily="34" charset="0"/>
              </a:rPr>
              <a:t>by clicking on the blue </a:t>
            </a:r>
            <a:r>
              <a:rPr lang="en-US" sz="1200" i="1" dirty="0">
                <a:latin typeface="Calibri Light" panose="020F0302020204030204" pitchFamily="34" charset="0"/>
                <a:cs typeface="Calibri" panose="020F0502020204030204" pitchFamily="34" charset="0"/>
              </a:rPr>
              <a:t>Share</a:t>
            </a:r>
            <a:r>
              <a:rPr lang="en-US" sz="1200" dirty="0">
                <a:latin typeface="Calibri Light" panose="020F0302020204030204" pitchFamily="34" charset="0"/>
                <a:cs typeface="Calibri" panose="020F0502020204030204" pitchFamily="34" charset="0"/>
              </a:rPr>
              <a:t> icon.</a:t>
            </a:r>
          </a:p>
          <a:p>
            <a:pPr marL="285750" indent="-285750">
              <a:lnSpc>
                <a:spcPct val="150000"/>
              </a:lnSpc>
              <a:spcAft>
                <a:spcPts val="600"/>
              </a:spcAft>
              <a:buFont typeface="Arial" panose="020B0604020202020204" pitchFamily="34" charset="0"/>
              <a:buChar char="•"/>
            </a:pPr>
            <a:r>
              <a:rPr lang="en-US" sz="1200" b="1" dirty="0">
                <a:latin typeface="Calibri Light" panose="020F0302020204030204" pitchFamily="34" charset="0"/>
                <a:cs typeface="Calibri" panose="020F0502020204030204" pitchFamily="34" charset="0"/>
              </a:rPr>
              <a:t>Export Report: </a:t>
            </a:r>
            <a:r>
              <a:rPr lang="en-US" sz="1200" dirty="0">
                <a:latin typeface="Calibri Light" panose="020F0302020204030204" pitchFamily="34" charset="0"/>
                <a:cs typeface="Calibri" panose="020F0502020204030204" pitchFamily="34" charset="0"/>
              </a:rPr>
              <a:t>Get a presentation-friendly version of your report by downloading it </a:t>
            </a:r>
            <a:br>
              <a:rPr lang="en-US" sz="1200" dirty="0">
                <a:latin typeface="Calibri Light" panose="020F0302020204030204" pitchFamily="34" charset="0"/>
                <a:cs typeface="Calibri" panose="020F0502020204030204" pitchFamily="34" charset="0"/>
              </a:rPr>
            </a:br>
            <a:r>
              <a:rPr lang="en-US" sz="1200" dirty="0">
                <a:latin typeface="Calibri Light" panose="020F0302020204030204" pitchFamily="34" charset="0"/>
                <a:cs typeface="Calibri" panose="020F0502020204030204" pitchFamily="34" charset="0"/>
              </a:rPr>
              <a:t>as a .</a:t>
            </a:r>
            <a:r>
              <a:rPr lang="en-US" sz="1200" dirty="0" err="1">
                <a:latin typeface="Calibri Light" panose="020F0302020204030204" pitchFamily="34" charset="0"/>
                <a:cs typeface="Calibri" panose="020F0502020204030204" pitchFamily="34" charset="0"/>
              </a:rPr>
              <a:t>png</a:t>
            </a:r>
            <a:r>
              <a:rPr lang="en-US" sz="1200" dirty="0">
                <a:latin typeface="Calibri Light" panose="020F0302020204030204" pitchFamily="34" charset="0"/>
                <a:cs typeface="Calibri" panose="020F0502020204030204" pitchFamily="34" charset="0"/>
              </a:rPr>
              <a:t> file. </a:t>
            </a:r>
            <a:endParaRPr lang="en-US" sz="1200" b="1" dirty="0">
              <a:latin typeface="Calibri Light" panose="020F03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03B4C3C-FBBD-4FF1-885B-547F55B7939A}" type="slidenum">
              <a:rPr lang="en-US" smtClean="0"/>
              <a:t>14</a:t>
            </a:fld>
            <a:endParaRPr lang="en-US"/>
          </a:p>
        </p:txBody>
      </p:sp>
    </p:spTree>
    <p:extLst>
      <p:ext uri="{BB962C8B-B14F-4D97-AF65-F5344CB8AC3E}">
        <p14:creationId xmlns:p14="http://schemas.microsoft.com/office/powerpoint/2010/main" val="42095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latin typeface="Calibri Light" panose="020F0302020204030204" pitchFamily="34" charset="0"/>
                <a:cs typeface="Calibri" panose="020F0502020204030204" pitchFamily="34" charset="0"/>
              </a:rPr>
              <a:t>The Audience Introduction Report provides you with an overview of your audience.</a:t>
            </a:r>
          </a:p>
          <a:p>
            <a:pPr marL="285750" indent="-285750">
              <a:lnSpc>
                <a:spcPct val="150000"/>
              </a:lnSpc>
              <a:buFont typeface="Arial" panose="020B0604020202020204" pitchFamily="34" charset="0"/>
              <a:buChar char="•"/>
            </a:pPr>
            <a:r>
              <a:rPr lang="en-US" dirty="0">
                <a:latin typeface="Calibri Light" panose="020F0302020204030204" pitchFamily="34" charset="0"/>
                <a:cs typeface="Calibri" panose="020F0502020204030204" pitchFamily="34" charset="0"/>
              </a:rPr>
              <a:t>Get Demographic highlights and a glance into your audience’s values, motivations and lifestyle habits.</a:t>
            </a:r>
          </a:p>
          <a:p>
            <a:pPr marL="285750" indent="-2857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Use the insights in this report to inform your market research on an audience, customer segmentation and creative and messaging for advertising. This report also helps identify interesting insight areas where you want to take a deeper look via the Analysis visualizations.</a:t>
            </a:r>
            <a:endParaRPr lang="en-US" dirty="0">
              <a:latin typeface="Calibri Light" panose="020F03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15</a:t>
            </a:fld>
            <a:endParaRPr lang="en-US"/>
          </a:p>
        </p:txBody>
      </p:sp>
    </p:spTree>
    <p:extLst>
      <p:ext uri="{BB962C8B-B14F-4D97-AF65-F5344CB8AC3E}">
        <p14:creationId xmlns:p14="http://schemas.microsoft.com/office/powerpoint/2010/main" val="2803630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5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9005"/>
          </a:xfrm>
          <a:prstGeom prst="rect">
            <a:avLst/>
          </a:prstGeom>
        </p:spPr>
      </p:pic>
      <p:pic>
        <p:nvPicPr>
          <p:cNvPr id="9" name="Picture 8">
            <a:extLst>
              <a:ext uri="{FF2B5EF4-FFF2-40B4-BE49-F238E27FC236}">
                <a16:creationId xmlns:a16="http://schemas.microsoft.com/office/drawing/2014/main" id="{605B2C33-0DEA-9449-9D9D-238AD05831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128953E8-5F43-7D4E-86BE-17E9BDEE9933}"/>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B4EF66D3-E7AA-5245-81BB-4A6D749A90AA}"/>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0684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vider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5" name="Picture 4">
            <a:extLst>
              <a:ext uri="{FF2B5EF4-FFF2-40B4-BE49-F238E27FC236}">
                <a16:creationId xmlns:a16="http://schemas.microsoft.com/office/drawing/2014/main" id="{B7D84702-BEA3-9442-83BB-A09049A0B727}"/>
              </a:ext>
            </a:extLst>
          </p:cNvPr>
          <p:cNvPicPr>
            <a:picLocks noChangeAspect="1"/>
          </p:cNvPicPr>
          <p:nvPr/>
        </p:nvPicPr>
        <p:blipFill>
          <a:blip r:embed="rId2" cstate="email">
            <a:alphaModFix amt="26000"/>
            <a:extLst>
              <a:ext uri="{28A0092B-C50C-407E-A947-70E740481C1C}">
                <a14:useLocalDpi xmlns:a14="http://schemas.microsoft.com/office/drawing/2010/main"/>
              </a:ext>
            </a:extLst>
          </a:blip>
          <a:stretch>
            <a:fillRect/>
          </a:stretch>
        </p:blipFill>
        <p:spPr>
          <a:xfrm>
            <a:off x="-7652" y="510663"/>
            <a:ext cx="12199652" cy="6162710"/>
          </a:xfrm>
          <a:prstGeom prst="rect">
            <a:avLst/>
          </a:prstGeom>
        </p:spPr>
      </p:pic>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5478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vider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84BB74FF-272C-4845-9BE6-B8EC9E7C0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3712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Divider Slid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A4365257-CC24-164C-A55B-1FAAF31553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43627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3" name="Text Placeholder 16">
            <a:extLst>
              <a:ext uri="{FF2B5EF4-FFF2-40B4-BE49-F238E27FC236}">
                <a16:creationId xmlns:a16="http://schemas.microsoft.com/office/drawing/2014/main" id="{AE80AC7C-E0EA-D845-A5DC-787A3F27A5BC}"/>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Oval 9">
            <a:extLst>
              <a:ext uri="{FF2B5EF4-FFF2-40B4-BE49-F238E27FC236}">
                <a16:creationId xmlns:a16="http://schemas.microsoft.com/office/drawing/2014/main" id="{A6E86066-E6AC-5547-8D20-C448014ACEEA}"/>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C63B4698-B029-4F4C-AF7E-07B5496D7D3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2" name="Picture 11">
            <a:extLst>
              <a:ext uri="{FF2B5EF4-FFF2-40B4-BE49-F238E27FC236}">
                <a16:creationId xmlns:a16="http://schemas.microsoft.com/office/drawing/2014/main" id="{40419B15-0D56-4440-A69F-24CD662C03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3" name="Straight Connector 12">
            <a:extLst>
              <a:ext uri="{FF2B5EF4-FFF2-40B4-BE49-F238E27FC236}">
                <a16:creationId xmlns:a16="http://schemas.microsoft.com/office/drawing/2014/main" id="{0BC75FAD-6DFB-5849-9955-66146364C43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ayout No Subtitle">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1DBE75B1-4AAA-CB4A-84C2-4266100EE522}"/>
              </a:ext>
            </a:extLst>
          </p:cNvPr>
          <p:cNvSpPr>
            <a:spLocks noGrp="1"/>
          </p:cNvSpPr>
          <p:nvPr>
            <p:ph sz="quarter" idx="22" hasCustomPrompt="1"/>
          </p:nvPr>
        </p:nvSpPr>
        <p:spPr>
          <a:xfrm>
            <a:off x="685800" y="1371600"/>
            <a:ext cx="10896600" cy="4648200"/>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tx1"/>
                </a:solidFill>
                <a:latin typeface="+mn-lt"/>
              </a:defRPr>
            </a:lvl1pPr>
            <a:lvl2pPr marL="800100" indent="-342900">
              <a:buClr>
                <a:schemeClr val="accent2"/>
              </a:buClr>
              <a:buFont typeface="Arial" panose="020B0604020202020204" pitchFamily="34" charset="0"/>
              <a:buChar char="•"/>
              <a:defRPr baseline="0">
                <a:latin typeface="Bw Modelica" pitchFamily="2" charset="77"/>
              </a:defRPr>
            </a:lvl2pPr>
            <a:lvl3pPr marL="1257300" indent="-342900">
              <a:buClr>
                <a:schemeClr val="accent2"/>
              </a:buClr>
              <a:buFont typeface="Arial" panose="020B0604020202020204" pitchFamily="34" charset="0"/>
              <a:buChar char="•"/>
              <a:defRPr baseline="0">
                <a:latin typeface="Bw Modelica" pitchFamily="2" charset="77"/>
              </a:defRPr>
            </a:lvl3pPr>
            <a:lvl4pPr marL="1657350" indent="-285750">
              <a:buClr>
                <a:schemeClr val="accent2"/>
              </a:buClr>
              <a:buFont typeface="Arial" panose="020B0604020202020204" pitchFamily="34" charset="0"/>
              <a:buChar char="•"/>
              <a:defRPr baseline="0">
                <a:latin typeface="Bw Modelica" pitchFamily="2" charset="77"/>
              </a:defRPr>
            </a:lvl4pPr>
            <a:lvl5pPr marL="2114550" indent="-285750">
              <a:buClr>
                <a:schemeClr val="accent2"/>
              </a:buClr>
              <a:buFont typeface="Arial" panose="020B0604020202020204" pitchFamily="34" charset="0"/>
              <a:buChar char="•"/>
              <a:defRPr baseline="0">
                <a:latin typeface="Bw Modelica" pitchFamily="2" charset="77"/>
              </a:defRPr>
            </a:lvl5pPr>
          </a:lstStyle>
          <a:p>
            <a:pPr marL="342900" marR="0" lvl="0"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Click to edit Master text styles</a:t>
            </a:r>
          </a:p>
          <a:p>
            <a:pPr marL="800100" marR="0" lvl="2"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Second level</a:t>
            </a:r>
          </a:p>
          <a:p>
            <a:pPr marL="1200150" marR="0" lvl="4"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Third level</a:t>
            </a:r>
          </a:p>
          <a:p>
            <a:pPr marL="1657350" marR="0" lvl="6"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Fourth level</a:t>
            </a:r>
          </a:p>
          <a:p>
            <a:pPr marL="2114550" marR="0" lvl="8"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Fifth level</a:t>
            </a:r>
          </a:p>
        </p:txBody>
      </p:sp>
      <p:sp>
        <p:nvSpPr>
          <p:cNvPr id="11" name="Text Placeholder 16">
            <a:extLst>
              <a:ext uri="{FF2B5EF4-FFF2-40B4-BE49-F238E27FC236}">
                <a16:creationId xmlns:a16="http://schemas.microsoft.com/office/drawing/2014/main" id="{9B823634-217A-2749-A1AB-F7627AFA5CEE}"/>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Oval 8">
            <a:extLst>
              <a:ext uri="{FF2B5EF4-FFF2-40B4-BE49-F238E27FC236}">
                <a16:creationId xmlns:a16="http://schemas.microsoft.com/office/drawing/2014/main" id="{F7627852-5F89-994C-837A-7894301F1A0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64F1A72D-D3E3-CB4D-853E-CCBD5E254A69}"/>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18B38694-8CD4-BC48-810F-1494093AAB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E5855DF9-D186-FE43-87B0-F07E147075E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ayout with Subtitle">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4EC2E464-8BF3-5D4C-B463-0E8F188686F9}"/>
              </a:ext>
            </a:extLst>
          </p:cNvPr>
          <p:cNvSpPr>
            <a:spLocks noGrp="1"/>
          </p:cNvSpPr>
          <p:nvPr>
            <p:ph type="body" sz="quarter" idx="15"/>
          </p:nvPr>
        </p:nvSpPr>
        <p:spPr>
          <a:xfrm>
            <a:off x="673100" y="2090549"/>
            <a:ext cx="10871200" cy="4157851"/>
          </a:xfrm>
          <a:prstGeom prst="rect">
            <a:avLst/>
          </a:prstGeom>
        </p:spPr>
        <p:txBody>
          <a:bodyPr lIns="91440" rIns="91440">
            <a:normAutofit/>
          </a:bodyPr>
          <a:lstStyle>
            <a:lvl1pPr marL="342900" indent="-342900">
              <a:buClr>
                <a:srgbClr val="EF4B24"/>
              </a:buClr>
              <a:buFont typeface="Arial" panose="020B0604020202020204" pitchFamily="34" charset="0"/>
              <a:buChar char="•"/>
              <a:defRPr sz="2400" b="0" i="0">
                <a:solidFill>
                  <a:schemeClr val="tx1"/>
                </a:solidFill>
                <a:latin typeface="+mn-lt"/>
                <a:ea typeface="Bw Modelica" panose="020B0604020202020204" charset="0"/>
              </a:defRPr>
            </a:lvl1pPr>
            <a:lvl2pPr marL="800100" indent="-342900">
              <a:buClr>
                <a:srgbClr val="EF4B24"/>
              </a:buClr>
              <a:buFont typeface="Arial" panose="020B0604020202020204" pitchFamily="34" charset="0"/>
              <a:buChar char="•"/>
              <a:defRPr sz="2200" b="0" i="0">
                <a:solidFill>
                  <a:schemeClr val="tx1"/>
                </a:solidFill>
                <a:latin typeface="+mn-lt"/>
                <a:ea typeface="Bw Modelica" panose="020B0604020202020204" charset="0"/>
              </a:defRPr>
            </a:lvl2pPr>
            <a:lvl3pPr marL="1257300" indent="-342900">
              <a:buClr>
                <a:srgbClr val="EF4B24"/>
              </a:buClr>
              <a:buFont typeface="Arial" panose="020B0604020202020204" pitchFamily="34" charset="0"/>
              <a:buChar char="•"/>
              <a:defRPr sz="2000" b="0" i="0">
                <a:solidFill>
                  <a:schemeClr val="tx1"/>
                </a:solidFill>
                <a:latin typeface="Bw Modelica" panose="020B0604020202020204" charset="0"/>
                <a:ea typeface="Bw Modelica" panose="020B0604020202020204" charset="0"/>
              </a:defRPr>
            </a:lvl3pPr>
            <a:lvl4pPr marL="1714500" indent="-342900">
              <a:buClr>
                <a:srgbClr val="EF4B24"/>
              </a:buClr>
              <a:buFont typeface="Arial" panose="020B0604020202020204" pitchFamily="34" charset="0"/>
              <a:buChar char="•"/>
              <a:defRPr sz="1800" b="0" i="0">
                <a:solidFill>
                  <a:schemeClr val="tx1"/>
                </a:solidFill>
                <a:latin typeface="Bw Modelica" panose="020B0604020202020204" charset="0"/>
                <a:ea typeface="Bw Modelica" panose="020B0604020202020204" charset="0"/>
              </a:defRPr>
            </a:lvl4pPr>
            <a:lvl5pPr marL="2171700" indent="-342900">
              <a:buClr>
                <a:srgbClr val="EF4B24"/>
              </a:buClr>
              <a:buFont typeface="Arial" panose="020B0604020202020204" pitchFamily="34" charset="0"/>
              <a:buChar char="•"/>
              <a:defRPr sz="1600" b="0" i="0">
                <a:solidFill>
                  <a:schemeClr val="tx1"/>
                </a:solidFill>
                <a:latin typeface="Bw Modelica" panose="020B0604020202020204" charset="0"/>
                <a:ea typeface="Bw Modelica"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1">
            <a:extLst>
              <a:ext uri="{FF2B5EF4-FFF2-40B4-BE49-F238E27FC236}">
                <a16:creationId xmlns:a16="http://schemas.microsoft.com/office/drawing/2014/main" id="{F64263B5-BEEC-F444-889B-9FC56BD198B0}"/>
              </a:ext>
            </a:extLst>
          </p:cNvPr>
          <p:cNvSpPr>
            <a:spLocks noGrp="1"/>
          </p:cNvSpPr>
          <p:nvPr>
            <p:ph type="body" sz="quarter" idx="13"/>
          </p:nvPr>
        </p:nvSpPr>
        <p:spPr>
          <a:xfrm>
            <a:off x="673100" y="117321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anose="020B0604020202020204" charset="0"/>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3" name="Text Placeholder 16">
            <a:extLst>
              <a:ext uri="{FF2B5EF4-FFF2-40B4-BE49-F238E27FC236}">
                <a16:creationId xmlns:a16="http://schemas.microsoft.com/office/drawing/2014/main" id="{CE3F3D45-B2C4-EE4F-A123-AA690217F279}"/>
              </a:ext>
            </a:extLst>
          </p:cNvPr>
          <p:cNvSpPr>
            <a:spLocks noGrp="1"/>
          </p:cNvSpPr>
          <p:nvPr>
            <p:ph type="body" sz="quarter" idx="14"/>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ED198B7B-179F-0546-BCC8-6250B869DBD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4" name="TextBox 13">
            <a:extLst>
              <a:ext uri="{FF2B5EF4-FFF2-40B4-BE49-F238E27FC236}">
                <a16:creationId xmlns:a16="http://schemas.microsoft.com/office/drawing/2014/main" id="{4628952A-EEF7-B048-A068-2E4D009B9F8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6" name="Picture 15">
            <a:extLst>
              <a:ext uri="{FF2B5EF4-FFF2-40B4-BE49-F238E27FC236}">
                <a16:creationId xmlns:a16="http://schemas.microsoft.com/office/drawing/2014/main" id="{888EA698-2D32-354B-92A0-352CADD17C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B87D110D-B275-7147-9AFF-F3657C45C7D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602AEEAA-6201-874A-AE0A-9FC074C585B9}"/>
              </a:ext>
            </a:extLst>
          </p:cNvPr>
          <p:cNvSpPr>
            <a:spLocks noGrp="1"/>
          </p:cNvSpPr>
          <p:nvPr>
            <p:ph sz="quarter" idx="22"/>
          </p:nvPr>
        </p:nvSpPr>
        <p:spPr>
          <a:xfrm>
            <a:off x="67310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628142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dirty="0"/>
              <a:t>Click to Add Text</a:t>
            </a:r>
          </a:p>
        </p:txBody>
      </p:sp>
      <p:sp>
        <p:nvSpPr>
          <p:cNvPr id="10" name="Oval 9">
            <a:extLst>
              <a:ext uri="{FF2B5EF4-FFF2-40B4-BE49-F238E27FC236}">
                <a16:creationId xmlns:a16="http://schemas.microsoft.com/office/drawing/2014/main" id="{3C6F089D-8CDB-D747-96E8-9CC4CAEAFF4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2B42C635-2685-1C43-8A7B-1FBAEFD8754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5" name="Picture 14">
            <a:extLst>
              <a:ext uri="{FF2B5EF4-FFF2-40B4-BE49-F238E27FC236}">
                <a16:creationId xmlns:a16="http://schemas.microsoft.com/office/drawing/2014/main" id="{E5FC188A-C911-9743-AB77-CCF5338082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72641445-A29F-8A49-BF2E-A17A123056A8}"/>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9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stimonials">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854400" y="1704339"/>
            <a:ext cx="3093751"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22" name="Picture Placeholder 2"/>
          <p:cNvSpPr>
            <a:spLocks noGrp="1"/>
          </p:cNvSpPr>
          <p:nvPr>
            <p:ph type="pic" sz="quarter" idx="12"/>
          </p:nvPr>
        </p:nvSpPr>
        <p:spPr>
          <a:xfrm>
            <a:off x="4514943" y="1704339"/>
            <a:ext cx="3093750" cy="748929"/>
          </a:xfrm>
          <a:prstGeom prst="rect">
            <a:avLst/>
          </a:prstGeom>
        </p:spPr>
        <p:txBody>
          <a:bodyPr>
            <a:noAutofit/>
          </a:bodyPr>
          <a:lstStyle>
            <a:lvl1pPr marL="0" indent="0">
              <a:buNone/>
              <a:defRPr sz="2400"/>
            </a:lvl1pPr>
          </a:lstStyle>
          <a:p>
            <a:r>
              <a:rPr lang="en-US"/>
              <a:t>Click icon to add picture</a:t>
            </a:r>
          </a:p>
        </p:txBody>
      </p:sp>
      <p:sp>
        <p:nvSpPr>
          <p:cNvPr id="25" name="Picture Placeholder 2"/>
          <p:cNvSpPr>
            <a:spLocks noGrp="1"/>
          </p:cNvSpPr>
          <p:nvPr>
            <p:ph type="pic" sz="quarter" idx="13"/>
          </p:nvPr>
        </p:nvSpPr>
        <p:spPr>
          <a:xfrm>
            <a:off x="8187004" y="1704339"/>
            <a:ext cx="3093749"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33" name="Text Placeholder 16">
            <a:extLst>
              <a:ext uri="{FF2B5EF4-FFF2-40B4-BE49-F238E27FC236}">
                <a16:creationId xmlns:a16="http://schemas.microsoft.com/office/drawing/2014/main" id="{F411A20F-3086-AD4F-9F13-9DFD813B4FE4}"/>
              </a:ext>
            </a:extLst>
          </p:cNvPr>
          <p:cNvSpPr>
            <a:spLocks noGrp="1"/>
          </p:cNvSpPr>
          <p:nvPr>
            <p:ph type="body" sz="quarter" idx="16"/>
          </p:nvPr>
        </p:nvSpPr>
        <p:spPr>
          <a:xfrm>
            <a:off x="673100" y="482051"/>
            <a:ext cx="10871200" cy="635000"/>
          </a:xfrm>
          <a:prstGeom prst="rect">
            <a:avLst/>
          </a:prstGeom>
        </p:spPr>
        <p:txBody>
          <a:bodyPr anchor="ctr">
            <a:noAutofit/>
          </a:bodyPr>
          <a:lstStyle>
            <a:lvl1pPr marL="0" indent="0" algn="ctr">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A885EA57-78F2-544C-877A-4827C738C61C}"/>
              </a:ext>
            </a:extLst>
          </p:cNvPr>
          <p:cNvSpPr>
            <a:spLocks noGrp="1"/>
          </p:cNvSpPr>
          <p:nvPr>
            <p:ph type="body" sz="quarter" idx="15"/>
          </p:nvPr>
        </p:nvSpPr>
        <p:spPr>
          <a:xfrm>
            <a:off x="854400"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a:extLst>
              <a:ext uri="{FF2B5EF4-FFF2-40B4-BE49-F238E27FC236}">
                <a16:creationId xmlns:a16="http://schemas.microsoft.com/office/drawing/2014/main" id="{62FBB197-DB06-0D46-8AE6-DE15E1A24436}"/>
              </a:ext>
            </a:extLst>
          </p:cNvPr>
          <p:cNvSpPr>
            <a:spLocks noGrp="1"/>
          </p:cNvSpPr>
          <p:nvPr>
            <p:ph type="body" sz="quarter" idx="17"/>
          </p:nvPr>
        </p:nvSpPr>
        <p:spPr>
          <a:xfrm>
            <a:off x="4514943"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097561E1-8D43-4945-9676-2139904D777B}"/>
              </a:ext>
            </a:extLst>
          </p:cNvPr>
          <p:cNvSpPr>
            <a:spLocks noGrp="1"/>
          </p:cNvSpPr>
          <p:nvPr>
            <p:ph type="body" sz="quarter" idx="18"/>
          </p:nvPr>
        </p:nvSpPr>
        <p:spPr>
          <a:xfrm>
            <a:off x="8187004"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a:extLst>
              <a:ext uri="{FF2B5EF4-FFF2-40B4-BE49-F238E27FC236}">
                <a16:creationId xmlns:a16="http://schemas.microsoft.com/office/drawing/2014/main" id="{F67DC4CD-4FC8-BD41-8C79-5E3C430C27E2}"/>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sp>
        <p:nvSpPr>
          <p:cNvPr id="14" name="Oval 13">
            <a:extLst>
              <a:ext uri="{FF2B5EF4-FFF2-40B4-BE49-F238E27FC236}">
                <a16:creationId xmlns:a16="http://schemas.microsoft.com/office/drawing/2014/main" id="{D465BE45-0E30-D34A-AD6A-F251FA25BB3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AAEAD596-BFB8-C140-A4F2-9C3285105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B40A711F-D4CE-D244-8DCA-4944B4F1F1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4" name="Straight Connector 23">
            <a:extLst>
              <a:ext uri="{FF2B5EF4-FFF2-40B4-BE49-F238E27FC236}">
                <a16:creationId xmlns:a16="http://schemas.microsoft.com/office/drawing/2014/main" id="{42890675-9FCC-ED4E-97CD-820BC218D1C9}"/>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 Left (blue-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22196-75C4-BD4F-820C-A90DEF90DC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278"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722" y="0"/>
            <a:ext cx="12192000" cy="6858000"/>
          </a:xfrm>
          <a:prstGeom prst="rect">
            <a:avLst/>
          </a:prstGeom>
          <a:solidFill>
            <a:srgbClr val="1B75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8" name="Text Placeholder 2">
            <a:extLst>
              <a:ext uri="{FF2B5EF4-FFF2-40B4-BE49-F238E27FC236}">
                <a16:creationId xmlns:a16="http://schemas.microsoft.com/office/drawing/2014/main" id="{1D4F28E4-4EB4-F647-8FDB-E81E855815B1}"/>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2193212F-C989-47A3-B68E-EE77D20B40DA}"/>
              </a:ext>
            </a:extLst>
          </p:cNvPr>
          <p:cNvSpPr>
            <a:spLocks noGrp="1"/>
          </p:cNvSpPr>
          <p:nvPr>
            <p:ph type="body" sz="quarter" idx="13"/>
          </p:nvPr>
        </p:nvSpPr>
        <p:spPr>
          <a:xfrm>
            <a:off x="513828" y="1632248"/>
            <a:ext cx="11030472" cy="4618342"/>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705FCB6-B19C-5B46-A0C2-D8D528F538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B76D7CED-0553-BC46-AB62-22B9D057469C}"/>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8EA47250-0EDD-E94D-94EF-2BC488DE9DE6}"/>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732253C3-2047-2743-9913-22B769411C0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1" name="Straight Connector 20">
            <a:extLst>
              <a:ext uri="{FF2B5EF4-FFF2-40B4-BE49-F238E27FC236}">
                <a16:creationId xmlns:a16="http://schemas.microsoft.com/office/drawing/2014/main" id="{9F449FA6-5641-3544-8006-A1ACB58A6A2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Slide - Left (orange-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0DF0E-49F9-414C-BE03-921A2DBFB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0" y="-5481"/>
            <a:ext cx="12192000" cy="6858000"/>
          </a:xfrm>
          <a:prstGeom prst="rect">
            <a:avLst/>
          </a:prstGeom>
          <a:solidFill>
            <a:srgbClr val="F04C2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30964FD4-C3A2-4B43-912C-70A2412B2366}"/>
              </a:ext>
            </a:extLst>
          </p:cNvPr>
          <p:cNvSpPr>
            <a:spLocks noGrp="1"/>
          </p:cNvSpPr>
          <p:nvPr>
            <p:ph type="body" sz="quarter" idx="10"/>
          </p:nvPr>
        </p:nvSpPr>
        <p:spPr>
          <a:xfrm>
            <a:off x="513828" y="619354"/>
            <a:ext cx="11030471" cy="585604"/>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F905AADC-A71F-4657-9FAF-BF07EA4FA8CB}"/>
              </a:ext>
            </a:extLst>
          </p:cNvPr>
          <p:cNvSpPr>
            <a:spLocks noGrp="1"/>
          </p:cNvSpPr>
          <p:nvPr>
            <p:ph type="body" sz="quarter" idx="13"/>
          </p:nvPr>
        </p:nvSpPr>
        <p:spPr>
          <a:xfrm>
            <a:off x="513828" y="1495514"/>
            <a:ext cx="11030472" cy="475507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B0764095-949E-1043-9E78-B4A9DB5510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1C25A52E-71EF-0344-9B77-C3A698EAC835}"/>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7" name="TextBox 16">
            <a:extLst>
              <a:ext uri="{FF2B5EF4-FFF2-40B4-BE49-F238E27FC236}">
                <a16:creationId xmlns:a16="http://schemas.microsoft.com/office/drawing/2014/main" id="{5EC68BB1-9C35-6B45-A067-C8CD00376A5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CD9BEC47-6FD6-5A47-8915-F6FD52691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2" name="Straight Connector 21">
            <a:extLst>
              <a:ext uri="{FF2B5EF4-FFF2-40B4-BE49-F238E27FC236}">
                <a16:creationId xmlns:a16="http://schemas.microsoft.com/office/drawing/2014/main" id="{EA9A3E91-B45C-4B45-BFC1-BE2AA8ABC0CE}"/>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2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3 presenter &amp;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53730-4A6C-AF4D-A950-383F31AE9C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9" name="Picture 8">
            <a:extLst>
              <a:ext uri="{FF2B5EF4-FFF2-40B4-BE49-F238E27FC236}">
                <a16:creationId xmlns:a16="http://schemas.microsoft.com/office/drawing/2014/main" id="{1B1A9334-1369-3B4A-89ED-6E799BE329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99C5CC4A-2C0D-E14A-B037-5DCACB87508E}"/>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546963A2-1A8B-A34B-9664-9823206B171F}"/>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177386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Slide - Left (yellow-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72EA47-2735-2B46-A8E3-08D5D66FA65E}"/>
              </a:ext>
            </a:extLst>
          </p:cNvPr>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Rectangle 14">
            <a:extLst>
              <a:ext uri="{FF2B5EF4-FFF2-40B4-BE49-F238E27FC236}">
                <a16:creationId xmlns:a16="http://schemas.microsoft.com/office/drawing/2014/main" id="{91B37AE2-54A6-DA47-8715-5D0C53BAD29A}"/>
              </a:ext>
            </a:extLst>
          </p:cNvPr>
          <p:cNvSpPr/>
          <p:nvPr/>
        </p:nvSpPr>
        <p:spPr>
          <a:xfrm>
            <a:off x="-3001" y="0"/>
            <a:ext cx="12192000" cy="6858000"/>
          </a:xfrm>
          <a:prstGeom prst="rect">
            <a:avLst/>
          </a:prstGeom>
          <a:solidFill>
            <a:srgbClr val="F68C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41F4C1F6-C1D4-7140-8AC9-182364F0F394}"/>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47BD1CB8-B5C2-4180-A986-BC3756EA7915}"/>
              </a:ext>
            </a:extLst>
          </p:cNvPr>
          <p:cNvSpPr>
            <a:spLocks noGrp="1"/>
          </p:cNvSpPr>
          <p:nvPr>
            <p:ph type="body" sz="quarter" idx="13"/>
          </p:nvPr>
        </p:nvSpPr>
        <p:spPr>
          <a:xfrm>
            <a:off x="513828" y="1649338"/>
            <a:ext cx="11030472" cy="4601251"/>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3450034B-7D40-9A4D-B3A4-241C54073F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7" name="Oval 16">
            <a:extLst>
              <a:ext uri="{FF2B5EF4-FFF2-40B4-BE49-F238E27FC236}">
                <a16:creationId xmlns:a16="http://schemas.microsoft.com/office/drawing/2014/main" id="{FCB28249-A39F-4849-A4B6-701408380B23}"/>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6EF13E15-5343-3043-AFBD-6DA43663FA7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1" name="Picture 20">
            <a:extLst>
              <a:ext uri="{FF2B5EF4-FFF2-40B4-BE49-F238E27FC236}">
                <a16:creationId xmlns:a16="http://schemas.microsoft.com/office/drawing/2014/main" id="{7666AB5B-9A0E-F340-8E93-95DBC32874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3" name="Straight Connector 22">
            <a:extLst>
              <a:ext uri="{FF2B5EF4-FFF2-40B4-BE49-F238E27FC236}">
                <a16:creationId xmlns:a16="http://schemas.microsoft.com/office/drawing/2014/main" id="{60BE9AD5-E781-A744-BCDB-0E88901478BB}"/>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4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5B7C206-C994-104E-A844-EFE18407F177}"/>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5115AE72-FBD8-504F-B046-71E5F227C770}"/>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2" name="TextBox 11">
            <a:extLst>
              <a:ext uri="{FF2B5EF4-FFF2-40B4-BE49-F238E27FC236}">
                <a16:creationId xmlns:a16="http://schemas.microsoft.com/office/drawing/2014/main" id="{CFC0B31E-1727-B941-9C4B-80269397999F}"/>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4F17532E-2850-E740-BA58-3D9B713BD6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3696EE99-4393-B84B-8A33-9FFB0689B24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3" name="Picture 12">
            <a:extLst>
              <a:ext uri="{FF2B5EF4-FFF2-40B4-BE49-F238E27FC236}">
                <a16:creationId xmlns:a16="http://schemas.microsoft.com/office/drawing/2014/main" id="{D6727B40-5A1E-0442-986C-DDCED3D699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9EFFC2CB-BA40-384A-9F39-EAB00509B12D}"/>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71BC4990-3692-1347-87B6-ADBB834FD11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2C8F8FA-5156-5D46-BC6A-6AC6A066C4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AADF62DE-55FE-0C45-9507-053904B3979A}"/>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12BBFAA9-AF1D-0647-A759-22A85566235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84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Text Slide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12702"/>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7" name="Picture 16">
            <a:extLst>
              <a:ext uri="{FF2B5EF4-FFF2-40B4-BE49-F238E27FC236}">
                <a16:creationId xmlns:a16="http://schemas.microsoft.com/office/drawing/2014/main" id="{FF364223-862D-8146-837F-228BE93D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10" name="Text Placeholder 11">
            <a:extLst>
              <a:ext uri="{FF2B5EF4-FFF2-40B4-BE49-F238E27FC236}">
                <a16:creationId xmlns:a16="http://schemas.microsoft.com/office/drawing/2014/main" id="{6162EEB8-CFE3-4E4A-ABB7-9099B2415A0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833483DD-F7DE-CB4C-9B60-CDF1AB1C719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D8E28567-1581-F043-A4E2-44B904A5BFC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B06A98D9-FA55-ED4D-9CB7-BAEAB78D4D7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4758EB6-DFA5-8742-B65A-6D21B4DABA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394A3E47-FCA3-B941-BC8D-64154C3B28EC}"/>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84C3F337-4CCD-DE4D-AA21-9DA41BB004E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20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3_Bullet_layout">
    <p:bg>
      <p:bgPr>
        <a:solidFill>
          <a:schemeClr val="bg1">
            <a:alpha val="54000"/>
          </a:schemeClr>
        </a:solidFill>
        <a:effectLst/>
      </p:bgPr>
    </p:bg>
    <p:spTree>
      <p:nvGrpSpPr>
        <p:cNvPr id="1" name=""/>
        <p:cNvGrpSpPr/>
        <p:nvPr/>
      </p:nvGrpSpPr>
      <p:grpSpPr>
        <a:xfrm>
          <a:off x="0" y="0"/>
          <a:ext cx="0" cy="0"/>
          <a:chOff x="0" y="0"/>
          <a:chExt cx="0" cy="0"/>
        </a:xfrm>
      </p:grpSpPr>
      <p:pic>
        <p:nvPicPr>
          <p:cNvPr id="14" name="Picture 13" descr="A picture containing person, man, outdoor&#10;&#10;Description automatically generated">
            <a:extLst>
              <a:ext uri="{FF2B5EF4-FFF2-40B4-BE49-F238E27FC236}">
                <a16:creationId xmlns:a16="http://schemas.microsoft.com/office/drawing/2014/main" id="{81D810B1-2A1D-104A-BD7D-3A9DC9ECB65D}"/>
              </a:ext>
            </a:extLst>
          </p:cNvPr>
          <p:cNvPicPr>
            <a:picLocks noChangeAspect="1"/>
          </p:cNvPicPr>
          <p:nvPr userDrawn="1"/>
        </p:nvPicPr>
        <p:blipFill>
          <a:blip r:embed="rId2" cstate="email">
            <a:alphaModFix amt="54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DCFB65C-E1BF-E949-8E95-35CB1AC11A3D}"/>
              </a:ext>
            </a:extLst>
          </p:cNvPr>
          <p:cNvSpPr>
            <a:spLocks noGrp="1"/>
          </p:cNvSpPr>
          <p:nvPr>
            <p:ph type="body" sz="quarter" idx="13"/>
          </p:nvPr>
        </p:nvSpPr>
        <p:spPr>
          <a:xfrm>
            <a:off x="5195843" y="819802"/>
            <a:ext cx="6431007" cy="1741159"/>
          </a:xfrm>
          <a:prstGeom prst="rect">
            <a:avLst/>
          </a:prstGeom>
        </p:spPr>
        <p:txBody>
          <a:bodyPr anchor="ctr">
            <a:noAutofit/>
          </a:bodyPr>
          <a:lstStyle>
            <a:lvl1pPr marL="0" indent="0" algn="l">
              <a:buFontTx/>
              <a:buNone/>
              <a:defRPr sz="4800" b="0" i="0">
                <a:solidFill>
                  <a:schemeClr val="accent2"/>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
        <p:nvSpPr>
          <p:cNvPr id="17" name="Text Placeholder 11">
            <a:extLst>
              <a:ext uri="{FF2B5EF4-FFF2-40B4-BE49-F238E27FC236}">
                <a16:creationId xmlns:a16="http://schemas.microsoft.com/office/drawing/2014/main" id="{6DC1DE0F-2829-6249-9E0D-837BCF19919E}"/>
              </a:ext>
            </a:extLst>
          </p:cNvPr>
          <p:cNvSpPr>
            <a:spLocks noGrp="1"/>
          </p:cNvSpPr>
          <p:nvPr>
            <p:ph type="body" sz="quarter" idx="14"/>
          </p:nvPr>
        </p:nvSpPr>
        <p:spPr>
          <a:xfrm>
            <a:off x="5195843" y="2844664"/>
            <a:ext cx="6395451" cy="3319131"/>
          </a:xfrm>
          <a:prstGeom prst="rect">
            <a:avLst/>
          </a:prstGeom>
        </p:spPr>
        <p:txBody>
          <a:bodyPr lIns="91440" rIns="91440">
            <a:noAutofit/>
          </a:bodyPr>
          <a:lstStyle>
            <a:lvl1pPr marL="3429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1pPr>
            <a:lvl2pPr marL="8001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2pPr>
            <a:lvl3pPr marL="12573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3pPr>
            <a:lvl4pPr marL="17145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4pPr>
            <a:lvl5pPr marL="21717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9B8CCC8C-82D5-6C47-B816-9705BC3BF2A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73A74A2A-48D7-CE4C-9AAF-7535EC93354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5AB0B306-3362-ED45-A3F8-A67ED1EE6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7B4B662F-B2F2-2748-A64B-EBBC97F32C8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2">
            <a:extLst>
              <a:ext uri="{FF2B5EF4-FFF2-40B4-BE49-F238E27FC236}">
                <a16:creationId xmlns:a16="http://schemas.microsoft.com/office/drawing/2014/main" id="{F6BF88D8-7C52-EF48-9FFE-D83E9A09C942}"/>
              </a:ext>
            </a:extLst>
          </p:cNvPr>
          <p:cNvSpPr>
            <a:spLocks noGrp="1"/>
          </p:cNvSpPr>
          <p:nvPr>
            <p:ph type="pic" sz="quarter" idx="11"/>
          </p:nvPr>
        </p:nvSpPr>
        <p:spPr>
          <a:xfrm>
            <a:off x="605468" y="805514"/>
            <a:ext cx="4267200" cy="5334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7986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 Left (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a:alphaModFix amt="14000"/>
            <a:lum bright="-86000" contrast="-65000"/>
          </a:blip>
          <a:stretch>
            <a:fillRect/>
          </a:stretch>
        </p:blipFill>
        <p:spPr>
          <a:xfrm>
            <a:off x="-2448277" y="3537598"/>
            <a:ext cx="8544277" cy="4316181"/>
          </a:xfrm>
          <a:prstGeom prst="rect">
            <a:avLst/>
          </a:prstGeom>
        </p:spPr>
      </p:pic>
      <p:sp>
        <p:nvSpPr>
          <p:cNvPr id="8" name="Text Placeholder 2">
            <a:extLst>
              <a:ext uri="{FF2B5EF4-FFF2-40B4-BE49-F238E27FC236}">
                <a16:creationId xmlns:a16="http://schemas.microsoft.com/office/drawing/2014/main" id="{1FE05BDD-6DEC-584E-95AA-DB983274A5CB}"/>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rgbClr val="F14C23"/>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33FE7439-AA2D-1B46-87FC-00409FD2B5F6}"/>
              </a:ext>
            </a:extLst>
          </p:cNvPr>
          <p:cNvSpPr>
            <a:spLocks noGrp="1"/>
          </p:cNvSpPr>
          <p:nvPr>
            <p:ph type="body" sz="quarter" idx="13"/>
          </p:nvPr>
        </p:nvSpPr>
        <p:spPr>
          <a:xfrm>
            <a:off x="4264351" y="2405664"/>
            <a:ext cx="7413811" cy="3844925"/>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1pPr>
            <a:lvl2pPr marL="8001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2pPr>
            <a:lvl3pPr marL="12573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3pPr>
            <a:lvl4pPr marL="17145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4pPr>
            <a:lvl5pPr marL="21717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val 11">
            <a:extLst>
              <a:ext uri="{FF2B5EF4-FFF2-40B4-BE49-F238E27FC236}">
                <a16:creationId xmlns:a16="http://schemas.microsoft.com/office/drawing/2014/main" id="{BBE9FFEC-98AE-C145-B8AF-AFE2305D998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83BE8970-E029-F54B-8792-2C000C98711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99436BC2-2959-DB4D-905F-D94DEB3E8C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7" name="Straight Connector 16">
            <a:extLst>
              <a:ext uri="{FF2B5EF4-FFF2-40B4-BE49-F238E27FC236}">
                <a16:creationId xmlns:a16="http://schemas.microsoft.com/office/drawing/2014/main" id="{2ED67590-AA25-F845-A200-ED425B67368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2" name="Text Placeholder 11">
            <a:extLst>
              <a:ext uri="{FF2B5EF4-FFF2-40B4-BE49-F238E27FC236}">
                <a16:creationId xmlns:a16="http://schemas.microsoft.com/office/drawing/2014/main" id="{00532956-E5C5-744A-BCAD-D3738924BBAE}"/>
              </a:ext>
            </a:extLst>
          </p:cNvPr>
          <p:cNvSpPr>
            <a:spLocks noGrp="1"/>
          </p:cNvSpPr>
          <p:nvPr>
            <p:ph type="body" sz="quarter" idx="13"/>
          </p:nvPr>
        </p:nvSpPr>
        <p:spPr>
          <a:xfrm>
            <a:off x="4245089" y="2405664"/>
            <a:ext cx="7433080"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14108A-D39A-D246-A672-F120EFFA3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1" name="Text Placeholder 2">
            <a:extLst>
              <a:ext uri="{FF2B5EF4-FFF2-40B4-BE49-F238E27FC236}">
                <a16:creationId xmlns:a16="http://schemas.microsoft.com/office/drawing/2014/main" id="{C5BE4B47-E5FE-406C-9542-AC4244EA76B3}"/>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3" name="Oval 12">
            <a:extLst>
              <a:ext uri="{FF2B5EF4-FFF2-40B4-BE49-F238E27FC236}">
                <a16:creationId xmlns:a16="http://schemas.microsoft.com/office/drawing/2014/main" id="{9E860238-9BDD-2A43-B3CF-C5D467EAB8A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19D0D30B-1052-A84A-A775-BA3415802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8DF3575-F942-CF4F-92F3-4BB0AA91F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F272CE83-A13D-D649-9E91-4534755346B3}"/>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8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 Lef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5385E8F4-37D2-1D4B-9582-C0D1C789D1C2}"/>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1BA93F8A-062E-4B4A-936F-93ECF8B807EA}"/>
              </a:ext>
            </a:extLst>
          </p:cNvPr>
          <p:cNvSpPr>
            <a:spLocks noGrp="1"/>
          </p:cNvSpPr>
          <p:nvPr>
            <p:ph type="body" sz="quarter" idx="13"/>
          </p:nvPr>
        </p:nvSpPr>
        <p:spPr>
          <a:xfrm>
            <a:off x="4245089" y="2405664"/>
            <a:ext cx="7433078"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7C644D35-D776-C241-9985-A89952FA5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58B46192-E1E4-7342-84C3-3C4F4C1383B8}"/>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51DE03C9-CBF1-D748-A485-AA0B02C21CB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BDDEEA62-6849-F045-BC9D-C1E73CB063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D2806A17-1EEA-F74B-BDE8-671B56D3D1E9}"/>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7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 Left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01018204-76CB-6D4A-9A8A-49CBED70064E}"/>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8" name="Text Placeholder 11">
            <a:extLst>
              <a:ext uri="{FF2B5EF4-FFF2-40B4-BE49-F238E27FC236}">
                <a16:creationId xmlns:a16="http://schemas.microsoft.com/office/drawing/2014/main" id="{B6ADC0D2-5093-41A3-ADA9-1A17E66FC075}"/>
              </a:ext>
            </a:extLst>
          </p:cNvPr>
          <p:cNvSpPr>
            <a:spLocks noGrp="1"/>
          </p:cNvSpPr>
          <p:nvPr>
            <p:ph type="body" sz="quarter" idx="13"/>
          </p:nvPr>
        </p:nvSpPr>
        <p:spPr>
          <a:xfrm>
            <a:off x="4245089" y="2405664"/>
            <a:ext cx="7433075"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6DECEE0-15C2-0146-A94F-5A24B2E617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DE10595E-85C3-414E-9368-2C247F1C1C1B}"/>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3" name="TextBox 12">
            <a:extLst>
              <a:ext uri="{FF2B5EF4-FFF2-40B4-BE49-F238E27FC236}">
                <a16:creationId xmlns:a16="http://schemas.microsoft.com/office/drawing/2014/main" id="{3E506132-BE61-314E-86EE-A99CB601E85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04FB977-B2D2-344B-AAD6-F633E46E1E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9416225B-1E71-9141-B4D2-42B68AFEDA24}"/>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1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Color Box - Right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155AF0-07B6-754A-B4FB-73153F674F2A}"/>
              </a:ext>
            </a:extLst>
          </p:cNvPr>
          <p:cNvSpPr/>
          <p:nvPr/>
        </p:nvSpPr>
        <p:spPr>
          <a:xfrm>
            <a:off x="0" y="0"/>
            <a:ext cx="3054281" cy="6858000"/>
          </a:xfrm>
          <a:prstGeom prst="rect">
            <a:avLst/>
          </a:prstGeom>
          <a:solidFill>
            <a:srgbClr val="EE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5" name="Oval 4">
            <a:extLst>
              <a:ext uri="{FF2B5EF4-FFF2-40B4-BE49-F238E27FC236}">
                <a16:creationId xmlns:a16="http://schemas.microsoft.com/office/drawing/2014/main" id="{C0347571-DED7-194D-8FD6-3EE09273CA72}"/>
              </a:ext>
            </a:extLst>
          </p:cNvPr>
          <p:cNvSpPr/>
          <p:nvPr/>
        </p:nvSpPr>
        <p:spPr>
          <a:xfrm>
            <a:off x="397153" y="2083494"/>
            <a:ext cx="2825579" cy="2825579"/>
          </a:xfrm>
          <a:prstGeom prst="ellipse">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3222732" y="452552"/>
            <a:ext cx="8638826" cy="635000"/>
          </a:xfrm>
          <a:prstGeom prst="rect">
            <a:avLst/>
          </a:prstGeom>
        </p:spPr>
        <p:txBody>
          <a:bodyPr anchor="ctr">
            <a:noAutofit/>
          </a:bodyPr>
          <a:lstStyle>
            <a:lvl1pPr marL="0" indent="0" algn="l">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3222732" y="1248955"/>
            <a:ext cx="8638826" cy="4937624"/>
          </a:xfrm>
          <a:prstGeom prst="rect">
            <a:avLst/>
          </a:prstGeom>
        </p:spPr>
        <p:txBody>
          <a:bodyPr lIns="91440" rIns="91440">
            <a:noAutofit/>
          </a:bodyPr>
          <a:lstStyle>
            <a:lvl1pPr marL="342900" indent="-342900" algn="l">
              <a:buFont typeface="Arial" panose="020B0604020202020204" pitchFamily="34" charset="0"/>
              <a:buChar char="•"/>
              <a:defRPr b="0" i="0">
                <a:latin typeface="Bw Modelica Medium" pitchFamily="2" charset="77"/>
              </a:defRPr>
            </a:lvl1pPr>
          </a:lstStyle>
          <a:p>
            <a:pPr lvl="0"/>
            <a:r>
              <a:rPr lang="en-US" dirty="0"/>
              <a:t>Add screenshot of platform</a:t>
            </a:r>
          </a:p>
        </p:txBody>
      </p:sp>
      <p:sp>
        <p:nvSpPr>
          <p:cNvPr id="4" name="Text Placeholder 3">
            <a:extLst>
              <a:ext uri="{FF2B5EF4-FFF2-40B4-BE49-F238E27FC236}">
                <a16:creationId xmlns:a16="http://schemas.microsoft.com/office/drawing/2014/main" id="{58B521BB-39F2-7C44-867A-751F4A158A4A}"/>
              </a:ext>
            </a:extLst>
          </p:cNvPr>
          <p:cNvSpPr>
            <a:spLocks noGrp="1"/>
          </p:cNvSpPr>
          <p:nvPr>
            <p:ph type="body" sz="quarter" idx="24" hasCustomPrompt="1"/>
          </p:nvPr>
        </p:nvSpPr>
        <p:spPr>
          <a:xfrm>
            <a:off x="712739" y="2701546"/>
            <a:ext cx="2142223" cy="1523785"/>
          </a:xfrm>
          <a:prstGeom prst="rect">
            <a:avLst/>
          </a:prstGeom>
        </p:spPr>
        <p:txBody>
          <a:bodyPr anchor="ctr"/>
          <a:lstStyle>
            <a:lvl1pPr marL="0" indent="0" algn="ctr">
              <a:buFontTx/>
              <a:buNone/>
              <a:defRPr>
                <a:solidFill>
                  <a:schemeClr val="bg1"/>
                </a:solidFill>
              </a:defRPr>
            </a:lvl1pPr>
          </a:lstStyle>
          <a:p>
            <a:pPr lvl="0"/>
            <a:r>
              <a:rPr lang="en-US" dirty="0"/>
              <a:t>Text</a:t>
            </a:r>
          </a:p>
        </p:txBody>
      </p:sp>
      <p:sp>
        <p:nvSpPr>
          <p:cNvPr id="14" name="Oval 13">
            <a:extLst>
              <a:ext uri="{FF2B5EF4-FFF2-40B4-BE49-F238E27FC236}">
                <a16:creationId xmlns:a16="http://schemas.microsoft.com/office/drawing/2014/main" id="{9672E8C6-ECFF-814B-B757-C7CA5C43877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F4765B1D-0D5D-384D-9691-5ABC454BDBDE}"/>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3D791BC7-C8B7-494D-983E-16634A4C38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A195C772-DF9A-A640-A1FB-A58F7B1BF3C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7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2BEE4087-7BF7-754F-9DD9-1827332CD0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7395954B-0F80-674D-AD8C-37721A3610C1}"/>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79A72944-99B5-D74F-96CF-38084D256E25}"/>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40518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 y="0"/>
            <a:ext cx="12191999" cy="4726744"/>
          </a:xfrm>
          <a:prstGeom prst="rect">
            <a:avLst/>
          </a:prstGeom>
        </p:spPr>
        <p:txBody>
          <a:bodyPr/>
          <a:lstStyle/>
          <a:p>
            <a:r>
              <a:rPr lang="en-US"/>
              <a:t>Click icon to add picture</a:t>
            </a:r>
          </a:p>
        </p:txBody>
      </p:sp>
      <p:sp>
        <p:nvSpPr>
          <p:cNvPr id="8" name="Oval 7">
            <a:extLst>
              <a:ext uri="{FF2B5EF4-FFF2-40B4-BE49-F238E27FC236}">
                <a16:creationId xmlns:a16="http://schemas.microsoft.com/office/drawing/2014/main" id="{B21D9A9E-7FC8-A043-B89D-89F4A1524A4C}"/>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AF12960A-374F-9842-98F8-8E818B490B6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3" name="Picture 12">
            <a:extLst>
              <a:ext uri="{FF2B5EF4-FFF2-40B4-BE49-F238E27FC236}">
                <a16:creationId xmlns:a16="http://schemas.microsoft.com/office/drawing/2014/main" id="{6D2596C2-EBBD-224E-9ACA-59A8262D0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4" name="Straight Connector 13">
            <a:extLst>
              <a:ext uri="{FF2B5EF4-FFF2-40B4-BE49-F238E27FC236}">
                <a16:creationId xmlns:a16="http://schemas.microsoft.com/office/drawing/2014/main" id="{92566EBA-F657-0B45-A9F3-22328CE91B4D}"/>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1">
            <a:extLst>
              <a:ext uri="{FF2B5EF4-FFF2-40B4-BE49-F238E27FC236}">
                <a16:creationId xmlns:a16="http://schemas.microsoft.com/office/drawing/2014/main" id="{0E2D21F7-31CF-4F49-A143-0E8812800FA0}"/>
              </a:ext>
            </a:extLst>
          </p:cNvPr>
          <p:cNvSpPr>
            <a:spLocks noGrp="1"/>
          </p:cNvSpPr>
          <p:nvPr>
            <p:ph type="body" sz="quarter" idx="15"/>
          </p:nvPr>
        </p:nvSpPr>
        <p:spPr>
          <a:xfrm>
            <a:off x="533400" y="4953000"/>
            <a:ext cx="11049000" cy="1447800"/>
          </a:xfrm>
          <a:prstGeom prst="rect">
            <a:avLst/>
          </a:prstGeom>
        </p:spPr>
        <p:txBody>
          <a:bodyPr lIns="91440" rIns="91440">
            <a:noAutofit/>
          </a:bodyPr>
          <a:lstStyle>
            <a:lvl1pPr marL="2857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1pPr>
            <a:lvl2pPr marL="7429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2pPr>
            <a:lvl3pPr marL="12001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3pPr>
            <a:lvl4pPr marL="16573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4pPr>
            <a:lvl5pPr marL="21145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6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rd Layout">
    <p:spTree>
      <p:nvGrpSpPr>
        <p:cNvPr id="1" name=""/>
        <p:cNvGrpSpPr/>
        <p:nvPr/>
      </p:nvGrpSpPr>
      <p:grpSpPr>
        <a:xfrm>
          <a:off x="0" y="0"/>
          <a:ext cx="0" cy="0"/>
          <a:chOff x="0" y="0"/>
          <a:chExt cx="0" cy="0"/>
        </a:xfrm>
      </p:grpSpPr>
      <p:sp>
        <p:nvSpPr>
          <p:cNvPr id="20" name="Picture Placeholder 2"/>
          <p:cNvSpPr>
            <a:spLocks noGrp="1"/>
          </p:cNvSpPr>
          <p:nvPr>
            <p:ph type="pic" sz="quarter" idx="14"/>
          </p:nvPr>
        </p:nvSpPr>
        <p:spPr>
          <a:xfrm>
            <a:off x="9102507" y="2324649"/>
            <a:ext cx="2430137" cy="3784041"/>
          </a:xfrm>
          <a:prstGeom prst="rect">
            <a:avLst/>
          </a:prstGeom>
        </p:spPr>
        <p:txBody>
          <a:bodyPr/>
          <a:lstStyle/>
          <a:p>
            <a:r>
              <a:rPr lang="en-US"/>
              <a:t>Click icon to add picture</a:t>
            </a:r>
          </a:p>
        </p:txBody>
      </p:sp>
      <p:sp>
        <p:nvSpPr>
          <p:cNvPr id="21" name="Picture Placeholder 2"/>
          <p:cNvSpPr>
            <a:spLocks noGrp="1"/>
          </p:cNvSpPr>
          <p:nvPr>
            <p:ph type="pic" sz="quarter" idx="11"/>
          </p:nvPr>
        </p:nvSpPr>
        <p:spPr>
          <a:xfrm>
            <a:off x="590918" y="2317656"/>
            <a:ext cx="2430137" cy="3784041"/>
          </a:xfrm>
          <a:prstGeom prst="rect">
            <a:avLst/>
          </a:prstGeom>
        </p:spPr>
        <p:txBody>
          <a:bodyPr/>
          <a:lstStyle/>
          <a:p>
            <a:r>
              <a:rPr lang="en-US"/>
              <a:t>Click icon to add picture</a:t>
            </a:r>
          </a:p>
        </p:txBody>
      </p:sp>
      <p:sp>
        <p:nvSpPr>
          <p:cNvPr id="22" name="Picture Placeholder 2"/>
          <p:cNvSpPr>
            <a:spLocks noGrp="1"/>
          </p:cNvSpPr>
          <p:nvPr>
            <p:ph type="pic" sz="quarter" idx="12"/>
          </p:nvPr>
        </p:nvSpPr>
        <p:spPr>
          <a:xfrm>
            <a:off x="3437443" y="2317656"/>
            <a:ext cx="2430137" cy="3784041"/>
          </a:xfrm>
          <a:prstGeom prst="rect">
            <a:avLst/>
          </a:prstGeom>
        </p:spPr>
        <p:txBody>
          <a:bodyPr/>
          <a:lstStyle/>
          <a:p>
            <a:r>
              <a:rPr lang="en-US"/>
              <a:t>Click icon to add picture</a:t>
            </a:r>
            <a:endParaRPr lang="en-US" dirty="0"/>
          </a:p>
        </p:txBody>
      </p:sp>
      <p:sp>
        <p:nvSpPr>
          <p:cNvPr id="25" name="Picture Placeholder 2"/>
          <p:cNvSpPr>
            <a:spLocks noGrp="1"/>
          </p:cNvSpPr>
          <p:nvPr>
            <p:ph type="pic" sz="quarter" idx="13"/>
          </p:nvPr>
        </p:nvSpPr>
        <p:spPr>
          <a:xfrm>
            <a:off x="6265310" y="2317656"/>
            <a:ext cx="2430137" cy="3784041"/>
          </a:xfrm>
          <a:prstGeom prst="rect">
            <a:avLst/>
          </a:prstGeom>
        </p:spPr>
        <p:txBody>
          <a:bodyPr/>
          <a:lstStyle/>
          <a:p>
            <a:r>
              <a:rPr lang="en-US"/>
              <a:t>Click icon to add picture</a:t>
            </a:r>
          </a:p>
        </p:txBody>
      </p:sp>
      <p:sp>
        <p:nvSpPr>
          <p:cNvPr id="11" name="Text Placeholder 11">
            <a:extLst>
              <a:ext uri="{FF2B5EF4-FFF2-40B4-BE49-F238E27FC236}">
                <a16:creationId xmlns:a16="http://schemas.microsoft.com/office/drawing/2014/main" id="{555E9253-5050-5449-A7E4-468F7A1F2F3B}"/>
              </a:ext>
            </a:extLst>
          </p:cNvPr>
          <p:cNvSpPr>
            <a:spLocks noGrp="1"/>
          </p:cNvSpPr>
          <p:nvPr>
            <p:ph type="body" sz="quarter" idx="15"/>
          </p:nvPr>
        </p:nvSpPr>
        <p:spPr>
          <a:xfrm>
            <a:off x="673100" y="118528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4" name="Text Placeholder 16">
            <a:extLst>
              <a:ext uri="{FF2B5EF4-FFF2-40B4-BE49-F238E27FC236}">
                <a16:creationId xmlns:a16="http://schemas.microsoft.com/office/drawing/2014/main" id="{9338B376-4849-8642-9547-EF59C5521382}"/>
              </a:ext>
            </a:extLst>
          </p:cNvPr>
          <p:cNvSpPr>
            <a:spLocks noGrp="1"/>
          </p:cNvSpPr>
          <p:nvPr>
            <p:ph type="body" sz="quarter" idx="16"/>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5" name="Oval 14">
            <a:extLst>
              <a:ext uri="{FF2B5EF4-FFF2-40B4-BE49-F238E27FC236}">
                <a16:creationId xmlns:a16="http://schemas.microsoft.com/office/drawing/2014/main" id="{CD686BB8-C86B-8A4E-B52B-B44858C7F4A0}"/>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16C24352-750A-EC4F-8FBA-DBBE89A56C2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C01E88E9-2062-004A-B6F5-0C21C06B2E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F67FD55-2798-AF4B-A6D6-0055268F4E5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299666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507270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094359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93443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691094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84729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3644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1089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1 presenter &amp; title- Infinit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02A579-9D78-B94D-A7DC-F25ED8B537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010" y="1667515"/>
            <a:ext cx="2897450" cy="432358"/>
          </a:xfrm>
          <a:prstGeom prst="rect">
            <a:avLst/>
          </a:prstGeom>
        </p:spPr>
      </p:pic>
      <p:pic>
        <p:nvPicPr>
          <p:cNvPr id="15" name="Picture 14">
            <a:extLst>
              <a:ext uri="{FF2B5EF4-FFF2-40B4-BE49-F238E27FC236}">
                <a16:creationId xmlns:a16="http://schemas.microsoft.com/office/drawing/2014/main" id="{6E762AE1-0F6A-4340-AA61-F838EB31C7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8618" y="-377385"/>
            <a:ext cx="8851900" cy="4254522"/>
          </a:xfrm>
          <a:prstGeom prst="rect">
            <a:avLst/>
          </a:prstGeom>
        </p:spPr>
      </p:pic>
      <p:sp>
        <p:nvSpPr>
          <p:cNvPr id="8" name="Text Placeholder 16">
            <a:extLst>
              <a:ext uri="{FF2B5EF4-FFF2-40B4-BE49-F238E27FC236}">
                <a16:creationId xmlns:a16="http://schemas.microsoft.com/office/drawing/2014/main" id="{8EE7EB82-4B1B-EA4F-BF1E-44B19A68C6C4}"/>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tx1">
                    <a:lumMod val="50000"/>
                    <a:lumOff val="50000"/>
                  </a:schemeClr>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9" name="Text Placeholder 16">
            <a:extLst>
              <a:ext uri="{FF2B5EF4-FFF2-40B4-BE49-F238E27FC236}">
                <a16:creationId xmlns:a16="http://schemas.microsoft.com/office/drawing/2014/main" id="{23465517-CDEF-AB4F-B8B0-794A19286998}"/>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tx1">
                    <a:lumMod val="50000"/>
                    <a:lumOff val="50000"/>
                  </a:schemeClr>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7236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68433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20477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838201" y="308482"/>
            <a:ext cx="10515600" cy="654798"/>
          </a:xfrm>
        </p:spPr>
        <p:txBody>
          <a:bodyPr/>
          <a:lstStyle>
            <a:lvl1pPr>
              <a:lnSpc>
                <a:spcPct val="100000"/>
              </a:lnSpc>
              <a:defRPr>
                <a:solidFill>
                  <a:srgbClr val="3E3E3E"/>
                </a:solidFill>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097077" y="6474109"/>
            <a:ext cx="1520871"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www.resonate.com</a:t>
            </a:r>
          </a:p>
        </p:txBody>
      </p: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838201" y="1382233"/>
            <a:ext cx="10515600" cy="4858477"/>
          </a:xfrm>
        </p:spPr>
        <p:txBody>
          <a:bodyPr>
            <a:normAutofit/>
          </a:bodyPr>
          <a:lstStyle>
            <a:lvl1pPr marL="231775" indent="-231775" algn="l">
              <a:lnSpc>
                <a:spcPct val="100000"/>
              </a:lnSpc>
              <a:spcAft>
                <a:spcPts val="1800"/>
              </a:spcAft>
              <a:buClr>
                <a:schemeClr val="accent1"/>
              </a:buClr>
              <a:buFont typeface="Arial" charset="0"/>
              <a:buChar char="•"/>
              <a:tabLst/>
              <a:defRPr sz="2400">
                <a:solidFill>
                  <a:schemeClr val="tx1">
                    <a:lumMod val="90000"/>
                    <a:lumOff val="10000"/>
                  </a:schemeClr>
                </a:solidFill>
                <a:latin typeface="Raleway" charset="0"/>
                <a:ea typeface="Raleway" charset="0"/>
                <a:cs typeface="Raleway" charset="0"/>
              </a:defRPr>
            </a:lvl1pPr>
            <a:lvl2pPr marL="750888" indent="-293688">
              <a:lnSpc>
                <a:spcPct val="100000"/>
              </a:lnSpc>
              <a:spcAft>
                <a:spcPts val="1800"/>
              </a:spcAft>
              <a:buClr>
                <a:schemeClr val="accent1"/>
              </a:buClr>
              <a:buFont typeface="LucidaGrande" charset="0"/>
              <a:buChar char="-"/>
              <a:tabLst/>
              <a:defRPr sz="2000">
                <a:solidFill>
                  <a:schemeClr val="tx1">
                    <a:lumMod val="90000"/>
                    <a:lumOff val="10000"/>
                  </a:schemeClr>
                </a:solidFill>
                <a:latin typeface="Raleway" charset="0"/>
                <a:ea typeface="Raleway" charset="0"/>
                <a:cs typeface="Raleway" charset="0"/>
              </a:defRPr>
            </a:lvl2pPr>
            <a:lvl3pPr marL="1152525" indent="-238125">
              <a:lnSpc>
                <a:spcPct val="100000"/>
              </a:lnSpc>
              <a:spcAft>
                <a:spcPts val="1800"/>
              </a:spcAft>
              <a:buClr>
                <a:schemeClr val="accent1"/>
              </a:buClr>
              <a:buFont typeface="Arial" charset="0"/>
              <a:buChar char="•"/>
              <a:tabLst/>
              <a:defRPr sz="1800">
                <a:solidFill>
                  <a:schemeClr val="tx1">
                    <a:lumMod val="90000"/>
                    <a:lumOff val="10000"/>
                  </a:schemeClr>
                </a:solidFill>
                <a:latin typeface="Raleway" charset="0"/>
                <a:ea typeface="Raleway" charset="0"/>
                <a:cs typeface="Raleway" charset="0"/>
              </a:defRPr>
            </a:lvl3pPr>
            <a:lvl4pPr marL="1608138" indent="-236538">
              <a:lnSpc>
                <a:spcPct val="100000"/>
              </a:lnSpc>
              <a:spcAft>
                <a:spcPts val="1800"/>
              </a:spcAft>
              <a:buClr>
                <a:schemeClr val="accent1"/>
              </a:buClr>
              <a:buFont typeface="LucidaGrande" charset="0"/>
              <a:buChar char="-"/>
              <a:tabLst/>
              <a:defRPr sz="1600">
                <a:solidFill>
                  <a:schemeClr val="tx1">
                    <a:lumMod val="90000"/>
                    <a:lumOff val="10000"/>
                  </a:schemeClr>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a:solidFill>
                  <a:schemeClr val="tx1">
                    <a:lumMod val="90000"/>
                    <a:lumOff val="10000"/>
                  </a:schemeClr>
                </a:solidFill>
                <a:latin typeface="Raleway" charset="0"/>
                <a:ea typeface="Raleway" charset="0"/>
                <a:cs typeface="Raleway"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ight Triangle 11"/>
          <p:cNvSpPr/>
          <p:nvPr userDrawn="1"/>
        </p:nvSpPr>
        <p:spPr>
          <a:xfrm rot="16200000">
            <a:off x="11574713" y="6240712"/>
            <a:ext cx="617287" cy="617287"/>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1643666" y="6309664"/>
            <a:ext cx="363604" cy="3636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1443569" y="6388691"/>
            <a:ext cx="538461" cy="230832"/>
          </a:xfrm>
          <a:prstGeom prst="rect">
            <a:avLst/>
          </a:prstGeom>
        </p:spPr>
        <p:txBody>
          <a:bodyPr wrap="square">
            <a:spAutoFit/>
          </a:bodyPr>
          <a:lstStyle/>
          <a:p>
            <a:pPr algn="r"/>
            <a:fld id="{52D6D798-CB88-473E-97C8-67A016EA1979}" type="slidenum">
              <a:rPr lang="en-US" sz="900" smtClean="0">
                <a:solidFill>
                  <a:schemeClr val="bg1">
                    <a:lumMod val="50000"/>
                  </a:schemeClr>
                </a:solidFill>
                <a:latin typeface="Montserrat-Regular"/>
                <a:ea typeface="Raleway Light"/>
                <a:cs typeface="Montserrat-Regular"/>
              </a:rPr>
              <a:pPr algn="r"/>
              <a:t>‹#›</a:t>
            </a:fld>
            <a:endParaRPr lang="en-US" sz="900">
              <a:solidFill>
                <a:schemeClr val="bg1">
                  <a:lumMod val="50000"/>
                </a:schemeClr>
              </a:solidFill>
              <a:latin typeface="Montserrat-Regular"/>
              <a:ea typeface="Raleway Light"/>
              <a:cs typeface="Montserrat-Regular"/>
            </a:endParaRPr>
          </a:p>
        </p:txBody>
      </p:sp>
    </p:spTree>
    <p:extLst>
      <p:ext uri="{BB962C8B-B14F-4D97-AF65-F5344CB8AC3E}">
        <p14:creationId xmlns:p14="http://schemas.microsoft.com/office/powerpoint/2010/main" val="855188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ullet Layout with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335280" y="1076242"/>
            <a:ext cx="11521440" cy="526488"/>
          </a:xfrm>
        </p:spPr>
        <p:txBody>
          <a:bodyPr>
            <a:normAutofit/>
          </a:bodyPr>
          <a:lstStyle>
            <a:lvl1pPr>
              <a:lnSpc>
                <a:spcPct val="100000"/>
              </a:lnSpc>
              <a:defRPr sz="1800">
                <a:solidFill>
                  <a:schemeClr val="tx1"/>
                </a:solidFill>
              </a:defRPr>
            </a:lvl1pPr>
          </a:lstStyle>
          <a:p>
            <a:pPr lvl="0"/>
            <a:r>
              <a:rPr lang="en-US"/>
              <a:t>Edit Master text styles</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722470"/>
            <a:ext cx="11521440" cy="44805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3" name="Rectangle 12"/>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4" name="TextBox 13"/>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6" name="TextBox 15"/>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928913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5" name="Title 14"/>
          <p:cNvSpPr>
            <a:spLocks noGrp="1"/>
          </p:cNvSpPr>
          <p:nvPr>
            <p:ph type="title"/>
          </p:nvPr>
        </p:nvSpPr>
        <p:spPr>
          <a:xfrm>
            <a:off x="838200" y="308482"/>
            <a:ext cx="10515600" cy="648662"/>
          </a:xfrm>
        </p:spPr>
        <p:txBody>
          <a:bodyPr/>
          <a:lstStyle>
            <a:lvl1pPr>
              <a:lnSpc>
                <a:spcPct val="100000"/>
              </a:lnSpc>
              <a:defRPr>
                <a:solidFill>
                  <a:srgbClr val="3E3E3E"/>
                </a:solidFill>
              </a:defRPr>
            </a:lvl1pPr>
          </a:lstStyle>
          <a:p>
            <a:r>
              <a:rPr lang="en-US"/>
              <a:t>Click to edit Master title style</a:t>
            </a:r>
            <a:endParaRPr lang="en-US" dirty="0"/>
          </a:p>
        </p:txBody>
      </p:sp>
      <p:cxnSp>
        <p:nvCxnSpPr>
          <p:cNvPr id="28" name="Straight Connector 27"/>
          <p:cNvCxnSpPr/>
          <p:nvPr userDrawn="1"/>
        </p:nvCxnSpPr>
        <p:spPr>
          <a:xfrm>
            <a:off x="5367755" y="960686"/>
            <a:ext cx="14564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9" name="Rectangle 8"/>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0" name="TextBox 9"/>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1" name="TextBox 10"/>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83224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1 presenter &amp; title-Infinity_orang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CB8ABD-1F64-4843-88B2-D07EE48F0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81000" dist="38100" dir="8100000" algn="tr" rotWithShape="0">
              <a:prstClr val="black">
                <a:alpha val="23000"/>
              </a:prstClr>
            </a:outerShdw>
          </a:effectLst>
        </p:spPr>
      </p:pic>
      <p:pic>
        <p:nvPicPr>
          <p:cNvPr id="13" name="Picture 12">
            <a:extLst>
              <a:ext uri="{FF2B5EF4-FFF2-40B4-BE49-F238E27FC236}">
                <a16:creationId xmlns:a16="http://schemas.microsoft.com/office/drawing/2014/main" id="{2C659128-8079-624A-9949-4DE704FCE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4" name="Text Placeholder 16">
            <a:extLst>
              <a:ext uri="{FF2B5EF4-FFF2-40B4-BE49-F238E27FC236}">
                <a16:creationId xmlns:a16="http://schemas.microsoft.com/office/drawing/2014/main" id="{6D48FA4B-8433-9D44-9CF9-3A44FAD46F4A}"/>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7" name="Text Placeholder 16">
            <a:extLst>
              <a:ext uri="{FF2B5EF4-FFF2-40B4-BE49-F238E27FC236}">
                <a16:creationId xmlns:a16="http://schemas.microsoft.com/office/drawing/2014/main" id="{F0F0250E-8134-6940-B3B9-FEB498CDA6B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270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1 presenter &amp; title-Infinity_orang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1DB821-E504-474B-80D0-936B7A9CE5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93700" dist="38100" dir="8100000" algn="tr" rotWithShape="0">
              <a:prstClr val="black">
                <a:alpha val="17000"/>
              </a:prstClr>
            </a:outerShdw>
          </a:effectLst>
        </p:spPr>
      </p:pic>
      <p:pic>
        <p:nvPicPr>
          <p:cNvPr id="10" name="Picture 9">
            <a:extLst>
              <a:ext uri="{FF2B5EF4-FFF2-40B4-BE49-F238E27FC236}">
                <a16:creationId xmlns:a16="http://schemas.microsoft.com/office/drawing/2014/main" id="{150F8780-C107-2443-A980-7AFA8DD851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1" name="Text Placeholder 16">
            <a:extLst>
              <a:ext uri="{FF2B5EF4-FFF2-40B4-BE49-F238E27FC236}">
                <a16:creationId xmlns:a16="http://schemas.microsoft.com/office/drawing/2014/main" id="{A78AB56B-950A-794B-B290-C2EBF838E966}"/>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2" name="Text Placeholder 16">
            <a:extLst>
              <a:ext uri="{FF2B5EF4-FFF2-40B4-BE49-F238E27FC236}">
                <a16:creationId xmlns:a16="http://schemas.microsoft.com/office/drawing/2014/main" id="{B254B34D-D60B-C742-BB7B-428FFACCEE1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5419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54725" y="4131753"/>
            <a:ext cx="7043827" cy="3551020"/>
          </a:xfrm>
          <a:prstGeom prst="rect">
            <a:avLst/>
          </a:prstGeom>
        </p:spPr>
      </p:pic>
      <p:pic>
        <p:nvPicPr>
          <p:cNvPr id="11" name="Picture 10" descr="A screen shot of a person&#10;&#10;Description automatically generated">
            <a:extLst>
              <a:ext uri="{FF2B5EF4-FFF2-40B4-BE49-F238E27FC236}">
                <a16:creationId xmlns:a16="http://schemas.microsoft.com/office/drawing/2014/main" id="{94D4A1C3-6E7B-2A4F-A482-4C264B5DDD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923" y="280237"/>
            <a:ext cx="4383993" cy="3148763"/>
          </a:xfrm>
          <a:prstGeom prst="rect">
            <a:avLst/>
          </a:prstGeom>
        </p:spPr>
      </p:pic>
      <p:sp>
        <p:nvSpPr>
          <p:cNvPr id="13" name="Text Placeholder 16">
            <a:extLst>
              <a:ext uri="{FF2B5EF4-FFF2-40B4-BE49-F238E27FC236}">
                <a16:creationId xmlns:a16="http://schemas.microsoft.com/office/drawing/2014/main" id="{8CF62BEB-30CD-2840-923C-DBC39DC6C025}"/>
              </a:ext>
            </a:extLst>
          </p:cNvPr>
          <p:cNvSpPr>
            <a:spLocks noGrp="1"/>
          </p:cNvSpPr>
          <p:nvPr>
            <p:ph type="body" sz="quarter" idx="21"/>
          </p:nvPr>
        </p:nvSpPr>
        <p:spPr>
          <a:xfrm>
            <a:off x="5161660" y="1920005"/>
            <a:ext cx="6501374"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86DC88F5-A6CA-0641-97B4-0C02EE0522AD}"/>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5023266F-0A18-A946-ADF3-8A5407B7D4F5}"/>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B020B56F-55FC-3B4A-BFA0-EA32EBB021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44E8D81-A2A1-224A-8215-B04A876E6A4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B41FF0A6-9D21-2B43-8498-D128105999FC}"/>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394017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pic>
        <p:nvPicPr>
          <p:cNvPr id="3" name="Picture 2" descr="A close up of a logo&#10;&#10;Description automatically generated">
            <a:extLst>
              <a:ext uri="{FF2B5EF4-FFF2-40B4-BE49-F238E27FC236}">
                <a16:creationId xmlns:a16="http://schemas.microsoft.com/office/drawing/2014/main" id="{968DF28E-154A-454C-83ED-18198620B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193" y="313166"/>
            <a:ext cx="4298535" cy="3036368"/>
          </a:xfrm>
          <a:prstGeom prst="rect">
            <a:avLst/>
          </a:prstGeom>
        </p:spPr>
      </p:pic>
      <p:sp>
        <p:nvSpPr>
          <p:cNvPr id="14" name="Text Placeholder 16">
            <a:extLst>
              <a:ext uri="{FF2B5EF4-FFF2-40B4-BE49-F238E27FC236}">
                <a16:creationId xmlns:a16="http://schemas.microsoft.com/office/drawing/2014/main" id="{277D9E2B-82C8-804C-B63C-443A15A6C9AE}"/>
              </a:ext>
            </a:extLst>
          </p:cNvPr>
          <p:cNvSpPr>
            <a:spLocks noGrp="1"/>
          </p:cNvSpPr>
          <p:nvPr>
            <p:ph type="body" sz="quarter" idx="21"/>
          </p:nvPr>
        </p:nvSpPr>
        <p:spPr>
          <a:xfrm>
            <a:off x="5161662" y="1920005"/>
            <a:ext cx="6499942"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27EAE11B-63ED-0E4C-9C42-54CA21B5764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8EC63443-6EA3-894D-9143-152A75B619D7}"/>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64D40F2B-F816-5845-B3D4-41D3C8C0E8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8C8D3A71-7337-E448-8579-21E4E1B5957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F135B781-5573-4544-B9E6-B9386CF4F6E9}"/>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28336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 Transition slide (left images) with text">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C79F54E8-F26B-8946-96C0-BC4443D4DAD1}"/>
              </a:ext>
            </a:extLst>
          </p:cNvPr>
          <p:cNvSpPr>
            <a:spLocks noGrp="1"/>
          </p:cNvSpPr>
          <p:nvPr>
            <p:ph type="body" sz="quarter" idx="20"/>
          </p:nvPr>
        </p:nvSpPr>
        <p:spPr>
          <a:xfrm>
            <a:off x="3301625" y="2574321"/>
            <a:ext cx="8260833" cy="2863023"/>
          </a:xfrm>
          <a:prstGeom prst="rect">
            <a:avLst/>
          </a:prstGeom>
        </p:spPr>
        <p:txBody>
          <a:bodyPr lIns="91440" rIns="91440">
            <a:noAutofit/>
          </a:bodyPr>
          <a:lstStyle>
            <a:lvl1pPr marL="457200" indent="-457200" algn="l">
              <a:buClr>
                <a:schemeClr val="accent2"/>
              </a:buClr>
              <a:buFont typeface="Arial" panose="020B0604020202020204" pitchFamily="34" charset="0"/>
              <a:buChar char="•"/>
              <a:defRPr sz="2000" b="0" i="0">
                <a:solidFill>
                  <a:schemeClr val="tx1"/>
                </a:solidFill>
                <a:latin typeface="Bw Modelica Medium"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8" name="Text Placeholder 16">
            <a:extLst>
              <a:ext uri="{FF2B5EF4-FFF2-40B4-BE49-F238E27FC236}">
                <a16:creationId xmlns:a16="http://schemas.microsoft.com/office/drawing/2014/main" id="{B5AA5BB5-0B62-424E-82C3-4C5EB25A2A8B}"/>
              </a:ext>
            </a:extLst>
          </p:cNvPr>
          <p:cNvSpPr>
            <a:spLocks noGrp="1"/>
          </p:cNvSpPr>
          <p:nvPr>
            <p:ph type="body" sz="quarter" idx="21"/>
          </p:nvPr>
        </p:nvSpPr>
        <p:spPr>
          <a:xfrm>
            <a:off x="3301625" y="1690914"/>
            <a:ext cx="8260833" cy="635000"/>
          </a:xfrm>
          <a:prstGeom prst="rect">
            <a:avLst/>
          </a:prstGeom>
        </p:spPr>
        <p:txBody>
          <a:bodyPr lIns="91440" rIns="91440"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pic>
        <p:nvPicPr>
          <p:cNvPr id="22" name="Picture 21" descr="A person in a blue shirt&#10;&#10;Description automatically generated">
            <a:extLst>
              <a:ext uri="{FF2B5EF4-FFF2-40B4-BE49-F238E27FC236}">
                <a16:creationId xmlns:a16="http://schemas.microsoft.com/office/drawing/2014/main" id="{7E823351-6ADF-A04E-A404-BE15E0AC2C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52853"/>
            <a:ext cx="2264229" cy="1691235"/>
          </a:xfrm>
          <a:prstGeom prst="rect">
            <a:avLst/>
          </a:prstGeom>
        </p:spPr>
      </p:pic>
      <p:pic>
        <p:nvPicPr>
          <p:cNvPr id="23" name="Picture 22" descr="A picture containing sky, person, racket, tennis&#10;&#10;Description automatically generated">
            <a:extLst>
              <a:ext uri="{FF2B5EF4-FFF2-40B4-BE49-F238E27FC236}">
                <a16:creationId xmlns:a16="http://schemas.microsoft.com/office/drawing/2014/main" id="{0B2376A0-4E93-5742-9FAF-8D01F988B9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67086"/>
            <a:ext cx="2264229" cy="1691235"/>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593893F9-FF02-084C-8AA6-958C5C099A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540607"/>
            <a:ext cx="2264229" cy="1629960"/>
          </a:xfrm>
          <a:prstGeom prst="rect">
            <a:avLst/>
          </a:prstGeom>
        </p:spPr>
      </p:pic>
      <p:pic>
        <p:nvPicPr>
          <p:cNvPr id="15" name="Picture 14" descr="A person wearing glasses&#10;&#10;Description automatically generated">
            <a:extLst>
              <a:ext uri="{FF2B5EF4-FFF2-40B4-BE49-F238E27FC236}">
                <a16:creationId xmlns:a16="http://schemas.microsoft.com/office/drawing/2014/main" id="{94A1619D-6CE4-0B4D-A65E-A8863439CE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264229" cy="1857492"/>
          </a:xfrm>
          <a:prstGeom prst="rect">
            <a:avLst/>
          </a:prstGeom>
        </p:spPr>
      </p:pic>
      <p:sp>
        <p:nvSpPr>
          <p:cNvPr id="16" name="Oval 15">
            <a:extLst>
              <a:ext uri="{FF2B5EF4-FFF2-40B4-BE49-F238E27FC236}">
                <a16:creationId xmlns:a16="http://schemas.microsoft.com/office/drawing/2014/main" id="{4424A8A9-BE27-9140-96F3-FABFB6AA4DA7}"/>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7" name="TextBox 16">
            <a:extLst>
              <a:ext uri="{FF2B5EF4-FFF2-40B4-BE49-F238E27FC236}">
                <a16:creationId xmlns:a16="http://schemas.microsoft.com/office/drawing/2014/main" id="{5FD82EDE-A4D1-C142-B048-BB27CF680B6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9" name="Picture 18">
            <a:extLst>
              <a:ext uri="{FF2B5EF4-FFF2-40B4-BE49-F238E27FC236}">
                <a16:creationId xmlns:a16="http://schemas.microsoft.com/office/drawing/2014/main" id="{CDFDB4D3-B4E7-3645-A7F4-80B72CC2A86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1" name="Straight Connector 20">
            <a:extLst>
              <a:ext uri="{FF2B5EF4-FFF2-40B4-BE49-F238E27FC236}">
                <a16:creationId xmlns:a16="http://schemas.microsoft.com/office/drawing/2014/main" id="{82B24ACE-4BBC-5240-B1C1-DB0395F0CEB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0368"/>
            <a:ext cx="12192000" cy="1325563"/>
          </a:xfrm>
          <a:prstGeom prst="rect">
            <a:avLst/>
          </a:prstGeom>
        </p:spPr>
        <p:txBody>
          <a:bodyPr vert="horz" lIns="365760" tIns="45720" rIns="365760" bIns="45720" rtlCol="0" anchor="ctr">
            <a:normAutofit/>
          </a:bodyPr>
          <a:lstStyle/>
          <a:p>
            <a:endParaRPr lang="en-US" dirty="0"/>
          </a:p>
        </p:txBody>
      </p:sp>
      <p:sp>
        <p:nvSpPr>
          <p:cNvPr id="3" name="Text Placeholder 2"/>
          <p:cNvSpPr>
            <a:spLocks noGrp="1"/>
          </p:cNvSpPr>
          <p:nvPr>
            <p:ph type="body" idx="1"/>
          </p:nvPr>
        </p:nvSpPr>
        <p:spPr>
          <a:xfrm>
            <a:off x="0" y="1825625"/>
            <a:ext cx="12192000" cy="4351338"/>
          </a:xfrm>
          <a:prstGeom prst="rect">
            <a:avLst/>
          </a:prstGeom>
        </p:spPr>
        <p:txBody>
          <a:bodyPr vert="horz" lIns="365760" tIns="45720" rIns="365760" bIns="45720" rtlCol="0">
            <a:normAutofit/>
          </a:bodyPr>
          <a:lstStyle/>
          <a:p>
            <a:pPr lvl="0"/>
            <a:endParaRPr lang="en-US" dirty="0"/>
          </a:p>
        </p:txBody>
      </p:sp>
      <p:sp>
        <p:nvSpPr>
          <p:cNvPr id="4" name="Date Placeholder 3"/>
          <p:cNvSpPr>
            <a:spLocks noGrp="1"/>
          </p:cNvSpPr>
          <p:nvPr>
            <p:ph type="dt" sz="half" idx="2"/>
          </p:nvPr>
        </p:nvSpPr>
        <p:spPr>
          <a:xfrm>
            <a:off x="0" y="6356350"/>
            <a:ext cx="2743200" cy="365125"/>
          </a:xfrm>
          <a:prstGeom prst="rect">
            <a:avLst/>
          </a:prstGeom>
        </p:spPr>
        <p:txBody>
          <a:bodyPr vert="horz" lIns="365760" tIns="45720" rIns="91440" bIns="45720" rtlCol="0" anchor="ctr"/>
          <a:lstStyle>
            <a:lvl1pPr algn="l">
              <a:defRPr sz="1400">
                <a:solidFill>
                  <a:schemeClr val="tx1">
                    <a:tint val="75000"/>
                  </a:schemeClr>
                </a:solidFill>
                <a:latin typeface="Bw Modelica" pitchFamily="2" charset="77"/>
                <a:ea typeface="Roboto" panose="02000000000000000000" pitchFamily="2" charset="0"/>
                <a:cs typeface="Bw Modelica" pitchFamily="2" charset="77"/>
              </a:defRPr>
            </a:lvl1pPr>
          </a:lstStyle>
          <a:p>
            <a:fld id="{7FB3A55C-10A8-3848-887F-EFD56AC2CE82}" type="datetimeFigureOut">
              <a:rPr lang="en-US" smtClean="0"/>
              <a:t>8/21/24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Bw Modelica" pitchFamily="2" charset="77"/>
                <a:ea typeface="Roboto" panose="02000000000000000000" pitchFamily="2" charset="0"/>
                <a:cs typeface="Bw Modelica" pitchFamily="2" charset="77"/>
              </a:defRPr>
            </a:lvl1pPr>
          </a:lstStyle>
          <a:p>
            <a:endParaRPr lang="en-US"/>
          </a:p>
        </p:txBody>
      </p:sp>
    </p:spTree>
    <p:extLst>
      <p:ext uri="{BB962C8B-B14F-4D97-AF65-F5344CB8AC3E}">
        <p14:creationId xmlns:p14="http://schemas.microsoft.com/office/powerpoint/2010/main" val="2389213593"/>
      </p:ext>
    </p:extLst>
  </p:cSld>
  <p:clrMap bg1="lt1" tx1="dk1" bg2="lt2" tx2="dk2" accent1="accent1" accent2="accent2" accent3="accent3" accent4="accent4" accent5="accent5" accent6="accent6" hlink="hlink" folHlink="folHlink"/>
  <p:sldLayoutIdLst>
    <p:sldLayoutId id="2147483792" r:id="rId1"/>
    <p:sldLayoutId id="2147483790" r:id="rId2"/>
    <p:sldLayoutId id="2147483794" r:id="rId3"/>
    <p:sldLayoutId id="2147483796" r:id="rId4"/>
    <p:sldLayoutId id="2147483797" r:id="rId5"/>
    <p:sldLayoutId id="2147483798" r:id="rId6"/>
    <p:sldLayoutId id="2147483800"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4" r:id="rId18"/>
    <p:sldLayoutId id="2147483816" r:id="rId19"/>
    <p:sldLayoutId id="2147483818" r:id="rId20"/>
    <p:sldLayoutId id="2147483819" r:id="rId21"/>
    <p:sldLayoutId id="2147483820" r:id="rId22"/>
    <p:sldLayoutId id="2147483821" r:id="rId23"/>
    <p:sldLayoutId id="2147483822" r:id="rId24"/>
    <p:sldLayoutId id="2147483823" r:id="rId25"/>
    <p:sldLayoutId id="2147483824" r:id="rId26"/>
    <p:sldLayoutId id="2147483826" r:id="rId27"/>
    <p:sldLayoutId id="2147483828" r:id="rId28"/>
    <p:sldLayoutId id="2147483830"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spc="60">
          <a:solidFill>
            <a:srgbClr val="3E3E3E"/>
          </a:solidFill>
          <a:latin typeface="Bw Modelica" pitchFamily="2" charset="77"/>
          <a:ea typeface="Roboto" panose="02000000000000000000" pitchFamily="2" charset="0"/>
          <a:cs typeface="Bw Modelica"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resonate.com/hc/en-us/articles/360004006033-The-Definitive-Guide-to-Understanding-Index-and-Composition"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hyperlink" Target="https://support.resonate.com/hc/en-us/sections/202002503-Repor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support.resonate.com/hc/en-us/sections/202002503-Repor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resonate.com/hc/en-us/articles/360000145963-Using-the-Audience-Introduction-Report"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hyperlink" Target="https://resonatesupport.zendesk.com/hc/en-us/articles/36000793803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hyperlink" Target="https://support.resonate.com/hc/en-us/articles/360000176386-Demographic-Highlights-on-Audience-Introduction-Report" TargetMode="External"/><Relationship Id="rId4" Type="http://schemas.openxmlformats.org/officeDocument/2006/relationships/hyperlink" Target="https://support.resonate.com/hc/en-us/articles/360000296706-Using-the-Demographics-Repor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hyperlink" Target="https://support.resonate.com/hc/en-us/articles/360004517434-Using-the-Brand-Affinity-Repor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resonate.com/hc/en-us/articles/17385614413975-Media-Planning-Report-Glossary"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hyperlink" Target="https://support.resonate.com/hc/en-us/articles/360000463023-Using-the-Media-Consumption-Repor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resonate.com/hc/en-us/articles/208063176-Using-the-Category-Affinity-report"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support.resonate.com/hc/en-us/articles/360000460906-Using-the-Site-Affinity-Report"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support.resonate.com/hc/en-us/articles/208402493"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s://support.resonate.com/hc/en-us/articles/360000463023-Using-the-Media-Consumption-Report"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hyperlink" Target="https://support.resonate.com/hc/en-us/articles/360004006033-The-Definitive-Guide-to-Understanding-Index-and-Composition"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support.resonate.com/hc/en-us/sections/202002503-Report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resonate.com/hc/en-us/articles/208062026-Interpreting-the-Insights-Understanding-Index-and-Composition"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support.resonate.com/hc/en-us/articles/360004006033-The-Definitive-Guide-to-Understanding-Index-and-Composi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5638800"/>
            <a:ext cx="7772400" cy="691769"/>
          </a:xfrm>
        </p:spPr>
        <p:txBody>
          <a:bodyPr/>
          <a:lstStyle/>
          <a:p>
            <a:pPr fontAlgn="base"/>
            <a:r>
              <a:rPr lang="en-US" dirty="0"/>
              <a:t>Audience Analysis &amp; Activation – Audience Analysis – Curated Reports​</a:t>
            </a:r>
          </a:p>
          <a:p>
            <a:pPr fontAlgn="base"/>
            <a:r>
              <a:rPr lang="en-US" dirty="0"/>
              <a:t>Quick Answers to Common Questions</a:t>
            </a:r>
          </a:p>
          <a:p>
            <a:endParaRPr lang="en-US" dirty="0"/>
          </a:p>
        </p:txBody>
      </p:sp>
      <p:sp>
        <p:nvSpPr>
          <p:cNvPr id="3" name="Text Placeholder 2"/>
          <p:cNvSpPr>
            <a:spLocks noGrp="1"/>
          </p:cNvSpPr>
          <p:nvPr>
            <p:ph type="body" sz="quarter" idx="14"/>
          </p:nvPr>
        </p:nvSpPr>
        <p:spPr>
          <a:xfrm>
            <a:off x="838200" y="4191000"/>
            <a:ext cx="6934200" cy="1040772"/>
          </a:xfrm>
        </p:spPr>
        <p:txBody>
          <a:bodyPr/>
          <a:lstStyle/>
          <a:p>
            <a:pPr fontAlgn="base"/>
            <a:r>
              <a:rPr lang="en-US" dirty="0"/>
              <a:t>Resonate Client Training</a:t>
            </a:r>
            <a:endParaRPr lang="en-US" b="0" dirty="0"/>
          </a:p>
          <a:p>
            <a:endParaRPr lang="en-US" dirty="0"/>
          </a:p>
        </p:txBody>
      </p:sp>
    </p:spTree>
    <p:extLst>
      <p:ext uri="{BB962C8B-B14F-4D97-AF65-F5344CB8AC3E}">
        <p14:creationId xmlns:p14="http://schemas.microsoft.com/office/powerpoint/2010/main" val="17953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602800" y="2057400"/>
            <a:ext cx="4122520" cy="3789165"/>
          </a:xfrm>
        </p:spPr>
        <p:txBody>
          <a:bodyPr>
            <a:normAutofit/>
          </a:bodyPr>
          <a:lstStyle/>
          <a:p>
            <a:r>
              <a:rPr lang="en-US" sz="1800" dirty="0"/>
              <a:t>Depends on your business needs</a:t>
            </a:r>
          </a:p>
          <a:p>
            <a:r>
              <a:rPr lang="en-US" sz="1800" dirty="0"/>
              <a:t>Focus is Scale – pay attention to Composition</a:t>
            </a:r>
          </a:p>
          <a:p>
            <a:r>
              <a:rPr lang="en-US" sz="1800" dirty="0"/>
              <a:t>Focus is Precision – rely on Index</a:t>
            </a:r>
          </a:p>
          <a:p>
            <a:r>
              <a:rPr lang="en-US" sz="1800" dirty="0"/>
              <a:t>Using a mix of both provides best results</a:t>
            </a:r>
          </a:p>
          <a:p>
            <a:endParaRPr lang="en-US" sz="1800" dirty="0"/>
          </a:p>
          <a:p>
            <a:endParaRPr lang="en-US" sz="1800" dirty="0"/>
          </a:p>
        </p:txBody>
      </p:sp>
      <p:sp>
        <p:nvSpPr>
          <p:cNvPr id="3" name="Text Placeholder 2"/>
          <p:cNvSpPr>
            <a:spLocks noGrp="1"/>
          </p:cNvSpPr>
          <p:nvPr>
            <p:ph type="body" sz="quarter" idx="13"/>
          </p:nvPr>
        </p:nvSpPr>
        <p:spPr/>
        <p:txBody>
          <a:bodyPr>
            <a:normAutofit/>
          </a:bodyPr>
          <a:lstStyle/>
          <a:p>
            <a:r>
              <a:rPr lang="en-US" dirty="0">
                <a:latin typeface="+mn-lt"/>
              </a:rPr>
              <a:t>When to use which metric?</a:t>
            </a:r>
          </a:p>
        </p:txBody>
      </p:sp>
      <p:sp>
        <p:nvSpPr>
          <p:cNvPr id="5" name="Text Placeholder 4"/>
          <p:cNvSpPr>
            <a:spLocks noGrp="1"/>
          </p:cNvSpPr>
          <p:nvPr>
            <p:ph type="body" sz="quarter" idx="14"/>
          </p:nvPr>
        </p:nvSpPr>
        <p:spPr/>
        <p:txBody>
          <a:bodyPr>
            <a:normAutofit/>
          </a:bodyPr>
          <a:lstStyle/>
          <a:p>
            <a:r>
              <a:rPr lang="en-US" dirty="0">
                <a:latin typeface="+mn-lt"/>
                <a:hlinkClick r:id="rId3"/>
              </a:rPr>
              <a:t>Refresher: Index vs Composition</a:t>
            </a:r>
            <a:endParaRPr lang="en-US" dirty="0">
              <a:latin typeface="+mn-lt"/>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5620" y="1722470"/>
            <a:ext cx="6981852" cy="3274836"/>
          </a:xfrm>
          <a:prstGeom prst="rect">
            <a:avLst/>
          </a:prstGeom>
          <a:ln>
            <a:solidFill>
              <a:schemeClr val="bg2"/>
            </a:solidFill>
          </a:ln>
        </p:spPr>
      </p:pic>
      <p:sp>
        <p:nvSpPr>
          <p:cNvPr id="13" name="Rectangle 12">
            <a:extLst>
              <a:ext uri="{FF2B5EF4-FFF2-40B4-BE49-F238E27FC236}">
                <a16:creationId xmlns:a16="http://schemas.microsoft.com/office/drawing/2014/main" id="{241DE80A-05FF-D34A-832A-B2BDFD249E33}"/>
              </a:ext>
            </a:extLst>
          </p:cNvPr>
          <p:cNvSpPr/>
          <p:nvPr/>
        </p:nvSpPr>
        <p:spPr>
          <a:xfrm>
            <a:off x="615310" y="5181431"/>
            <a:ext cx="8475682" cy="1325385"/>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400" b="1" dirty="0">
                <a:solidFill>
                  <a:sysClr val="windowText" lastClr="000000"/>
                </a:solidFill>
                <a:cs typeface="Calibri Light"/>
              </a:rPr>
              <a:t>Pro Tip: </a:t>
            </a:r>
            <a:r>
              <a:rPr lang="en-US" sz="1400" dirty="0">
                <a:solidFill>
                  <a:sysClr val="windowText" lastClr="000000"/>
                </a:solidFill>
                <a:cs typeface="Calibri Light"/>
              </a:rPr>
              <a:t>In the image above, if we rely solely on index, and decide to run ads on </a:t>
            </a:r>
            <a:r>
              <a:rPr lang="en-US" sz="1400" dirty="0" err="1">
                <a:solidFill>
                  <a:sysClr val="windowText" lastClr="000000"/>
                </a:solidFill>
                <a:cs typeface="Calibri Light"/>
              </a:rPr>
              <a:t>Saavn</a:t>
            </a:r>
            <a:r>
              <a:rPr lang="en-US" sz="1400" dirty="0">
                <a:solidFill>
                  <a:sysClr val="windowText" lastClr="000000"/>
                </a:solidFill>
                <a:cs typeface="Calibri Light"/>
              </a:rPr>
              <a:t> Music, we’d only be reaching 1% of our audience.  The YouTube Red insight is interesting and tells us our audience is 41% more likely to listen to YouTube Red, and there are 6% of them in my audience. If YouTube Red isn’t part of our music/radio advertising strategy, perhaps it should be.</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018" y="4953000"/>
            <a:ext cx="788201" cy="740814"/>
          </a:xfrm>
          <a:prstGeom prst="rect">
            <a:avLst/>
          </a:prstGeom>
        </p:spPr>
      </p:pic>
    </p:spTree>
    <p:extLst>
      <p:ext uri="{BB962C8B-B14F-4D97-AF65-F5344CB8AC3E}">
        <p14:creationId xmlns:p14="http://schemas.microsoft.com/office/powerpoint/2010/main" val="44329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latin typeface="+mn-lt"/>
              </a:rPr>
              <a:t>Quick Answers to Common Questions with Curated Reports</a:t>
            </a:r>
          </a:p>
        </p:txBody>
      </p:sp>
    </p:spTree>
    <p:extLst>
      <p:ext uri="{BB962C8B-B14F-4D97-AF65-F5344CB8AC3E}">
        <p14:creationId xmlns:p14="http://schemas.microsoft.com/office/powerpoint/2010/main" val="367520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6CF838-84AB-13A5-F5A9-09C1E6D942D2}"/>
              </a:ext>
            </a:extLst>
          </p:cNvPr>
          <p:cNvPicPr>
            <a:picLocks noChangeAspect="1"/>
          </p:cNvPicPr>
          <p:nvPr/>
        </p:nvPicPr>
        <p:blipFill>
          <a:blip r:embed="rId3"/>
          <a:srcRect/>
          <a:stretch/>
        </p:blipFill>
        <p:spPr>
          <a:xfrm>
            <a:off x="5405951" y="1295400"/>
            <a:ext cx="5647297" cy="2851885"/>
          </a:xfrm>
          <a:prstGeom prst="rect">
            <a:avLst/>
          </a:prstGeom>
        </p:spPr>
      </p:pic>
      <p:sp>
        <p:nvSpPr>
          <p:cNvPr id="5" name="Content Placeholder 4"/>
          <p:cNvSpPr>
            <a:spLocks noGrp="1"/>
          </p:cNvSpPr>
          <p:nvPr>
            <p:ph sz="quarter" idx="22"/>
          </p:nvPr>
        </p:nvSpPr>
        <p:spPr>
          <a:xfrm>
            <a:off x="457200" y="1295400"/>
            <a:ext cx="4243553" cy="4648200"/>
          </a:xfrm>
        </p:spPr>
        <p:txBody>
          <a:bodyPr/>
          <a:lstStyle/>
          <a:p>
            <a:pPr marL="285750" indent="-285750">
              <a:spcAft>
                <a:spcPts val="600"/>
              </a:spcAft>
            </a:pPr>
            <a:r>
              <a:rPr lang="en-US" sz="1700" dirty="0">
                <a:cs typeface="Calibri" panose="020F0502020204030204" pitchFamily="34" charset="0"/>
              </a:rPr>
              <a:t>9 Curated Reports</a:t>
            </a:r>
          </a:p>
          <a:p>
            <a:pPr marL="285750" indent="-285750">
              <a:spcAft>
                <a:spcPts val="600"/>
              </a:spcAft>
            </a:pPr>
            <a:r>
              <a:rPr lang="en-US" sz="1700" dirty="0">
                <a:cs typeface="Calibri" panose="020F0502020204030204" pitchFamily="34" charset="0"/>
              </a:rPr>
              <a:t>Designed to make it easy to tell a story with your data</a:t>
            </a:r>
          </a:p>
          <a:p>
            <a:pPr marL="285750" indent="-285750">
              <a:spcAft>
                <a:spcPts val="600"/>
              </a:spcAft>
            </a:pPr>
            <a:r>
              <a:rPr lang="en-US" sz="1700" dirty="0">
                <a:cs typeface="Calibri" panose="020F0502020204030204" pitchFamily="34" charset="0"/>
              </a:rPr>
              <a:t>Provide quick answers to common questions</a:t>
            </a:r>
          </a:p>
          <a:p>
            <a:pPr marL="742950" lvl="1" indent="-285750">
              <a:spcAft>
                <a:spcPts val="600"/>
              </a:spcAft>
            </a:pPr>
            <a:r>
              <a:rPr lang="en-US" sz="1700" dirty="0">
                <a:latin typeface="+mn-lt"/>
                <a:cs typeface="Calibri" panose="020F0502020204030204" pitchFamily="34" charset="0"/>
              </a:rPr>
              <a:t>What does your audience look like demographically?</a:t>
            </a:r>
          </a:p>
          <a:p>
            <a:pPr marL="742950" lvl="1" indent="-285750">
              <a:spcAft>
                <a:spcPts val="600"/>
              </a:spcAft>
            </a:pPr>
            <a:r>
              <a:rPr lang="en-US" sz="1700" dirty="0">
                <a:latin typeface="+mn-lt"/>
                <a:cs typeface="Calibri" panose="020F0502020204030204" pitchFamily="34" charset="0"/>
              </a:rPr>
              <a:t>What do they value?</a:t>
            </a:r>
          </a:p>
          <a:p>
            <a:pPr marL="742950" lvl="1" indent="-285750">
              <a:spcAft>
                <a:spcPts val="600"/>
              </a:spcAft>
            </a:pPr>
            <a:r>
              <a:rPr lang="en-US" sz="1700" dirty="0">
                <a:latin typeface="+mn-lt"/>
                <a:cs typeface="Calibri" panose="020F0502020204030204" pitchFamily="34" charset="0"/>
              </a:rPr>
              <a:t>Where do they shop?</a:t>
            </a:r>
          </a:p>
          <a:p>
            <a:pPr marL="742950" lvl="1" indent="-285750">
              <a:spcAft>
                <a:spcPts val="600"/>
              </a:spcAft>
            </a:pPr>
            <a:r>
              <a:rPr lang="en-US" sz="1700" dirty="0">
                <a:latin typeface="+mn-lt"/>
                <a:cs typeface="Calibri" panose="020F0502020204030204" pitchFamily="34" charset="0"/>
              </a:rPr>
              <a:t>What restaurants do they prefer?</a:t>
            </a:r>
          </a:p>
          <a:p>
            <a:pPr marL="285750" indent="-285750">
              <a:spcAft>
                <a:spcPts val="600"/>
              </a:spcAft>
            </a:pPr>
            <a:r>
              <a:rPr lang="en-US" sz="1700" dirty="0">
                <a:cs typeface="Calibri" panose="020F0502020204030204" pitchFamily="34" charset="0"/>
              </a:rPr>
              <a:t>Easily sharable and exportable</a:t>
            </a:r>
          </a:p>
          <a:p>
            <a:pPr marL="285750" indent="-285750">
              <a:spcAft>
                <a:spcPts val="600"/>
              </a:spcAft>
            </a:pPr>
            <a:r>
              <a:rPr lang="en-US" sz="1700" dirty="0">
                <a:cs typeface="Calibri" panose="020F0502020204030204" pitchFamily="34" charset="0"/>
              </a:rPr>
              <a:t>Insights to drive your marketing and creative strategy</a:t>
            </a:r>
          </a:p>
          <a:p>
            <a:endParaRPr lang="en-US" dirty="0"/>
          </a:p>
        </p:txBody>
      </p:sp>
      <p:sp>
        <p:nvSpPr>
          <p:cNvPr id="4" name="Text Placeholder 3"/>
          <p:cNvSpPr>
            <a:spLocks noGrp="1"/>
          </p:cNvSpPr>
          <p:nvPr>
            <p:ph type="body" sz="quarter" idx="14"/>
          </p:nvPr>
        </p:nvSpPr>
        <p:spPr>
          <a:xfrm>
            <a:off x="673100" y="304800"/>
            <a:ext cx="10871200" cy="635000"/>
          </a:xfrm>
        </p:spPr>
        <p:txBody>
          <a:bodyPr/>
          <a:lstStyle/>
          <a:p>
            <a:r>
              <a:rPr lang="en-US" dirty="0">
                <a:latin typeface="+mn-lt"/>
                <a:cs typeface="Calibri" panose="020F0502020204030204" pitchFamily="34" charset="0"/>
              </a:rPr>
              <a:t>Working with Curated </a:t>
            </a:r>
            <a:r>
              <a:rPr lang="en-US" dirty="0">
                <a:latin typeface="+mn-lt"/>
                <a:cs typeface="Calibri" panose="020F0502020204030204" pitchFamily="34" charset="0"/>
                <a:hlinkClick r:id="rId4"/>
              </a:rPr>
              <a:t>Reports</a:t>
            </a:r>
            <a:endParaRPr lang="en-US" dirty="0">
              <a:latin typeface="+mn-lt"/>
            </a:endParaRPr>
          </a:p>
        </p:txBody>
      </p:sp>
      <p:pic>
        <p:nvPicPr>
          <p:cNvPr id="9" name="Picture 8">
            <a:extLst>
              <a:ext uri="{FF2B5EF4-FFF2-40B4-BE49-F238E27FC236}">
                <a16:creationId xmlns:a16="http://schemas.microsoft.com/office/drawing/2014/main" id="{A1BD1C92-EA02-4166-9CA1-77B5847C27DF}"/>
              </a:ext>
            </a:extLst>
          </p:cNvPr>
          <p:cNvPicPr>
            <a:picLocks noChangeAspect="1"/>
          </p:cNvPicPr>
          <p:nvPr/>
        </p:nvPicPr>
        <p:blipFill>
          <a:blip r:embed="rId5"/>
          <a:srcRect l="727" r="727"/>
          <a:stretch/>
        </p:blipFill>
        <p:spPr>
          <a:xfrm>
            <a:off x="7303656" y="3657600"/>
            <a:ext cx="4327322" cy="2666867"/>
          </a:xfrm>
          <a:prstGeom prst="rect">
            <a:avLst/>
          </a:prstGeom>
          <a:ln>
            <a:solidFill>
              <a:schemeClr val="bg2"/>
            </a:solidFill>
          </a:ln>
        </p:spPr>
      </p:pic>
    </p:spTree>
    <p:extLst>
      <p:ext uri="{BB962C8B-B14F-4D97-AF65-F5344CB8AC3E}">
        <p14:creationId xmlns:p14="http://schemas.microsoft.com/office/powerpoint/2010/main" val="173757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DD21B-213E-12C8-2FD7-8B9D45A1DFF7}"/>
              </a:ext>
            </a:extLst>
          </p:cNvPr>
          <p:cNvPicPr>
            <a:picLocks noChangeAspect="1"/>
          </p:cNvPicPr>
          <p:nvPr/>
        </p:nvPicPr>
        <p:blipFill>
          <a:blip r:embed="rId3"/>
          <a:srcRect/>
          <a:stretch/>
        </p:blipFill>
        <p:spPr>
          <a:xfrm>
            <a:off x="4495799" y="1361368"/>
            <a:ext cx="7071483" cy="4125032"/>
          </a:xfrm>
          <a:prstGeom prst="rect">
            <a:avLst/>
          </a:prstGeom>
        </p:spPr>
      </p:pic>
      <p:sp>
        <p:nvSpPr>
          <p:cNvPr id="9" name="Content Placeholder 8"/>
          <p:cNvSpPr>
            <a:spLocks noGrp="1"/>
          </p:cNvSpPr>
          <p:nvPr>
            <p:ph sz="quarter" idx="22"/>
          </p:nvPr>
        </p:nvSpPr>
        <p:spPr>
          <a:xfrm>
            <a:off x="239247" y="1545262"/>
            <a:ext cx="3418353" cy="4390063"/>
          </a:xfrm>
        </p:spPr>
        <p:txBody>
          <a:bodyPr/>
          <a:lstStyle/>
          <a:p>
            <a:pPr marL="285750" indent="-285750"/>
            <a:r>
              <a:rPr lang="en-US" sz="1800" dirty="0">
                <a:cs typeface="Calibri" panose="020F0502020204030204" pitchFamily="34" charset="0"/>
              </a:rPr>
              <a:t>Under the Reports Tab when viewing an Analysis</a:t>
            </a:r>
          </a:p>
          <a:p>
            <a:pPr marL="285750" indent="-285750"/>
            <a:r>
              <a:rPr lang="en-US" sz="1800" dirty="0">
                <a:cs typeface="Calibri" panose="020F0502020204030204" pitchFamily="34" charset="0"/>
              </a:rPr>
              <a:t>Click arrow keys to move from report to report</a:t>
            </a:r>
          </a:p>
          <a:p>
            <a:pPr marL="285750" indent="-285750"/>
            <a:r>
              <a:rPr lang="en-US" sz="1800" dirty="0">
                <a:cs typeface="Calibri" panose="020F0502020204030204" pitchFamily="34" charset="0"/>
              </a:rPr>
              <a:t>Political Drivers Report enabled for Political clients</a:t>
            </a:r>
          </a:p>
          <a:p>
            <a:pPr marL="285750" indent="-285750"/>
            <a:endParaRPr lang="en-US" sz="1800" dirty="0">
              <a:cs typeface="Calibri" panose="020F0502020204030204" pitchFamily="34" charset="0"/>
            </a:endParaRPr>
          </a:p>
          <a:p>
            <a:endParaRPr lang="en-US" sz="1800" dirty="0"/>
          </a:p>
        </p:txBody>
      </p:sp>
      <p:sp>
        <p:nvSpPr>
          <p:cNvPr id="4" name="Text Placeholder 3"/>
          <p:cNvSpPr>
            <a:spLocks noGrp="1"/>
          </p:cNvSpPr>
          <p:nvPr>
            <p:ph type="body" sz="quarter" idx="14"/>
          </p:nvPr>
        </p:nvSpPr>
        <p:spPr/>
        <p:txBody>
          <a:bodyPr/>
          <a:lstStyle/>
          <a:p>
            <a:r>
              <a:rPr lang="en-US" dirty="0">
                <a:latin typeface="+mn-lt"/>
                <a:cs typeface="Calibri" panose="020F0502020204030204" pitchFamily="34" charset="0"/>
              </a:rPr>
              <a:t>Viewing the Curated Reports</a:t>
            </a:r>
            <a:endParaRPr lang="en-US" dirty="0">
              <a:latin typeface="+mn-lt"/>
            </a:endParaRPr>
          </a:p>
        </p:txBody>
      </p:sp>
      <p:sp>
        <p:nvSpPr>
          <p:cNvPr id="7" name="Rectangle 6">
            <a:extLst>
              <a:ext uri="{FF2B5EF4-FFF2-40B4-BE49-F238E27FC236}">
                <a16:creationId xmlns:a16="http://schemas.microsoft.com/office/drawing/2014/main" id="{D10A785E-1101-9840-BD6B-C6B2D7D6A84C}"/>
              </a:ext>
            </a:extLst>
          </p:cNvPr>
          <p:cNvSpPr/>
          <p:nvPr/>
        </p:nvSpPr>
        <p:spPr>
          <a:xfrm>
            <a:off x="615310" y="5623817"/>
            <a:ext cx="4733438"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Use your keyboard’s arrow keys to move from report to report.</a:t>
            </a:r>
          </a:p>
        </p:txBody>
      </p:sp>
      <p:sp>
        <p:nvSpPr>
          <p:cNvPr id="5" name="Rectangle 4"/>
          <p:cNvSpPr/>
          <p:nvPr/>
        </p:nvSpPr>
        <p:spPr>
          <a:xfrm>
            <a:off x="5791200" y="1981200"/>
            <a:ext cx="1248383" cy="2362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018" y="5379500"/>
            <a:ext cx="788201" cy="740814"/>
          </a:xfrm>
          <a:prstGeom prst="rect">
            <a:avLst/>
          </a:prstGeom>
        </p:spPr>
      </p:pic>
    </p:spTree>
    <p:extLst>
      <p:ext uri="{BB962C8B-B14F-4D97-AF65-F5344CB8AC3E}">
        <p14:creationId xmlns:p14="http://schemas.microsoft.com/office/powerpoint/2010/main" val="6182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4F7056-750D-F4A5-B4CE-4395C33DE7C5}"/>
              </a:ext>
            </a:extLst>
          </p:cNvPr>
          <p:cNvPicPr>
            <a:picLocks noChangeAspect="1"/>
          </p:cNvPicPr>
          <p:nvPr/>
        </p:nvPicPr>
        <p:blipFill>
          <a:blip r:embed="rId3"/>
          <a:srcRect/>
          <a:stretch/>
        </p:blipFill>
        <p:spPr>
          <a:xfrm>
            <a:off x="4419600" y="1679934"/>
            <a:ext cx="7049990" cy="4044889"/>
          </a:xfrm>
          <a:prstGeom prst="rect">
            <a:avLst/>
          </a:prstGeom>
        </p:spPr>
      </p:pic>
      <p:sp>
        <p:nvSpPr>
          <p:cNvPr id="4" name="Content Placeholder 3"/>
          <p:cNvSpPr>
            <a:spLocks noGrp="1"/>
          </p:cNvSpPr>
          <p:nvPr>
            <p:ph sz="quarter" idx="22"/>
          </p:nvPr>
        </p:nvSpPr>
        <p:spPr>
          <a:xfrm>
            <a:off x="457200" y="1639621"/>
            <a:ext cx="3686036" cy="4648200"/>
          </a:xfrm>
        </p:spPr>
        <p:txBody>
          <a:bodyPr/>
          <a:lstStyle/>
          <a:p>
            <a:pPr marL="285750" indent="-285750">
              <a:spcAft>
                <a:spcPts val="600"/>
              </a:spcAft>
            </a:pPr>
            <a:r>
              <a:rPr lang="en-US" sz="1800" dirty="0">
                <a:cs typeface="Calibri" panose="020F0502020204030204" pitchFamily="34" charset="0"/>
              </a:rPr>
              <a:t>Each report section has an Index or Composition threshold</a:t>
            </a:r>
          </a:p>
          <a:p>
            <a:pPr marL="285750" indent="-285750">
              <a:spcAft>
                <a:spcPts val="600"/>
              </a:spcAft>
            </a:pPr>
            <a:r>
              <a:rPr lang="en-US" sz="1800" dirty="0">
                <a:cs typeface="Calibri" panose="020F0502020204030204" pitchFamily="34" charset="0"/>
              </a:rPr>
              <a:t>Helpful Explanations in the Report Glossary </a:t>
            </a:r>
          </a:p>
          <a:p>
            <a:pPr marL="285750" indent="-285750">
              <a:spcAft>
                <a:spcPts val="600"/>
              </a:spcAft>
            </a:pPr>
            <a:r>
              <a:rPr lang="en-US" sz="1800" dirty="0">
                <a:cs typeface="Calibri" panose="020F0502020204030204" pitchFamily="34" charset="0"/>
              </a:rPr>
              <a:t>Share via Email – even with non-Resonate users! </a:t>
            </a:r>
          </a:p>
          <a:p>
            <a:pPr marL="285750" indent="-285750">
              <a:spcAft>
                <a:spcPts val="600"/>
              </a:spcAft>
            </a:pPr>
            <a:r>
              <a:rPr lang="en-US" sz="1800" dirty="0">
                <a:cs typeface="Calibri" panose="020F0502020204030204" pitchFamily="34" charset="0"/>
              </a:rPr>
              <a:t>Presentation-friendly exports</a:t>
            </a:r>
          </a:p>
          <a:p>
            <a:endParaRPr lang="en-US" sz="1800" dirty="0"/>
          </a:p>
        </p:txBody>
      </p:sp>
      <p:sp>
        <p:nvSpPr>
          <p:cNvPr id="3" name="Text Placeholder 2"/>
          <p:cNvSpPr>
            <a:spLocks noGrp="1"/>
          </p:cNvSpPr>
          <p:nvPr>
            <p:ph type="body" sz="quarter" idx="14"/>
          </p:nvPr>
        </p:nvSpPr>
        <p:spPr/>
        <p:txBody>
          <a:bodyPr/>
          <a:lstStyle/>
          <a:p>
            <a:r>
              <a:rPr lang="en-US" dirty="0">
                <a:latin typeface="+mn-lt"/>
                <a:cs typeface="Calibri" panose="020F0502020204030204" pitchFamily="34" charset="0"/>
              </a:rPr>
              <a:t>Working with Curated </a:t>
            </a:r>
            <a:r>
              <a:rPr lang="en-US" dirty="0">
                <a:latin typeface="+mn-lt"/>
                <a:cs typeface="Calibri" panose="020F0502020204030204" pitchFamily="34" charset="0"/>
                <a:hlinkClick r:id="rId4"/>
              </a:rPr>
              <a:t>Reports</a:t>
            </a:r>
            <a:endParaRPr lang="en-US" dirty="0">
              <a:latin typeface="+mn-lt"/>
            </a:endParaRPr>
          </a:p>
        </p:txBody>
      </p:sp>
      <p:sp>
        <p:nvSpPr>
          <p:cNvPr id="8" name="Rectangle 7"/>
          <p:cNvSpPr/>
          <p:nvPr/>
        </p:nvSpPr>
        <p:spPr>
          <a:xfrm>
            <a:off x="10134600" y="1828800"/>
            <a:ext cx="769883" cy="315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89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85800" y="1371600"/>
            <a:ext cx="3617386" cy="4648200"/>
          </a:xfrm>
        </p:spPr>
        <p:txBody>
          <a:bodyPr/>
          <a:lstStyle/>
          <a:p>
            <a:pPr marL="0" indent="0">
              <a:buNone/>
            </a:pPr>
            <a:r>
              <a:rPr lang="en-US" sz="1800" b="1" dirty="0">
                <a:cs typeface="Calibri" panose="020F0502020204030204" pitchFamily="34" charset="0"/>
              </a:rPr>
              <a:t>Who makes up my audience?</a:t>
            </a:r>
          </a:p>
          <a:p>
            <a:pPr marL="285750" indent="-285750"/>
            <a:r>
              <a:rPr lang="en-US" sz="1800" dirty="0">
                <a:cs typeface="Calibri" panose="020F0502020204030204" pitchFamily="34" charset="0"/>
              </a:rPr>
              <a:t>Who are they demographically? </a:t>
            </a:r>
          </a:p>
          <a:p>
            <a:pPr marL="285750" indent="-285750"/>
            <a:r>
              <a:rPr lang="en-US" sz="1800" dirty="0">
                <a:cs typeface="Calibri" panose="020F0502020204030204" pitchFamily="34" charset="0"/>
              </a:rPr>
              <a:t>What are their Top Personal Values &amp; Psychological drivers? </a:t>
            </a:r>
          </a:p>
          <a:p>
            <a:pPr marL="285750" indent="-285750"/>
            <a:r>
              <a:rPr lang="en-US" sz="1800" dirty="0">
                <a:cs typeface="Calibri" panose="020F0502020204030204" pitchFamily="34" charset="0"/>
              </a:rPr>
              <a:t>What are their hobbies and what’s their daily routine look like? </a:t>
            </a:r>
          </a:p>
          <a:p>
            <a:endParaRPr lang="en-US" sz="1800" dirty="0"/>
          </a:p>
        </p:txBody>
      </p:sp>
      <p:sp>
        <p:nvSpPr>
          <p:cNvPr id="3" name="Text Placeholder 2"/>
          <p:cNvSpPr>
            <a:spLocks noGrp="1"/>
          </p:cNvSpPr>
          <p:nvPr>
            <p:ph type="body" sz="quarter" idx="14"/>
          </p:nvPr>
        </p:nvSpPr>
        <p:spPr>
          <a:xfrm>
            <a:off x="0" y="336059"/>
            <a:ext cx="12192000" cy="635000"/>
          </a:xfrm>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3"/>
              </a:rPr>
              <a:t>Audience Introduction Report</a:t>
            </a:r>
            <a:endParaRPr lang="en-US" dirty="0">
              <a:latin typeface="+mn-lt"/>
            </a:endParaRPr>
          </a:p>
        </p:txBody>
      </p:sp>
      <p:sp>
        <p:nvSpPr>
          <p:cNvPr id="12" name="Rectangle 11">
            <a:extLst>
              <a:ext uri="{FF2B5EF4-FFF2-40B4-BE49-F238E27FC236}">
                <a16:creationId xmlns:a16="http://schemas.microsoft.com/office/drawing/2014/main" id="{B338E9BF-59D1-214B-B3E4-114328A9C617}"/>
              </a:ext>
            </a:extLst>
          </p:cNvPr>
          <p:cNvSpPr/>
          <p:nvPr/>
        </p:nvSpPr>
        <p:spPr>
          <a:xfrm>
            <a:off x="615310" y="5523302"/>
            <a:ext cx="7375752"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Use this report to gain a base understanding of your audience and to help identify interesting insight areas to dive deeper via the Analytics visualizations.</a:t>
            </a: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018" y="5278985"/>
            <a:ext cx="788201" cy="740814"/>
          </a:xfrm>
          <a:prstGeom prst="rect">
            <a:avLst/>
          </a:prstGeom>
        </p:spPr>
      </p:pic>
      <p:pic>
        <p:nvPicPr>
          <p:cNvPr id="5" name="Picture 4">
            <a:extLst>
              <a:ext uri="{FF2B5EF4-FFF2-40B4-BE49-F238E27FC236}">
                <a16:creationId xmlns:a16="http://schemas.microsoft.com/office/drawing/2014/main" id="{956C7CB0-C7C5-1B3E-06BD-1735A4045C74}"/>
              </a:ext>
            </a:extLst>
          </p:cNvPr>
          <p:cNvPicPr>
            <a:picLocks noChangeAspect="1"/>
          </p:cNvPicPr>
          <p:nvPr/>
        </p:nvPicPr>
        <p:blipFill>
          <a:blip r:embed="rId5"/>
          <a:srcRect/>
          <a:stretch/>
        </p:blipFill>
        <p:spPr>
          <a:xfrm>
            <a:off x="4338197" y="1461333"/>
            <a:ext cx="7375752" cy="3724754"/>
          </a:xfrm>
          <a:prstGeom prst="rect">
            <a:avLst/>
          </a:prstGeom>
        </p:spPr>
      </p:pic>
    </p:spTree>
    <p:extLst>
      <p:ext uri="{BB962C8B-B14F-4D97-AF65-F5344CB8AC3E}">
        <p14:creationId xmlns:p14="http://schemas.microsoft.com/office/powerpoint/2010/main" val="150344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291AD-FB2D-44B5-98CB-4D7A6B537F90}"/>
              </a:ext>
            </a:extLst>
          </p:cNvPr>
          <p:cNvPicPr>
            <a:picLocks noChangeAspect="1"/>
          </p:cNvPicPr>
          <p:nvPr/>
        </p:nvPicPr>
        <p:blipFill>
          <a:blip r:embed="rId3"/>
          <a:srcRect/>
          <a:stretch/>
        </p:blipFill>
        <p:spPr>
          <a:xfrm>
            <a:off x="4966288" y="1371601"/>
            <a:ext cx="6463712" cy="3925548"/>
          </a:xfrm>
          <a:prstGeom prst="rect">
            <a:avLst/>
          </a:prstGeom>
          <a:ln>
            <a:solidFill>
              <a:schemeClr val="bg2"/>
            </a:solidFill>
          </a:ln>
        </p:spPr>
      </p:pic>
      <p:sp>
        <p:nvSpPr>
          <p:cNvPr id="4" name="Content Placeholder 3"/>
          <p:cNvSpPr>
            <a:spLocks noGrp="1"/>
          </p:cNvSpPr>
          <p:nvPr>
            <p:ph sz="quarter" idx="22"/>
          </p:nvPr>
        </p:nvSpPr>
        <p:spPr>
          <a:xfrm>
            <a:off x="685800" y="1371600"/>
            <a:ext cx="3747053" cy="4648200"/>
          </a:xfrm>
        </p:spPr>
        <p:txBody>
          <a:bodyPr/>
          <a:lstStyle/>
          <a:p>
            <a:pPr marL="0" indent="0">
              <a:buNone/>
            </a:pPr>
            <a:r>
              <a:rPr lang="en-US" sz="1800" b="1" dirty="0">
                <a:cs typeface="Calibri" panose="020F0502020204030204" pitchFamily="34" charset="0"/>
              </a:rPr>
              <a:t>What does my audience value? </a:t>
            </a:r>
          </a:p>
          <a:p>
            <a:endParaRPr lang="en-US" sz="1800" dirty="0">
              <a:cs typeface="Calibri" panose="020F0502020204030204" pitchFamily="34" charset="0"/>
            </a:endParaRPr>
          </a:p>
          <a:p>
            <a:pPr marL="285750" indent="-285750"/>
            <a:r>
              <a:rPr lang="en-US" sz="1800" dirty="0">
                <a:cs typeface="Calibri" panose="020F0502020204030204" pitchFamily="34" charset="0"/>
              </a:rPr>
              <a:t>Paints a picture of the Human Element and the </a:t>
            </a:r>
            <a:r>
              <a:rPr lang="en-US" sz="1800" i="1" dirty="0">
                <a:cs typeface="Calibri" panose="020F0502020204030204" pitchFamily="34" charset="0"/>
              </a:rPr>
              <a:t>why</a:t>
            </a:r>
            <a:r>
              <a:rPr lang="en-US" sz="1800" dirty="0">
                <a:cs typeface="Calibri" panose="020F0502020204030204" pitchFamily="34" charset="0"/>
              </a:rPr>
              <a:t> behind your audience’s everyday decisions</a:t>
            </a:r>
          </a:p>
          <a:p>
            <a:pPr marL="285750" indent="-285750"/>
            <a:r>
              <a:rPr lang="en-US" sz="1800" dirty="0">
                <a:cs typeface="Calibri" panose="020F0502020204030204" pitchFamily="34" charset="0"/>
              </a:rPr>
              <a:t>19 personal values </a:t>
            </a:r>
          </a:p>
          <a:p>
            <a:pPr marL="285750" indent="-285750"/>
            <a:r>
              <a:rPr lang="en-US" sz="1800" dirty="0">
                <a:cs typeface="Calibri" panose="020F0502020204030204" pitchFamily="34" charset="0"/>
              </a:rPr>
              <a:t>Validated cross-culturally</a:t>
            </a:r>
          </a:p>
          <a:p>
            <a:pPr marL="285750" indent="-285750"/>
            <a:r>
              <a:rPr lang="en-US" sz="1800" dirty="0">
                <a:cs typeface="Calibri" panose="020F0502020204030204" pitchFamily="34" charset="0"/>
              </a:rPr>
              <a:t>Consistent with Purchase Outcomes</a:t>
            </a:r>
          </a:p>
          <a:p>
            <a:pPr marL="285750" indent="-285750"/>
            <a:endParaRPr lang="en-US" sz="1800" dirty="0">
              <a:cs typeface="Calibri" panose="020F0502020204030204" pitchFamily="34" charset="0"/>
            </a:endParaRPr>
          </a:p>
          <a:p>
            <a:pPr marL="285750" indent="-285750"/>
            <a:r>
              <a:rPr lang="en-US" sz="1800" dirty="0">
                <a:cs typeface="Calibri" panose="020F0502020204030204" pitchFamily="34" charset="0"/>
              </a:rPr>
              <a:t>Tips for messaging that will resonate </a:t>
            </a:r>
          </a:p>
          <a:p>
            <a:endParaRPr lang="en-US" sz="1800" dirty="0"/>
          </a:p>
        </p:txBody>
      </p:sp>
      <p:sp>
        <p:nvSpPr>
          <p:cNvPr id="3" name="Text Placeholder 2"/>
          <p:cNvSpPr>
            <a:spLocks noGrp="1"/>
          </p:cNvSpPr>
          <p:nvPr>
            <p:ph type="body" sz="quarter" idx="14"/>
          </p:nvPr>
        </p:nvSpPr>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4"/>
              </a:rPr>
              <a:t>Personal Values Report</a:t>
            </a:r>
            <a:endParaRPr lang="en-US" dirty="0">
              <a:latin typeface="+mn-lt"/>
            </a:endParaRPr>
          </a:p>
        </p:txBody>
      </p:sp>
      <p:sp>
        <p:nvSpPr>
          <p:cNvPr id="8" name="Rectangle 7">
            <a:extLst>
              <a:ext uri="{FF2B5EF4-FFF2-40B4-BE49-F238E27FC236}">
                <a16:creationId xmlns:a16="http://schemas.microsoft.com/office/drawing/2014/main" id="{AF5CA672-CD17-0847-A359-B1AE1B1EA519}"/>
              </a:ext>
            </a:extLst>
          </p:cNvPr>
          <p:cNvSpPr/>
          <p:nvPr/>
        </p:nvSpPr>
        <p:spPr>
          <a:xfrm>
            <a:off x="615309" y="5443790"/>
            <a:ext cx="8091369" cy="1010020"/>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Use the insights in this report to inform </a:t>
            </a:r>
            <a:r>
              <a:rPr lang="en-US" sz="1600" i="1" dirty="0">
                <a:solidFill>
                  <a:sysClr val="windowText" lastClr="000000"/>
                </a:solidFill>
                <a:cs typeface="Calibri Light"/>
              </a:rPr>
              <a:t>everything</a:t>
            </a:r>
            <a:r>
              <a:rPr lang="en-US" sz="1600" dirty="0">
                <a:solidFill>
                  <a:sysClr val="windowText" lastClr="000000"/>
                </a:solidFill>
                <a:cs typeface="Calibri Light"/>
              </a:rPr>
              <a:t> – your go-to-market strategy, your customer segmentation or persona strategy, your creative and messaging strategy, etc. </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018" y="5278985"/>
            <a:ext cx="788201" cy="740814"/>
          </a:xfrm>
          <a:prstGeom prst="rect">
            <a:avLst/>
          </a:prstGeom>
        </p:spPr>
      </p:pic>
    </p:spTree>
    <p:extLst>
      <p:ext uri="{BB962C8B-B14F-4D97-AF65-F5344CB8AC3E}">
        <p14:creationId xmlns:p14="http://schemas.microsoft.com/office/powerpoint/2010/main" val="180593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250442-A77B-4315-A031-E0EE234CBFEF}"/>
              </a:ext>
            </a:extLst>
          </p:cNvPr>
          <p:cNvPicPr>
            <a:picLocks noChangeAspect="1"/>
          </p:cNvPicPr>
          <p:nvPr/>
        </p:nvPicPr>
        <p:blipFill>
          <a:blip r:embed="rId3"/>
          <a:srcRect/>
          <a:stretch/>
        </p:blipFill>
        <p:spPr>
          <a:xfrm>
            <a:off x="4953000" y="1371600"/>
            <a:ext cx="6553200" cy="3964686"/>
          </a:xfrm>
          <a:prstGeom prst="rect">
            <a:avLst/>
          </a:prstGeom>
          <a:ln>
            <a:solidFill>
              <a:schemeClr val="bg2"/>
            </a:solidFill>
          </a:ln>
        </p:spPr>
      </p:pic>
      <p:sp>
        <p:nvSpPr>
          <p:cNvPr id="5" name="Content Placeholder 4"/>
          <p:cNvSpPr>
            <a:spLocks noGrp="1"/>
          </p:cNvSpPr>
          <p:nvPr>
            <p:ph sz="quarter" idx="22"/>
          </p:nvPr>
        </p:nvSpPr>
        <p:spPr>
          <a:xfrm>
            <a:off x="685800" y="1371600"/>
            <a:ext cx="3728544" cy="4648200"/>
          </a:xfrm>
        </p:spPr>
        <p:txBody>
          <a:bodyPr/>
          <a:lstStyle/>
          <a:p>
            <a:pPr marL="0" indent="0">
              <a:buClr>
                <a:srgbClr val="7FB33A"/>
              </a:buClr>
              <a:buNone/>
            </a:pPr>
            <a:r>
              <a:rPr lang="en-US" sz="1800" b="1" dirty="0">
                <a:cs typeface="Calibri" panose="020F0502020204030204" pitchFamily="34" charset="0"/>
              </a:rPr>
              <a:t>What are the demographics of those in my audience?</a:t>
            </a:r>
          </a:p>
          <a:p>
            <a:pPr>
              <a:buClr>
                <a:srgbClr val="7FB33A"/>
              </a:buClr>
            </a:pPr>
            <a:endParaRPr lang="en-US" sz="1800" b="1" dirty="0">
              <a:cs typeface="Calibri" panose="020F0502020204030204" pitchFamily="34" charset="0"/>
            </a:endParaRPr>
          </a:p>
          <a:p>
            <a:pPr marL="285750" indent="-285750"/>
            <a:r>
              <a:rPr lang="en-US" sz="1800" dirty="0"/>
              <a:t>What is their Household Income?</a:t>
            </a:r>
          </a:p>
          <a:p>
            <a:pPr marL="285750" indent="-285750"/>
            <a:r>
              <a:rPr lang="en-US" sz="1800" dirty="0"/>
              <a:t>What is their Education Level?</a:t>
            </a:r>
          </a:p>
          <a:p>
            <a:pPr marL="285750" indent="-285750"/>
            <a:r>
              <a:rPr lang="en-US" sz="1800" dirty="0"/>
              <a:t>What is their Marital Status?</a:t>
            </a:r>
          </a:p>
          <a:p>
            <a:pPr marL="285750" indent="-285750"/>
            <a:r>
              <a:rPr lang="en-US" sz="1800" dirty="0"/>
              <a:t>Do they have children?</a:t>
            </a:r>
          </a:p>
          <a:p>
            <a:endParaRPr lang="en-US" sz="1800" dirty="0"/>
          </a:p>
        </p:txBody>
      </p:sp>
      <p:sp>
        <p:nvSpPr>
          <p:cNvPr id="4" name="Text Placeholder 3"/>
          <p:cNvSpPr>
            <a:spLocks noGrp="1"/>
          </p:cNvSpPr>
          <p:nvPr>
            <p:ph type="body" sz="quarter" idx="14"/>
          </p:nvPr>
        </p:nvSpPr>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4"/>
              </a:rPr>
              <a:t>Demographics</a:t>
            </a:r>
            <a:r>
              <a:rPr lang="en-US" dirty="0">
                <a:latin typeface="+mn-lt"/>
                <a:cs typeface="Calibri" panose="020F0502020204030204" pitchFamily="34" charset="0"/>
                <a:hlinkClick r:id="rId5"/>
              </a:rPr>
              <a:t> Report</a:t>
            </a:r>
            <a:endParaRPr lang="en-US" dirty="0">
              <a:latin typeface="+mn-lt"/>
            </a:endParaRPr>
          </a:p>
        </p:txBody>
      </p:sp>
      <p:sp>
        <p:nvSpPr>
          <p:cNvPr id="10" name="Rectangle 9">
            <a:extLst>
              <a:ext uri="{FF2B5EF4-FFF2-40B4-BE49-F238E27FC236}">
                <a16:creationId xmlns:a16="http://schemas.microsoft.com/office/drawing/2014/main" id="{1B38D7F4-58B4-E845-B884-D7F6DA598840}"/>
              </a:ext>
            </a:extLst>
          </p:cNvPr>
          <p:cNvSpPr/>
          <p:nvPr/>
        </p:nvSpPr>
        <p:spPr>
          <a:xfrm>
            <a:off x="615309" y="5523302"/>
            <a:ext cx="7229978"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Use this report to validate whether your target audience matches your assumptions demographically and potentially uncover new target audiences.</a:t>
            </a: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8018" y="5278985"/>
            <a:ext cx="788201" cy="740814"/>
          </a:xfrm>
          <a:prstGeom prst="rect">
            <a:avLst/>
          </a:prstGeom>
        </p:spPr>
      </p:pic>
    </p:spTree>
    <p:extLst>
      <p:ext uri="{BB962C8B-B14F-4D97-AF65-F5344CB8AC3E}">
        <p14:creationId xmlns:p14="http://schemas.microsoft.com/office/powerpoint/2010/main" val="68568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FD27BC-1EF8-4C60-8063-0124260AEAD2}"/>
              </a:ext>
            </a:extLst>
          </p:cNvPr>
          <p:cNvPicPr>
            <a:picLocks noChangeAspect="1"/>
          </p:cNvPicPr>
          <p:nvPr/>
        </p:nvPicPr>
        <p:blipFill>
          <a:blip r:embed="rId3"/>
          <a:srcRect/>
          <a:stretch/>
        </p:blipFill>
        <p:spPr>
          <a:xfrm>
            <a:off x="5105400" y="1480292"/>
            <a:ext cx="6586182" cy="3934319"/>
          </a:xfrm>
          <a:prstGeom prst="rect">
            <a:avLst/>
          </a:prstGeom>
          <a:ln>
            <a:solidFill>
              <a:schemeClr val="bg2"/>
            </a:solidFill>
          </a:ln>
        </p:spPr>
      </p:pic>
      <p:sp>
        <p:nvSpPr>
          <p:cNvPr id="5" name="Content Placeholder 4"/>
          <p:cNvSpPr>
            <a:spLocks noGrp="1"/>
          </p:cNvSpPr>
          <p:nvPr>
            <p:ph sz="quarter" idx="22"/>
          </p:nvPr>
        </p:nvSpPr>
        <p:spPr>
          <a:xfrm>
            <a:off x="685800" y="1371600"/>
            <a:ext cx="3452333" cy="4648200"/>
          </a:xfrm>
        </p:spPr>
        <p:txBody>
          <a:bodyPr/>
          <a:lstStyle/>
          <a:p>
            <a:pPr marL="0" indent="0">
              <a:buClr>
                <a:srgbClr val="7FB33A"/>
              </a:buClr>
              <a:buNone/>
            </a:pPr>
            <a:r>
              <a:rPr lang="en-US" sz="1800" b="1" dirty="0">
                <a:cs typeface="Calibri" panose="020F0502020204030204" pitchFamily="34" charset="0"/>
              </a:rPr>
              <a:t>What brands does my audience value and trust? </a:t>
            </a:r>
          </a:p>
          <a:p>
            <a:pPr>
              <a:buClr>
                <a:srgbClr val="7FB33A"/>
              </a:buClr>
            </a:pPr>
            <a:endParaRPr lang="en-US" sz="1800" b="1" dirty="0">
              <a:cs typeface="Calibri" panose="020F0502020204030204" pitchFamily="34" charset="0"/>
            </a:endParaRPr>
          </a:p>
          <a:p>
            <a:r>
              <a:rPr lang="en-US" sz="1800" dirty="0">
                <a:cs typeface="Calibri" panose="020F0502020204030204" pitchFamily="34" charset="0"/>
              </a:rPr>
              <a:t>What car do they drive?</a:t>
            </a:r>
          </a:p>
          <a:p>
            <a:r>
              <a:rPr lang="en-US" sz="1800" dirty="0">
                <a:cs typeface="Calibri" panose="020F0502020204030204" pitchFamily="34" charset="0"/>
              </a:rPr>
              <a:t>Where do they shop?</a:t>
            </a:r>
          </a:p>
          <a:p>
            <a:r>
              <a:rPr lang="en-US" sz="1800" dirty="0">
                <a:cs typeface="Calibri" panose="020F0502020204030204" pitchFamily="34" charset="0"/>
              </a:rPr>
              <a:t>What restaurants do they prefer? </a:t>
            </a:r>
          </a:p>
          <a:p>
            <a:r>
              <a:rPr lang="en-US" sz="1800" dirty="0">
                <a:cs typeface="Calibri" panose="020F0502020204030204" pitchFamily="34" charset="0"/>
              </a:rPr>
              <a:t>What are their hotel and airline preferences?</a:t>
            </a:r>
          </a:p>
          <a:p>
            <a:endParaRPr lang="en-US" sz="1800" dirty="0"/>
          </a:p>
        </p:txBody>
      </p:sp>
      <p:sp>
        <p:nvSpPr>
          <p:cNvPr id="4" name="Text Placeholder 3"/>
          <p:cNvSpPr>
            <a:spLocks noGrp="1"/>
          </p:cNvSpPr>
          <p:nvPr>
            <p:ph type="body" sz="quarter" idx="14"/>
          </p:nvPr>
        </p:nvSpPr>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4"/>
              </a:rPr>
              <a:t>Brand Affinity Report</a:t>
            </a:r>
            <a:endParaRPr lang="en-US" dirty="0">
              <a:latin typeface="+mn-lt"/>
            </a:endParaRPr>
          </a:p>
        </p:txBody>
      </p:sp>
      <p:sp>
        <p:nvSpPr>
          <p:cNvPr id="8" name="Rectangle 7">
            <a:extLst>
              <a:ext uri="{FF2B5EF4-FFF2-40B4-BE49-F238E27FC236}">
                <a16:creationId xmlns:a16="http://schemas.microsoft.com/office/drawing/2014/main" id="{7D9997FB-24F5-F24C-A4D5-F7955FB7936E}"/>
              </a:ext>
            </a:extLst>
          </p:cNvPr>
          <p:cNvSpPr/>
          <p:nvPr/>
        </p:nvSpPr>
        <p:spPr>
          <a:xfrm>
            <a:off x="615309" y="5523302"/>
            <a:ext cx="5666221"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Use this report to understand where your consumers are shopping and to identify partners for marketing.</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018" y="5278985"/>
            <a:ext cx="788201" cy="740814"/>
          </a:xfrm>
          <a:prstGeom prst="rect">
            <a:avLst/>
          </a:prstGeom>
        </p:spPr>
      </p:pic>
    </p:spTree>
    <p:extLst>
      <p:ext uri="{BB962C8B-B14F-4D97-AF65-F5344CB8AC3E}">
        <p14:creationId xmlns:p14="http://schemas.microsoft.com/office/powerpoint/2010/main" val="420495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685800" y="1371600"/>
            <a:ext cx="3962400" cy="3763976"/>
          </a:xfrm>
        </p:spPr>
        <p:txBody>
          <a:bodyPr/>
          <a:lstStyle/>
          <a:p>
            <a:pPr marL="0" indent="0">
              <a:buNone/>
            </a:pPr>
            <a:r>
              <a:rPr lang="en-US" sz="1800" b="1" dirty="0">
                <a:cs typeface="Calibri" panose="020F0502020204030204" pitchFamily="34" charset="0"/>
              </a:rPr>
              <a:t>What media channels are my audience most engaged with?</a:t>
            </a:r>
          </a:p>
          <a:p>
            <a:endParaRPr lang="en-US" sz="1800" b="1" dirty="0">
              <a:cs typeface="Calibri" panose="020F0502020204030204" pitchFamily="34" charset="0"/>
            </a:endParaRPr>
          </a:p>
          <a:p>
            <a:pPr marL="285750" indent="-285750"/>
            <a:r>
              <a:rPr lang="en-US" sz="1800" dirty="0">
                <a:cs typeface="Calibri" panose="020F0502020204030204" pitchFamily="34" charset="0"/>
              </a:rPr>
              <a:t>What is their level engagement across various channels?</a:t>
            </a:r>
          </a:p>
          <a:p>
            <a:pPr marL="742950" lvl="1" indent="-285750"/>
            <a:r>
              <a:rPr lang="en-US" sz="1800" dirty="0">
                <a:cs typeface="Calibri" panose="020F0502020204030204" pitchFamily="34" charset="0"/>
              </a:rPr>
              <a:t>Traditional TV</a:t>
            </a:r>
          </a:p>
          <a:p>
            <a:pPr marL="742950" lvl="1" indent="-285750"/>
            <a:r>
              <a:rPr lang="en-US" sz="1800" dirty="0">
                <a:cs typeface="Calibri" panose="020F0502020204030204" pitchFamily="34" charset="0"/>
              </a:rPr>
              <a:t>Streaming TV</a:t>
            </a:r>
          </a:p>
          <a:p>
            <a:pPr marL="742950" lvl="1" indent="-285750"/>
            <a:r>
              <a:rPr lang="en-US" sz="1800" dirty="0">
                <a:cs typeface="Calibri" panose="020F0502020204030204" pitchFamily="34" charset="0"/>
              </a:rPr>
              <a:t>Social Media</a:t>
            </a:r>
          </a:p>
          <a:p>
            <a:pPr marL="742950" lvl="1" indent="-285750"/>
            <a:r>
              <a:rPr lang="en-US" sz="1800" dirty="0">
                <a:cs typeface="Calibri" panose="020F0502020204030204" pitchFamily="34" charset="0"/>
              </a:rPr>
              <a:t>Internet Video</a:t>
            </a:r>
          </a:p>
          <a:p>
            <a:pPr marL="742950" lvl="1" indent="-285750"/>
            <a:r>
              <a:rPr lang="en-US" sz="1800" dirty="0">
                <a:cs typeface="Calibri" panose="020F0502020204030204" pitchFamily="34" charset="0"/>
              </a:rPr>
              <a:t>Radio</a:t>
            </a:r>
          </a:p>
          <a:p>
            <a:pPr marL="742950" lvl="1" indent="-285750"/>
            <a:r>
              <a:rPr lang="en-US" sz="1800" dirty="0">
                <a:cs typeface="Calibri" panose="020F0502020204030204" pitchFamily="34" charset="0"/>
              </a:rPr>
              <a:t>And more</a:t>
            </a:r>
          </a:p>
          <a:p>
            <a:endParaRPr lang="en-US" sz="1800" dirty="0"/>
          </a:p>
        </p:txBody>
      </p:sp>
      <p:sp>
        <p:nvSpPr>
          <p:cNvPr id="4" name="Text Placeholder 3"/>
          <p:cNvSpPr>
            <a:spLocks noGrp="1"/>
          </p:cNvSpPr>
          <p:nvPr>
            <p:ph type="body" sz="quarter" idx="14"/>
          </p:nvPr>
        </p:nvSpPr>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3"/>
              </a:rPr>
              <a:t>Media Planning Report</a:t>
            </a:r>
            <a:endParaRPr lang="en-US" dirty="0">
              <a:latin typeface="+mn-lt"/>
            </a:endParaRPr>
          </a:p>
        </p:txBody>
      </p:sp>
      <p:sp>
        <p:nvSpPr>
          <p:cNvPr id="7" name="Rectangle 6">
            <a:extLst>
              <a:ext uri="{FF2B5EF4-FFF2-40B4-BE49-F238E27FC236}">
                <a16:creationId xmlns:a16="http://schemas.microsoft.com/office/drawing/2014/main" id="{8550A8BA-F408-DC4C-8C6C-267F33E3BC1B}"/>
              </a:ext>
            </a:extLst>
          </p:cNvPr>
          <p:cNvSpPr/>
          <p:nvPr/>
        </p:nvSpPr>
        <p:spPr>
          <a:xfrm>
            <a:off x="615309" y="5686936"/>
            <a:ext cx="6289074"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7FB33A"/>
              </a:buClr>
            </a:pPr>
            <a:r>
              <a:rPr lang="en-US" sz="1100" b="1" dirty="0">
                <a:solidFill>
                  <a:sysClr val="windowText" lastClr="000000"/>
                </a:solidFill>
                <a:cs typeface="Calibri Light"/>
              </a:rPr>
              <a:t>Pro Tip: </a:t>
            </a:r>
            <a:r>
              <a:rPr lang="en-US" sz="1100" dirty="0">
                <a:solidFill>
                  <a:sysClr val="windowText" lastClr="000000"/>
                </a:solidFill>
                <a:cs typeface="Calibri Light"/>
              </a:rPr>
              <a:t>Use this report as a starting point to make better targeting and ad-buying decisions by gaining a better understanding of your Audience's media engagement at the channel level, allowing you to easily identify where you should focus your targeting efforts.</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208" y="5440739"/>
            <a:ext cx="788201" cy="740814"/>
          </a:xfrm>
          <a:prstGeom prst="rect">
            <a:avLst/>
          </a:prstGeom>
        </p:spPr>
      </p:pic>
      <p:pic>
        <p:nvPicPr>
          <p:cNvPr id="6" name="Picture 5">
            <a:extLst>
              <a:ext uri="{FF2B5EF4-FFF2-40B4-BE49-F238E27FC236}">
                <a16:creationId xmlns:a16="http://schemas.microsoft.com/office/drawing/2014/main" id="{B9361D7E-1915-F2DD-0A78-492600953A15}"/>
              </a:ext>
            </a:extLst>
          </p:cNvPr>
          <p:cNvPicPr>
            <a:picLocks noChangeAspect="1"/>
          </p:cNvPicPr>
          <p:nvPr/>
        </p:nvPicPr>
        <p:blipFill>
          <a:blip r:embed="rId5"/>
          <a:srcRect/>
          <a:stretch/>
        </p:blipFill>
        <p:spPr>
          <a:xfrm>
            <a:off x="4953000" y="1739897"/>
            <a:ext cx="6198622" cy="2884507"/>
          </a:xfrm>
          <a:prstGeom prst="rect">
            <a:avLst/>
          </a:prstGeom>
        </p:spPr>
      </p:pic>
    </p:spTree>
    <p:extLst>
      <p:ext uri="{BB962C8B-B14F-4D97-AF65-F5344CB8AC3E}">
        <p14:creationId xmlns:p14="http://schemas.microsoft.com/office/powerpoint/2010/main" val="282530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cs typeface="Calibri" panose="020F0502020204030204" pitchFamily="34" charset="0"/>
              </a:rPr>
              <a:t>Getting Started: </a:t>
            </a:r>
            <a:r>
              <a:rPr lang="en-US" dirty="0"/>
              <a:t>Orientation-</a:t>
            </a:r>
            <a:r>
              <a:rPr lang="en-US" b="1" dirty="0"/>
              <a:t> </a:t>
            </a:r>
            <a:r>
              <a:rPr lang="en-US" dirty="0"/>
              <a:t>Getting Your Resonate Account Configured for Success</a:t>
            </a:r>
          </a:p>
          <a:p>
            <a:r>
              <a:rPr lang="en-US">
                <a:cs typeface="Calibri" panose="020F0502020204030204" pitchFamily="34" charset="0"/>
              </a:rPr>
              <a:t>Getting Started: Audience </a:t>
            </a:r>
            <a:r>
              <a:rPr lang="en-US" dirty="0">
                <a:cs typeface="Calibri" panose="020F0502020204030204" pitchFamily="34" charset="0"/>
              </a:rPr>
              <a:t>Building- Build your Custom Audiences or Personas</a:t>
            </a:r>
          </a:p>
          <a:p>
            <a:endParaRPr lang="en-US" b="1" dirty="0">
              <a:cs typeface="Calibri"/>
            </a:endParaRPr>
          </a:p>
          <a:p>
            <a:endParaRPr lang="en-US" dirty="0">
              <a:cs typeface="Calibri" panose="020F0502020204030204" pitchFamily="34" charset="0"/>
            </a:endParaRPr>
          </a:p>
          <a:p>
            <a:pPr marL="0" indent="0">
              <a:buNone/>
            </a:pPr>
            <a:endParaRPr lang="en-US" dirty="0">
              <a:cs typeface="Calibri" panose="020F0502020204030204" pitchFamily="34" charset="0"/>
            </a:endParaRPr>
          </a:p>
          <a:p>
            <a:endParaRPr lang="en-US" dirty="0"/>
          </a:p>
        </p:txBody>
      </p:sp>
      <p:sp>
        <p:nvSpPr>
          <p:cNvPr id="3" name="Text Placeholder 2"/>
          <p:cNvSpPr>
            <a:spLocks noGrp="1"/>
          </p:cNvSpPr>
          <p:nvPr>
            <p:ph type="body" sz="quarter" idx="13"/>
          </p:nvPr>
        </p:nvSpPr>
        <p:spPr/>
        <p:txBody>
          <a:bodyPr/>
          <a:lstStyle/>
          <a:p>
            <a:r>
              <a:rPr lang="en-US" dirty="0">
                <a:latin typeface="+mn-lt"/>
                <a:cs typeface="Calibri" panose="020F0502020204030204" pitchFamily="34" charset="0"/>
              </a:rPr>
              <a:t>Pre-Requisites for this Module</a:t>
            </a:r>
            <a:endParaRPr lang="en-US" dirty="0">
              <a:latin typeface="+mn-lt"/>
            </a:endParaRPr>
          </a:p>
        </p:txBody>
      </p:sp>
      <p:sp>
        <p:nvSpPr>
          <p:cNvPr id="4" name="Text Placeholder 3"/>
          <p:cNvSpPr>
            <a:spLocks noGrp="1"/>
          </p:cNvSpPr>
          <p:nvPr>
            <p:ph type="body" sz="quarter" idx="14"/>
          </p:nvPr>
        </p:nvSpPr>
        <p:spPr/>
        <p:txBody>
          <a:bodyPr/>
          <a:lstStyle/>
          <a:p>
            <a:r>
              <a:rPr lang="en-US" sz="3200" dirty="0">
                <a:latin typeface="+mn-lt"/>
                <a:cs typeface="Calibri" panose="020F0502020204030204" pitchFamily="34" charset="0"/>
              </a:rPr>
              <a:t>Audience Analysis – Curated Reports</a:t>
            </a:r>
            <a:endParaRPr lang="en-US" sz="3200" dirty="0">
              <a:latin typeface="+mn-lt"/>
            </a:endParaRPr>
          </a:p>
        </p:txBody>
      </p:sp>
    </p:spTree>
    <p:extLst>
      <p:ext uri="{BB962C8B-B14F-4D97-AF65-F5344CB8AC3E}">
        <p14:creationId xmlns:p14="http://schemas.microsoft.com/office/powerpoint/2010/main" val="8759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76E1F-FCF6-4385-9932-B21177D9D322}"/>
              </a:ext>
            </a:extLst>
          </p:cNvPr>
          <p:cNvPicPr>
            <a:picLocks noChangeAspect="1"/>
          </p:cNvPicPr>
          <p:nvPr/>
        </p:nvPicPr>
        <p:blipFill>
          <a:blip r:embed="rId3"/>
          <a:srcRect/>
          <a:stretch/>
        </p:blipFill>
        <p:spPr>
          <a:xfrm>
            <a:off x="5105400" y="1668411"/>
            <a:ext cx="6273294" cy="3763976"/>
          </a:xfrm>
          <a:prstGeom prst="rect">
            <a:avLst/>
          </a:prstGeom>
          <a:ln>
            <a:solidFill>
              <a:schemeClr val="bg2"/>
            </a:solidFill>
          </a:ln>
        </p:spPr>
      </p:pic>
      <p:sp>
        <p:nvSpPr>
          <p:cNvPr id="5" name="Content Placeholder 4"/>
          <p:cNvSpPr>
            <a:spLocks noGrp="1"/>
          </p:cNvSpPr>
          <p:nvPr>
            <p:ph sz="quarter" idx="22"/>
          </p:nvPr>
        </p:nvSpPr>
        <p:spPr>
          <a:xfrm>
            <a:off x="685800" y="1371600"/>
            <a:ext cx="3962400" cy="3763976"/>
          </a:xfrm>
        </p:spPr>
        <p:txBody>
          <a:bodyPr/>
          <a:lstStyle/>
          <a:p>
            <a:pPr marL="0" indent="0">
              <a:buNone/>
            </a:pPr>
            <a:r>
              <a:rPr lang="en-US" sz="1800" b="1" dirty="0">
                <a:cs typeface="Calibri" panose="020F0502020204030204" pitchFamily="34" charset="0"/>
              </a:rPr>
              <a:t>Where do I find my audience online and offline?</a:t>
            </a:r>
          </a:p>
          <a:p>
            <a:endParaRPr lang="en-US" sz="1800" b="1" dirty="0">
              <a:cs typeface="Calibri" panose="020F0502020204030204" pitchFamily="34" charset="0"/>
            </a:endParaRPr>
          </a:p>
          <a:p>
            <a:pPr marL="285750" indent="-285750"/>
            <a:r>
              <a:rPr lang="en-US" sz="1800" dirty="0">
                <a:cs typeface="Calibri" panose="020F0502020204030204" pitchFamily="34" charset="0"/>
              </a:rPr>
              <a:t>What are their Top TV Shows and Top TV Networks?</a:t>
            </a:r>
          </a:p>
          <a:p>
            <a:pPr marL="285750" indent="-285750"/>
            <a:r>
              <a:rPr lang="en-US" sz="1800" dirty="0">
                <a:cs typeface="Calibri" panose="020F0502020204030204" pitchFamily="34" charset="0"/>
              </a:rPr>
              <a:t>How do they watch TV?</a:t>
            </a:r>
          </a:p>
          <a:p>
            <a:pPr marL="285750" indent="-285750"/>
            <a:r>
              <a:rPr lang="en-US" sz="1800" dirty="0">
                <a:cs typeface="Calibri" panose="020F0502020204030204" pitchFamily="34" charset="0"/>
              </a:rPr>
              <a:t>How much time do they spend online? </a:t>
            </a:r>
          </a:p>
          <a:p>
            <a:pPr marL="285750" indent="-285750"/>
            <a:r>
              <a:rPr lang="en-US" sz="1800" dirty="0">
                <a:cs typeface="Calibri" panose="020F0502020204030204" pitchFamily="34" charset="0"/>
              </a:rPr>
              <a:t>Which social networks do they use?</a:t>
            </a:r>
          </a:p>
          <a:p>
            <a:pPr marL="285750" indent="-285750"/>
            <a:r>
              <a:rPr lang="en-US" sz="1800" dirty="0">
                <a:cs typeface="Calibri" panose="020F0502020204030204" pitchFamily="34" charset="0"/>
              </a:rPr>
              <a:t>What magazines and newspapers do they read?</a:t>
            </a:r>
          </a:p>
          <a:p>
            <a:endParaRPr lang="en-US" sz="1800" dirty="0"/>
          </a:p>
        </p:txBody>
      </p:sp>
      <p:sp>
        <p:nvSpPr>
          <p:cNvPr id="4" name="Text Placeholder 3"/>
          <p:cNvSpPr>
            <a:spLocks noGrp="1"/>
          </p:cNvSpPr>
          <p:nvPr>
            <p:ph type="body" sz="quarter" idx="14"/>
          </p:nvPr>
        </p:nvSpPr>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4"/>
              </a:rPr>
              <a:t>Media Consumption Report</a:t>
            </a:r>
            <a:endParaRPr lang="en-US" dirty="0">
              <a:latin typeface="+mn-lt"/>
            </a:endParaRPr>
          </a:p>
        </p:txBody>
      </p:sp>
      <p:sp>
        <p:nvSpPr>
          <p:cNvPr id="7" name="Rectangle 6">
            <a:extLst>
              <a:ext uri="{FF2B5EF4-FFF2-40B4-BE49-F238E27FC236}">
                <a16:creationId xmlns:a16="http://schemas.microsoft.com/office/drawing/2014/main" id="{8550A8BA-F408-DC4C-8C6C-267F33E3BC1B}"/>
              </a:ext>
            </a:extLst>
          </p:cNvPr>
          <p:cNvSpPr/>
          <p:nvPr/>
        </p:nvSpPr>
        <p:spPr>
          <a:xfrm>
            <a:off x="615309" y="5686936"/>
            <a:ext cx="6289074"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7FB33A"/>
              </a:buClr>
            </a:pPr>
            <a:r>
              <a:rPr lang="en-US" sz="1600" b="1" dirty="0">
                <a:solidFill>
                  <a:sysClr val="windowText" lastClr="000000"/>
                </a:solidFill>
                <a:cs typeface="Calibri Light"/>
              </a:rPr>
              <a:t>Pro Tip: </a:t>
            </a:r>
            <a:r>
              <a:rPr lang="en-US" sz="1600" dirty="0">
                <a:solidFill>
                  <a:sysClr val="windowText" lastClr="000000"/>
                </a:solidFill>
                <a:cs typeface="Calibri Light"/>
              </a:rPr>
              <a:t>Use this report to improve your targeting and ad-buying strategy  and better understand your audience’s media habits.</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208" y="5440739"/>
            <a:ext cx="788201" cy="740814"/>
          </a:xfrm>
          <a:prstGeom prst="rect">
            <a:avLst/>
          </a:prstGeom>
        </p:spPr>
      </p:pic>
    </p:spTree>
    <p:extLst>
      <p:ext uri="{BB962C8B-B14F-4D97-AF65-F5344CB8AC3E}">
        <p14:creationId xmlns:p14="http://schemas.microsoft.com/office/powerpoint/2010/main" val="1021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685800" y="1371600"/>
            <a:ext cx="4419600" cy="4648200"/>
          </a:xfrm>
        </p:spPr>
        <p:txBody>
          <a:bodyPr/>
          <a:lstStyle/>
          <a:p>
            <a:pPr marL="0" indent="0">
              <a:buNone/>
            </a:pPr>
            <a:r>
              <a:rPr lang="en-US" sz="1800" b="1" dirty="0">
                <a:cs typeface="Calibri" panose="020F0502020204030204" pitchFamily="34" charset="0"/>
              </a:rPr>
              <a:t>What types of websites does my audience engage with?</a:t>
            </a:r>
          </a:p>
          <a:p>
            <a:endParaRPr lang="en-US" sz="1800" dirty="0">
              <a:cs typeface="Calibri" panose="020F0502020204030204" pitchFamily="34" charset="0"/>
            </a:endParaRPr>
          </a:p>
          <a:p>
            <a:pPr marL="285750" indent="-285750"/>
            <a:r>
              <a:rPr lang="en-US" sz="1800" dirty="0">
                <a:cs typeface="Calibri" panose="020F0502020204030204" pitchFamily="34" charset="0"/>
              </a:rPr>
              <a:t>How much of their overall online behavior those groups of sites account for?</a:t>
            </a:r>
          </a:p>
          <a:p>
            <a:pPr marL="285750" indent="-285750"/>
            <a:r>
              <a:rPr lang="en-US" sz="1800" dirty="0">
                <a:cs typeface="Calibri" panose="020F0502020204030204" pitchFamily="34" charset="0"/>
              </a:rPr>
              <a:t>High Engagement-Index Score and High Share of Visits indicates an extremely strong areas of the interest that can be targeted</a:t>
            </a:r>
          </a:p>
          <a:p>
            <a:endParaRPr lang="en-US" sz="1800" dirty="0"/>
          </a:p>
        </p:txBody>
      </p:sp>
      <p:sp>
        <p:nvSpPr>
          <p:cNvPr id="4" name="Text Placeholder 3"/>
          <p:cNvSpPr>
            <a:spLocks noGrp="1"/>
          </p:cNvSpPr>
          <p:nvPr>
            <p:ph type="body" sz="quarter" idx="14"/>
          </p:nvPr>
        </p:nvSpPr>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3"/>
              </a:rPr>
              <a:t>Category Affinity Report</a:t>
            </a:r>
            <a:endParaRPr lang="en-US" dirty="0">
              <a:latin typeface="+mn-lt"/>
            </a:endParaRPr>
          </a:p>
        </p:txBody>
      </p:sp>
      <p:sp>
        <p:nvSpPr>
          <p:cNvPr id="9" name="Rectangle 8">
            <a:extLst>
              <a:ext uri="{FF2B5EF4-FFF2-40B4-BE49-F238E27FC236}">
                <a16:creationId xmlns:a16="http://schemas.microsoft.com/office/drawing/2014/main" id="{FCFED6C2-1E7C-0742-9105-E94842FBD694}"/>
              </a:ext>
            </a:extLst>
          </p:cNvPr>
          <p:cNvSpPr/>
          <p:nvPr/>
        </p:nvSpPr>
        <p:spPr>
          <a:xfrm>
            <a:off x="615309" y="5523302"/>
            <a:ext cx="3903682"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7FB33A"/>
              </a:buClr>
            </a:pPr>
            <a:r>
              <a:rPr lang="en-US" sz="1600" b="1" dirty="0">
                <a:solidFill>
                  <a:sysClr val="windowText" lastClr="000000"/>
                </a:solidFill>
                <a:cs typeface="Calibri Light"/>
              </a:rPr>
              <a:t>Pro Tip: </a:t>
            </a:r>
            <a:r>
              <a:rPr lang="en-US" sz="1600" dirty="0">
                <a:solidFill>
                  <a:sysClr val="windowText" lastClr="000000"/>
                </a:solidFill>
                <a:cs typeface="Calibri Light"/>
              </a:rPr>
              <a:t>Use </a:t>
            </a:r>
            <a:r>
              <a:rPr lang="en-US" sz="1600" dirty="0">
                <a:solidFill>
                  <a:schemeClr val="tx1"/>
                </a:solidFill>
                <a:cs typeface="Calibri" panose="020F0502020204030204" pitchFamily="34" charset="0"/>
              </a:rPr>
              <a:t>this</a:t>
            </a:r>
            <a:r>
              <a:rPr lang="en-US" sz="1600" dirty="0">
                <a:solidFill>
                  <a:sysClr val="windowText" lastClr="000000"/>
                </a:solidFill>
                <a:cs typeface="Calibri Light"/>
              </a:rPr>
              <a:t> </a:t>
            </a:r>
            <a:r>
              <a:rPr lang="en-US" sz="1600" dirty="0">
                <a:solidFill>
                  <a:schemeClr val="tx1"/>
                </a:solidFill>
                <a:cs typeface="Calibri" panose="020F0502020204030204" pitchFamily="34" charset="0"/>
              </a:rPr>
              <a:t>report to understand where to find your audience online.</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963" y="5278986"/>
            <a:ext cx="788201" cy="740814"/>
          </a:xfrm>
          <a:prstGeom prst="rect">
            <a:avLst/>
          </a:prstGeom>
        </p:spPr>
      </p:pic>
      <p:pic>
        <p:nvPicPr>
          <p:cNvPr id="7" name="Picture 6">
            <a:extLst>
              <a:ext uri="{FF2B5EF4-FFF2-40B4-BE49-F238E27FC236}">
                <a16:creationId xmlns:a16="http://schemas.microsoft.com/office/drawing/2014/main" id="{3BF6C035-6935-47A1-8C01-AB6A8888D0C4}"/>
              </a:ext>
            </a:extLst>
          </p:cNvPr>
          <p:cNvPicPr>
            <a:picLocks noChangeAspect="1"/>
          </p:cNvPicPr>
          <p:nvPr/>
        </p:nvPicPr>
        <p:blipFill>
          <a:blip r:embed="rId5"/>
          <a:srcRect/>
          <a:stretch/>
        </p:blipFill>
        <p:spPr>
          <a:xfrm>
            <a:off x="5397417" y="1427422"/>
            <a:ext cx="6351407" cy="3886200"/>
          </a:xfrm>
          <a:prstGeom prst="rect">
            <a:avLst/>
          </a:prstGeom>
          <a:ln>
            <a:solidFill>
              <a:schemeClr val="bg2">
                <a:lumMod val="90000"/>
              </a:schemeClr>
            </a:solidFill>
          </a:ln>
        </p:spPr>
      </p:pic>
    </p:spTree>
    <p:extLst>
      <p:ext uri="{BB962C8B-B14F-4D97-AF65-F5344CB8AC3E}">
        <p14:creationId xmlns:p14="http://schemas.microsoft.com/office/powerpoint/2010/main" val="151057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685800" y="1371600"/>
            <a:ext cx="3886200" cy="4648200"/>
          </a:xfrm>
        </p:spPr>
        <p:txBody>
          <a:bodyPr/>
          <a:lstStyle/>
          <a:p>
            <a:pPr marL="0" indent="0">
              <a:buNone/>
            </a:pPr>
            <a:r>
              <a:rPr lang="en-US" sz="1800" b="1" dirty="0">
                <a:cs typeface="Calibri" panose="020F0502020204030204" pitchFamily="34" charset="0"/>
              </a:rPr>
              <a:t>What specific websites does my audience visit online?</a:t>
            </a:r>
          </a:p>
          <a:p>
            <a:endParaRPr lang="en-US" sz="1800" b="1" dirty="0">
              <a:cs typeface="Calibri" panose="020F0502020204030204" pitchFamily="34" charset="0"/>
            </a:endParaRPr>
          </a:p>
          <a:p>
            <a:pPr marL="285750" indent="-285750"/>
            <a:r>
              <a:rPr lang="en-US" sz="1800" dirty="0">
                <a:cs typeface="Calibri" panose="020F0502020204030204" pitchFamily="34" charset="0"/>
              </a:rPr>
              <a:t>Make better-informed decisions for targeting and ad-buying strategy</a:t>
            </a:r>
          </a:p>
          <a:p>
            <a:pPr marL="285750" indent="-285750"/>
            <a:r>
              <a:rPr lang="en-US" sz="1800" dirty="0">
                <a:cs typeface="Calibri" panose="020F0502020204030204" pitchFamily="34" charset="0"/>
              </a:rPr>
              <a:t>Activate at scale via your DSP</a:t>
            </a:r>
          </a:p>
          <a:p>
            <a:pPr marL="285750" indent="-285750"/>
            <a:r>
              <a:rPr lang="en-US" sz="1800" dirty="0">
                <a:cs typeface="Calibri" panose="020F0502020204030204" pitchFamily="34" charset="0"/>
              </a:rPr>
              <a:t>Note: the Site Affinity Report comes at an additional cost and is available for survey audiences only</a:t>
            </a:r>
          </a:p>
          <a:p>
            <a:pPr marL="285750" indent="-285750"/>
            <a:endParaRPr lang="en-US" sz="1800" dirty="0">
              <a:cs typeface="Calibri" panose="020F0502020204030204" pitchFamily="34" charset="0"/>
            </a:endParaRPr>
          </a:p>
          <a:p>
            <a:endParaRPr lang="en-US" sz="1800" dirty="0"/>
          </a:p>
        </p:txBody>
      </p:sp>
      <p:sp>
        <p:nvSpPr>
          <p:cNvPr id="4" name="Text Placeholder 3"/>
          <p:cNvSpPr>
            <a:spLocks noGrp="1"/>
          </p:cNvSpPr>
          <p:nvPr>
            <p:ph type="body" sz="quarter" idx="14"/>
          </p:nvPr>
        </p:nvSpPr>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3"/>
              </a:rPr>
              <a:t>Site Affinity Report</a:t>
            </a:r>
            <a:endParaRPr lang="en-US" dirty="0">
              <a:latin typeface="+mn-lt"/>
            </a:endParaRPr>
          </a:p>
        </p:txBody>
      </p:sp>
      <p:sp>
        <p:nvSpPr>
          <p:cNvPr id="8" name="Rectangle 7">
            <a:extLst>
              <a:ext uri="{FF2B5EF4-FFF2-40B4-BE49-F238E27FC236}">
                <a16:creationId xmlns:a16="http://schemas.microsoft.com/office/drawing/2014/main" id="{26402946-38DB-AD4A-9BF2-0DE7034D78B5}"/>
              </a:ext>
            </a:extLst>
          </p:cNvPr>
          <p:cNvSpPr/>
          <p:nvPr/>
        </p:nvSpPr>
        <p:spPr>
          <a:xfrm>
            <a:off x="615309" y="5523302"/>
            <a:ext cx="8502187" cy="890750"/>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chemeClr val="tx1"/>
                </a:solidFill>
                <a:cs typeface="Calibri" panose="020F0502020204030204" pitchFamily="34" charset="0"/>
              </a:rPr>
              <a:t>Pro Tip: </a:t>
            </a:r>
            <a:r>
              <a:rPr lang="en-US" sz="1600" dirty="0">
                <a:solidFill>
                  <a:schemeClr val="tx1"/>
                </a:solidFill>
                <a:cs typeface="Calibri" panose="020F0502020204030204" pitchFamily="34" charset="0"/>
              </a:rPr>
              <a:t>We recommend that you filter for websites that are white and have a Unique Visitor Index of at least 120 to ensure that you find your target audience on the websites.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963" y="5278986"/>
            <a:ext cx="788201" cy="740814"/>
          </a:xfrm>
          <a:prstGeom prst="rect">
            <a:avLst/>
          </a:prstGeom>
        </p:spPr>
      </p:pic>
      <p:pic>
        <p:nvPicPr>
          <p:cNvPr id="7" name="Picture 6">
            <a:extLst>
              <a:ext uri="{FF2B5EF4-FFF2-40B4-BE49-F238E27FC236}">
                <a16:creationId xmlns:a16="http://schemas.microsoft.com/office/drawing/2014/main" id="{5BED87A6-E6F2-4A7A-B1CC-F2C185AE48FE}"/>
              </a:ext>
            </a:extLst>
          </p:cNvPr>
          <p:cNvPicPr>
            <a:picLocks noChangeAspect="1"/>
          </p:cNvPicPr>
          <p:nvPr/>
        </p:nvPicPr>
        <p:blipFill>
          <a:blip r:embed="rId5"/>
          <a:srcRect/>
          <a:stretch/>
        </p:blipFill>
        <p:spPr>
          <a:xfrm>
            <a:off x="5167899" y="1297015"/>
            <a:ext cx="6087306" cy="4018612"/>
          </a:xfrm>
          <a:prstGeom prst="rect">
            <a:avLst/>
          </a:prstGeom>
          <a:ln>
            <a:solidFill>
              <a:schemeClr val="bg2">
                <a:lumMod val="90000"/>
              </a:schemeClr>
            </a:solidFill>
          </a:ln>
        </p:spPr>
      </p:pic>
    </p:spTree>
    <p:extLst>
      <p:ext uri="{BB962C8B-B14F-4D97-AF65-F5344CB8AC3E}">
        <p14:creationId xmlns:p14="http://schemas.microsoft.com/office/powerpoint/2010/main" val="216129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685800" y="1371600"/>
            <a:ext cx="4267200" cy="4648200"/>
          </a:xfrm>
        </p:spPr>
        <p:txBody>
          <a:bodyPr/>
          <a:lstStyle/>
          <a:p>
            <a:pPr marL="0" indent="0">
              <a:spcAft>
                <a:spcPts val="600"/>
              </a:spcAft>
              <a:buClr>
                <a:schemeClr val="accent3"/>
              </a:buClr>
              <a:buNone/>
            </a:pPr>
            <a:r>
              <a:rPr lang="en-US" sz="1800" b="1" dirty="0">
                <a:cs typeface="Calibri" panose="020F0502020204030204" pitchFamily="34" charset="0"/>
              </a:rPr>
              <a:t>How do my audiences compare to each other? </a:t>
            </a:r>
          </a:p>
          <a:p>
            <a:pPr marL="285750" indent="-285750">
              <a:spcAft>
                <a:spcPts val="600"/>
              </a:spcAft>
              <a:buClr>
                <a:schemeClr val="accent3"/>
              </a:buClr>
            </a:pPr>
            <a:endParaRPr lang="en-US" sz="1800" dirty="0">
              <a:cs typeface="Calibri" panose="020F0502020204030204" pitchFamily="34" charset="0"/>
            </a:endParaRPr>
          </a:p>
          <a:p>
            <a:pPr marL="285750" indent="-285750">
              <a:spcAft>
                <a:spcPts val="600"/>
              </a:spcAft>
              <a:buClr>
                <a:schemeClr val="accent3"/>
              </a:buClr>
            </a:pPr>
            <a:r>
              <a:rPr lang="en-US" sz="1800" dirty="0">
                <a:cs typeface="Calibri" panose="020F0502020204030204" pitchFamily="34" charset="0"/>
              </a:rPr>
              <a:t>Quick, at-a-glance overview of how audiences compare and differ</a:t>
            </a:r>
          </a:p>
          <a:p>
            <a:pPr marL="285750" indent="-285750">
              <a:spcAft>
                <a:spcPts val="600"/>
              </a:spcAft>
              <a:buClr>
                <a:schemeClr val="accent3"/>
              </a:buClr>
            </a:pPr>
            <a:r>
              <a:rPr lang="en-US" sz="1800" dirty="0">
                <a:cs typeface="Calibri" panose="020F0502020204030204" pitchFamily="34" charset="0"/>
              </a:rPr>
              <a:t>Inform market research, customer segmentation and creative/messaging</a:t>
            </a:r>
          </a:p>
          <a:p>
            <a:pPr marL="285750" indent="-285750">
              <a:spcAft>
                <a:spcPts val="600"/>
              </a:spcAft>
              <a:buClr>
                <a:schemeClr val="accent3"/>
              </a:buClr>
            </a:pPr>
            <a:r>
              <a:rPr lang="en-US" sz="1800" dirty="0">
                <a:cs typeface="Calibri" panose="020F0502020204030204" pitchFamily="34" charset="0"/>
              </a:rPr>
              <a:t>Identify interesting insight areas to deep dive into via the Analysis visualizations</a:t>
            </a:r>
          </a:p>
          <a:p>
            <a:pPr>
              <a:buClr>
                <a:schemeClr val="accent3"/>
              </a:buClr>
            </a:pPr>
            <a:endParaRPr lang="en-US" sz="1800" dirty="0"/>
          </a:p>
        </p:txBody>
      </p:sp>
      <p:sp>
        <p:nvSpPr>
          <p:cNvPr id="4" name="Text Placeholder 3"/>
          <p:cNvSpPr>
            <a:spLocks noGrp="1"/>
          </p:cNvSpPr>
          <p:nvPr>
            <p:ph type="body" sz="quarter" idx="14"/>
          </p:nvPr>
        </p:nvSpPr>
        <p:spPr>
          <a:xfrm>
            <a:off x="-38101" y="342348"/>
            <a:ext cx="12105255" cy="635000"/>
          </a:xfrm>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3"/>
              </a:rPr>
              <a:t>Audience Comparison Report</a:t>
            </a:r>
            <a:endParaRPr lang="en-US" dirty="0">
              <a:latin typeface="+mn-lt"/>
            </a:endParaRPr>
          </a:p>
        </p:txBody>
      </p:sp>
      <p:sp>
        <p:nvSpPr>
          <p:cNvPr id="8" name="Rectangle 7">
            <a:extLst>
              <a:ext uri="{FF2B5EF4-FFF2-40B4-BE49-F238E27FC236}">
                <a16:creationId xmlns:a16="http://schemas.microsoft.com/office/drawing/2014/main" id="{3AAFE119-31FB-7241-81D0-83A3E05A04AD}"/>
              </a:ext>
            </a:extLst>
          </p:cNvPr>
          <p:cNvSpPr/>
          <p:nvPr/>
        </p:nvSpPr>
        <p:spPr>
          <a:xfrm>
            <a:off x="615310" y="5523302"/>
            <a:ext cx="4181978" cy="890750"/>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chemeClr val="tx1"/>
                </a:solidFill>
                <a:cs typeface="Calibri" panose="020F0502020204030204" pitchFamily="34" charset="0"/>
              </a:rPr>
              <a:t>Pro Tip: </a:t>
            </a:r>
            <a:r>
              <a:rPr lang="en-US" sz="1600" dirty="0">
                <a:solidFill>
                  <a:schemeClr val="tx1"/>
                </a:solidFill>
                <a:cs typeface="Calibri" panose="020F0502020204030204" pitchFamily="34" charset="0"/>
              </a:rPr>
              <a:t>Use this report to easily compare two or more audiences to each other.</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963" y="5278986"/>
            <a:ext cx="788201" cy="740814"/>
          </a:xfrm>
          <a:prstGeom prst="rect">
            <a:avLst/>
          </a:prstGeom>
        </p:spPr>
      </p:pic>
      <p:pic>
        <p:nvPicPr>
          <p:cNvPr id="6" name="Picture 5">
            <a:extLst>
              <a:ext uri="{FF2B5EF4-FFF2-40B4-BE49-F238E27FC236}">
                <a16:creationId xmlns:a16="http://schemas.microsoft.com/office/drawing/2014/main" id="{71519EAF-37A6-4D6D-B993-E992456EC046}"/>
              </a:ext>
            </a:extLst>
          </p:cNvPr>
          <p:cNvPicPr>
            <a:picLocks noChangeAspect="1"/>
          </p:cNvPicPr>
          <p:nvPr/>
        </p:nvPicPr>
        <p:blipFill>
          <a:blip r:embed="rId5"/>
          <a:srcRect/>
          <a:stretch/>
        </p:blipFill>
        <p:spPr>
          <a:xfrm>
            <a:off x="4939592" y="1560770"/>
            <a:ext cx="6939445" cy="3718216"/>
          </a:xfrm>
          <a:prstGeom prst="rect">
            <a:avLst/>
          </a:prstGeom>
          <a:ln>
            <a:solidFill>
              <a:schemeClr val="bg2"/>
            </a:solidFill>
          </a:ln>
        </p:spPr>
      </p:pic>
    </p:spTree>
    <p:extLst>
      <p:ext uri="{BB962C8B-B14F-4D97-AF65-F5344CB8AC3E}">
        <p14:creationId xmlns:p14="http://schemas.microsoft.com/office/powerpoint/2010/main" val="228118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685800" y="1371600"/>
            <a:ext cx="3886200" cy="4648200"/>
          </a:xfrm>
        </p:spPr>
        <p:txBody>
          <a:bodyPr/>
          <a:lstStyle/>
          <a:p>
            <a:pPr marL="0" indent="0">
              <a:spcAft>
                <a:spcPts val="600"/>
              </a:spcAft>
              <a:buNone/>
            </a:pPr>
            <a:r>
              <a:rPr lang="en-US" sz="1800" b="1" dirty="0">
                <a:cs typeface="Calibri" panose="020F0502020204030204" pitchFamily="34" charset="0"/>
              </a:rPr>
              <a:t>What are my audience’s political drivers?  </a:t>
            </a:r>
          </a:p>
          <a:p>
            <a:pPr marL="285750" indent="-285750">
              <a:spcAft>
                <a:spcPts val="600"/>
              </a:spcAft>
            </a:pPr>
            <a:r>
              <a:rPr lang="en-US" sz="1800" dirty="0">
                <a:cs typeface="Calibri" panose="020F0502020204030204" pitchFamily="34" charset="0"/>
              </a:rPr>
              <a:t>What’s their political party?</a:t>
            </a:r>
          </a:p>
          <a:p>
            <a:pPr marL="285750" indent="-285750">
              <a:spcAft>
                <a:spcPts val="600"/>
              </a:spcAft>
            </a:pPr>
            <a:r>
              <a:rPr lang="en-US" sz="1800" dirty="0">
                <a:cs typeface="Calibri" panose="020F0502020204030204" pitchFamily="34" charset="0"/>
              </a:rPr>
              <a:t>What candidate platforms do they support?</a:t>
            </a:r>
          </a:p>
          <a:p>
            <a:pPr marL="285750" indent="-285750">
              <a:spcAft>
                <a:spcPts val="600"/>
              </a:spcAft>
            </a:pPr>
            <a:r>
              <a:rPr lang="en-US" sz="1800" dirty="0">
                <a:cs typeface="Calibri" panose="020F0502020204030204" pitchFamily="34" charset="0"/>
              </a:rPr>
              <a:t>What’s their social and fiscal ideology? </a:t>
            </a:r>
          </a:p>
          <a:p>
            <a:pPr marL="285750" indent="-285750">
              <a:spcAft>
                <a:spcPts val="600"/>
              </a:spcAft>
            </a:pPr>
            <a:r>
              <a:rPr lang="en-US" sz="1800" dirty="0">
                <a:cs typeface="Calibri" panose="020F0502020204030204" pitchFamily="34" charset="0"/>
              </a:rPr>
              <a:t>Note: the Political Drivers report is only enabled for our Political clients</a:t>
            </a:r>
          </a:p>
          <a:p>
            <a:endParaRPr lang="en-US" sz="1800" dirty="0"/>
          </a:p>
        </p:txBody>
      </p:sp>
      <p:sp>
        <p:nvSpPr>
          <p:cNvPr id="4" name="Text Placeholder 3"/>
          <p:cNvSpPr>
            <a:spLocks noGrp="1"/>
          </p:cNvSpPr>
          <p:nvPr>
            <p:ph type="body" sz="quarter" idx="14"/>
          </p:nvPr>
        </p:nvSpPr>
        <p:spPr/>
        <p:txBody>
          <a:bodyPr/>
          <a:lstStyle/>
          <a:p>
            <a:r>
              <a:rPr lang="en-US" dirty="0">
                <a:latin typeface="+mn-lt"/>
                <a:cs typeface="Calibri" panose="020F0502020204030204" pitchFamily="34" charset="0"/>
              </a:rPr>
              <a:t>Interpreting the </a:t>
            </a:r>
            <a:r>
              <a:rPr lang="en-US" dirty="0">
                <a:latin typeface="+mn-lt"/>
                <a:cs typeface="Calibri" panose="020F0502020204030204" pitchFamily="34" charset="0"/>
                <a:hlinkClick r:id="rId3"/>
              </a:rPr>
              <a:t>Political Drivers Report</a:t>
            </a:r>
            <a:endParaRPr lang="en-US" dirty="0">
              <a:latin typeface="+mn-lt"/>
            </a:endParaRPr>
          </a:p>
        </p:txBody>
      </p:sp>
      <p:sp>
        <p:nvSpPr>
          <p:cNvPr id="8" name="Rectangle 7">
            <a:extLst>
              <a:ext uri="{FF2B5EF4-FFF2-40B4-BE49-F238E27FC236}">
                <a16:creationId xmlns:a16="http://schemas.microsoft.com/office/drawing/2014/main" id="{61DED8B1-9764-D149-9CD0-B59F36D5A8E1}"/>
              </a:ext>
            </a:extLst>
          </p:cNvPr>
          <p:cNvSpPr/>
          <p:nvPr/>
        </p:nvSpPr>
        <p:spPr>
          <a:xfrm>
            <a:off x="615310" y="5523302"/>
            <a:ext cx="5083126"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chemeClr val="tx1"/>
                </a:solidFill>
                <a:cs typeface="Calibri" panose="020F0502020204030204" pitchFamily="34" charset="0"/>
              </a:rPr>
              <a:t>Pro Tip: </a:t>
            </a:r>
            <a:r>
              <a:rPr lang="en-US" sz="1600" dirty="0">
                <a:solidFill>
                  <a:schemeClr val="tx1"/>
                </a:solidFill>
                <a:cs typeface="Calibri" panose="020F0502020204030204" pitchFamily="34" charset="0"/>
              </a:rPr>
              <a:t>Use this report to inform your campaign strategy and engage your voters and constituents.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455" y="5426719"/>
            <a:ext cx="788201" cy="740814"/>
          </a:xfrm>
          <a:prstGeom prst="rect">
            <a:avLst/>
          </a:prstGeom>
        </p:spPr>
      </p:pic>
      <p:pic>
        <p:nvPicPr>
          <p:cNvPr id="3" name="Picture 2">
            <a:extLst>
              <a:ext uri="{FF2B5EF4-FFF2-40B4-BE49-F238E27FC236}">
                <a16:creationId xmlns:a16="http://schemas.microsoft.com/office/drawing/2014/main" id="{EA3A06EE-D6C5-34B3-4A5F-F5020B84815F}"/>
              </a:ext>
            </a:extLst>
          </p:cNvPr>
          <p:cNvPicPr>
            <a:picLocks noChangeAspect="1"/>
          </p:cNvPicPr>
          <p:nvPr/>
        </p:nvPicPr>
        <p:blipFill>
          <a:blip r:embed="rId5"/>
          <a:srcRect/>
          <a:stretch/>
        </p:blipFill>
        <p:spPr>
          <a:xfrm>
            <a:off x="5001345" y="1447800"/>
            <a:ext cx="6540692" cy="3978919"/>
          </a:xfrm>
          <a:prstGeom prst="rect">
            <a:avLst/>
          </a:prstGeom>
        </p:spPr>
      </p:pic>
    </p:spTree>
    <p:extLst>
      <p:ext uri="{BB962C8B-B14F-4D97-AF65-F5344CB8AC3E}">
        <p14:creationId xmlns:p14="http://schemas.microsoft.com/office/powerpoint/2010/main" val="138318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48820" y="248860"/>
            <a:ext cx="10871200" cy="635000"/>
          </a:xfrm>
        </p:spPr>
        <p:txBody>
          <a:bodyPr/>
          <a:lstStyle/>
          <a:p>
            <a:r>
              <a:rPr lang="en-US" sz="3200" dirty="0">
                <a:latin typeface="+mn-lt"/>
                <a:cs typeface="Calibri"/>
              </a:rPr>
              <a:t>Module 3 </a:t>
            </a:r>
            <a:r>
              <a:rPr lang="en-US" sz="3200" dirty="0">
                <a:latin typeface="+mn-lt"/>
              </a:rPr>
              <a:t>Audience Analysis – Curated Reports </a:t>
            </a:r>
            <a:r>
              <a:rPr lang="en-US" sz="3200" dirty="0">
                <a:latin typeface="+mn-lt"/>
                <a:cs typeface="Calibri"/>
              </a:rPr>
              <a:t>Summary</a:t>
            </a:r>
            <a:endParaRPr lang="en-US" sz="3200" dirty="0">
              <a:latin typeface="+mn-lt"/>
            </a:endParaRPr>
          </a:p>
        </p:txBody>
      </p:sp>
      <p:sp>
        <p:nvSpPr>
          <p:cNvPr id="11" name="Round Diagonal Corner Rectangle 10">
            <a:extLst>
              <a:ext uri="{FF2B5EF4-FFF2-40B4-BE49-F238E27FC236}">
                <a16:creationId xmlns:a16="http://schemas.microsoft.com/office/drawing/2014/main" id="{8D8536D3-CF06-514A-A233-DD09A1758E59}"/>
              </a:ext>
            </a:extLst>
          </p:cNvPr>
          <p:cNvSpPr/>
          <p:nvPr/>
        </p:nvSpPr>
        <p:spPr>
          <a:xfrm>
            <a:off x="353586" y="1036982"/>
            <a:ext cx="5630834" cy="319156"/>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What You Have Learned</a:t>
            </a:r>
          </a:p>
        </p:txBody>
      </p:sp>
      <p:sp>
        <p:nvSpPr>
          <p:cNvPr id="15" name="Round Diagonal Corner Rectangle 14">
            <a:extLst>
              <a:ext uri="{FF2B5EF4-FFF2-40B4-BE49-F238E27FC236}">
                <a16:creationId xmlns:a16="http://schemas.microsoft.com/office/drawing/2014/main" id="{A4A6C3AE-C6FF-3441-BC58-E495DE5E9E44}"/>
              </a:ext>
            </a:extLst>
          </p:cNvPr>
          <p:cNvSpPr/>
          <p:nvPr/>
        </p:nvSpPr>
        <p:spPr>
          <a:xfrm>
            <a:off x="6180165" y="1036982"/>
            <a:ext cx="5630834" cy="319156"/>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Key Steps</a:t>
            </a:r>
          </a:p>
        </p:txBody>
      </p:sp>
      <p:sp>
        <p:nvSpPr>
          <p:cNvPr id="16" name="Rectangle 20">
            <a:extLst>
              <a:ext uri="{FF2B5EF4-FFF2-40B4-BE49-F238E27FC236}">
                <a16:creationId xmlns:a16="http://schemas.microsoft.com/office/drawing/2014/main" id="{EB668D05-AF36-D045-BB62-D92B8F066566}"/>
              </a:ext>
            </a:extLst>
          </p:cNvPr>
          <p:cNvSpPr>
            <a:spLocks noChangeArrowheads="1"/>
          </p:cNvSpPr>
          <p:nvPr/>
        </p:nvSpPr>
        <p:spPr bwMode="auto">
          <a:xfrm>
            <a:off x="353586" y="4198349"/>
            <a:ext cx="5630834" cy="2248634"/>
          </a:xfrm>
          <a:prstGeom prst="rect">
            <a:avLst/>
          </a:prstGeom>
          <a:solidFill>
            <a:schemeClr val="bg1"/>
          </a:solidFill>
          <a:ln w="19050">
            <a:solidFill>
              <a:srgbClr val="7FB33A"/>
            </a:solid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400"/>
              </a:spcAft>
              <a:buSzPct val="100000"/>
            </a:pPr>
            <a:r>
              <a:rPr lang="en-US" sz="1400" b="1" dirty="0">
                <a:solidFill>
                  <a:schemeClr val="tx1"/>
                </a:solidFill>
                <a:ea typeface="MS PGothic" panose="020B0600070205080204" pitchFamily="34" charset="-128"/>
                <a:cs typeface="Calibri"/>
              </a:rPr>
              <a:t>Q: What’s more important, Composition or Index?</a:t>
            </a:r>
          </a:p>
          <a:p>
            <a:pPr lvl="1" indent="-169863">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Both are the most important!  </a:t>
            </a:r>
          </a:p>
          <a:p>
            <a:pPr lvl="1" indent="-169863">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Composition is important to look at when determining scale – how many people possess this trait?</a:t>
            </a:r>
          </a:p>
          <a:p>
            <a:pPr lvl="1" indent="-169863">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Index is important when trying to understand what differentiates an audience and makes them unique.</a:t>
            </a:r>
          </a:p>
        </p:txBody>
      </p:sp>
      <p:sp>
        <p:nvSpPr>
          <p:cNvPr id="17" name="Round Diagonal Corner Rectangle 16">
            <a:extLst>
              <a:ext uri="{FF2B5EF4-FFF2-40B4-BE49-F238E27FC236}">
                <a16:creationId xmlns:a16="http://schemas.microsoft.com/office/drawing/2014/main" id="{45FFA8EF-C244-5D4B-B8EE-F41506430E2D}"/>
              </a:ext>
            </a:extLst>
          </p:cNvPr>
          <p:cNvSpPr/>
          <p:nvPr/>
        </p:nvSpPr>
        <p:spPr>
          <a:xfrm>
            <a:off x="353586" y="3840068"/>
            <a:ext cx="5630834" cy="319156"/>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FAQ</a:t>
            </a:r>
          </a:p>
        </p:txBody>
      </p:sp>
      <p:sp>
        <p:nvSpPr>
          <p:cNvPr id="18" name="Rectangle 20">
            <a:extLst>
              <a:ext uri="{FF2B5EF4-FFF2-40B4-BE49-F238E27FC236}">
                <a16:creationId xmlns:a16="http://schemas.microsoft.com/office/drawing/2014/main" id="{C45A877F-7B70-FA40-BD29-F2FF9D426C24}"/>
              </a:ext>
            </a:extLst>
          </p:cNvPr>
          <p:cNvSpPr>
            <a:spLocks noChangeArrowheads="1"/>
          </p:cNvSpPr>
          <p:nvPr/>
        </p:nvSpPr>
        <p:spPr bwMode="auto">
          <a:xfrm>
            <a:off x="6131668" y="4198350"/>
            <a:ext cx="5630834" cy="2248633"/>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numCol="2" rtlCol="0" anchor="t"/>
          <a:lstStyle/>
          <a:p>
            <a:pPr>
              <a:spcAft>
                <a:spcPts val="400"/>
              </a:spcAft>
              <a:buSzPct val="100000"/>
            </a:pPr>
            <a:r>
              <a:rPr lang="en-US" sz="1100" u="sng" dirty="0">
                <a:solidFill>
                  <a:schemeClr val="tx1"/>
                </a:solidFill>
                <a:hlinkClick r:id="rId3"/>
              </a:rPr>
              <a:t>The Definitive Guide to Understanding Index and Composition</a:t>
            </a:r>
            <a:endParaRPr lang="en-US" sz="1100" dirty="0">
              <a:solidFill>
                <a:schemeClr val="tx1"/>
              </a:solidFill>
              <a:ea typeface="MS PGothic" panose="020B0600070205080204" pitchFamily="34" charset="-128"/>
              <a:cs typeface="HP Simplified" panose="020B0604020204020204" pitchFamily="34" charset="0"/>
            </a:endParaRPr>
          </a:p>
          <a:p>
            <a:pPr>
              <a:spcAft>
                <a:spcPts val="400"/>
              </a:spcAft>
              <a:buSzPct val="100000"/>
            </a:pPr>
            <a:endParaRPr lang="en-US" sz="1100" dirty="0">
              <a:solidFill>
                <a:schemeClr val="tx1"/>
              </a:solidFill>
            </a:endParaRPr>
          </a:p>
          <a:p>
            <a:pPr>
              <a:spcAft>
                <a:spcPts val="400"/>
              </a:spcAft>
              <a:buSzPct val="100000"/>
            </a:pPr>
            <a:r>
              <a:rPr lang="en-US" sz="1100" dirty="0">
                <a:solidFill>
                  <a:schemeClr val="tx1"/>
                </a:solidFill>
                <a:hlinkClick r:id="rId4"/>
              </a:rPr>
              <a:t>Using our Curated Reports</a:t>
            </a:r>
            <a:endParaRPr lang="en-US" sz="1100" dirty="0">
              <a:solidFill>
                <a:schemeClr val="tx1"/>
              </a:solidFill>
            </a:endParaRPr>
          </a:p>
          <a:p>
            <a:pPr>
              <a:spcAft>
                <a:spcPts val="400"/>
              </a:spcAft>
              <a:buSzPct val="100000"/>
            </a:pPr>
            <a:endParaRPr lang="en-US" sz="1100" dirty="0">
              <a:solidFill>
                <a:schemeClr val="tx1"/>
              </a:solidFill>
              <a:ea typeface="MS PGothic" panose="020B0600070205080204" pitchFamily="34" charset="-128"/>
              <a:cs typeface="Calibri"/>
              <a:hlinkClick r:id="" action="ppaction://noaction"/>
            </a:endParaRPr>
          </a:p>
        </p:txBody>
      </p:sp>
      <p:sp>
        <p:nvSpPr>
          <p:cNvPr id="19" name="Round Diagonal Corner Rectangle 18">
            <a:extLst>
              <a:ext uri="{FF2B5EF4-FFF2-40B4-BE49-F238E27FC236}">
                <a16:creationId xmlns:a16="http://schemas.microsoft.com/office/drawing/2014/main" id="{0502E759-46D1-1248-9D86-0B1B3FEC2B0F}"/>
              </a:ext>
            </a:extLst>
          </p:cNvPr>
          <p:cNvSpPr/>
          <p:nvPr/>
        </p:nvSpPr>
        <p:spPr>
          <a:xfrm>
            <a:off x="6180165" y="3840068"/>
            <a:ext cx="5630834" cy="319156"/>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For Additional Help </a:t>
            </a:r>
          </a:p>
        </p:txBody>
      </p:sp>
      <p:sp>
        <p:nvSpPr>
          <p:cNvPr id="21" name="Rectangle 20">
            <a:extLst>
              <a:ext uri="{FF2B5EF4-FFF2-40B4-BE49-F238E27FC236}">
                <a16:creationId xmlns:a16="http://schemas.microsoft.com/office/drawing/2014/main" id="{F2AA0E35-22E0-5741-8D62-BB93CF6BB22F}"/>
              </a:ext>
            </a:extLst>
          </p:cNvPr>
          <p:cNvSpPr>
            <a:spLocks noChangeArrowheads="1"/>
          </p:cNvSpPr>
          <p:nvPr/>
        </p:nvSpPr>
        <p:spPr bwMode="auto">
          <a:xfrm>
            <a:off x="366286" y="1395262"/>
            <a:ext cx="5630834" cy="2294995"/>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Navigating to a saved audience</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Adding an audience to an analysis </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Understanding audience metrics</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Interpreting curated reports for quick insights</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Understanding Index and Composition</a:t>
            </a:r>
          </a:p>
          <a:p>
            <a:pPr>
              <a:spcAft>
                <a:spcPts val="400"/>
              </a:spcAft>
              <a:buSzPct val="100000"/>
            </a:pPr>
            <a:endParaRPr lang="en-US" sz="1400" dirty="0">
              <a:solidFill>
                <a:schemeClr val="tx1"/>
              </a:solidFill>
              <a:ea typeface="MS PGothic" panose="020B0600070205080204" pitchFamily="34" charset="-128"/>
              <a:cs typeface="Calibri"/>
            </a:endParaRPr>
          </a:p>
          <a:p>
            <a:pPr>
              <a:spcAft>
                <a:spcPts val="400"/>
              </a:spcAft>
              <a:buSzPct val="100000"/>
            </a:pPr>
            <a:endParaRPr lang="en-US" sz="1400" dirty="0">
              <a:solidFill>
                <a:schemeClr val="tx1"/>
              </a:solidFill>
              <a:ea typeface="MS PGothic" panose="020B0600070205080204" pitchFamily="34" charset="-128"/>
              <a:cs typeface="Calibri"/>
            </a:endParaRPr>
          </a:p>
        </p:txBody>
      </p:sp>
      <p:sp>
        <p:nvSpPr>
          <p:cNvPr id="22" name="Rectangle 20">
            <a:extLst>
              <a:ext uri="{FF2B5EF4-FFF2-40B4-BE49-F238E27FC236}">
                <a16:creationId xmlns:a16="http://schemas.microsoft.com/office/drawing/2014/main" id="{4A17EE2B-5AA7-AC49-8984-CC0956A88479}"/>
              </a:ext>
            </a:extLst>
          </p:cNvPr>
          <p:cNvSpPr>
            <a:spLocks noChangeArrowheads="1"/>
          </p:cNvSpPr>
          <p:nvPr/>
        </p:nvSpPr>
        <p:spPr bwMode="auto">
          <a:xfrm>
            <a:off x="6192865" y="1395262"/>
            <a:ext cx="5630834" cy="2294995"/>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HP Simplified" panose="020B0604020204020204" pitchFamily="34" charset="0"/>
              </a:rPr>
              <a:t>Navigate to </a:t>
            </a:r>
            <a:r>
              <a:rPr lang="en-US" sz="1400" b="1" dirty="0">
                <a:solidFill>
                  <a:schemeClr val="tx1"/>
                </a:solidFill>
                <a:ea typeface="MS PGothic" panose="020B0600070205080204" pitchFamily="34" charset="-128"/>
                <a:cs typeface="HP Simplified" panose="020B0604020204020204" pitchFamily="34" charset="0"/>
              </a:rPr>
              <a:t>Your Saved Audiences</a:t>
            </a:r>
          </a:p>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HP Simplified" panose="020B0604020204020204" pitchFamily="34" charset="0"/>
              </a:rPr>
              <a:t>Add Audiences to Analysis</a:t>
            </a:r>
            <a:endParaRPr lang="en-US" sz="1400" dirty="0">
              <a:solidFill>
                <a:schemeClr val="tx1"/>
              </a:solidFill>
              <a:ea typeface="MS PGothic" panose="020B0600070205080204" pitchFamily="34" charset="-128"/>
              <a:cs typeface="Calibri"/>
            </a:endParaRPr>
          </a:p>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Calibri"/>
              </a:rPr>
              <a:t>Switch between reports</a:t>
            </a:r>
          </a:p>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Calibri"/>
              </a:rPr>
              <a:t>Interpret insights in curated reports</a:t>
            </a:r>
            <a:endParaRPr lang="en-US" sz="1400" dirty="0">
              <a:solidFill>
                <a:schemeClr val="tx1"/>
              </a:solidFill>
              <a:ea typeface="MS PGothic" panose="020B0600070205080204" pitchFamily="34" charset="-128"/>
              <a:cs typeface="HP Simplified" panose="020B0604020204020204" pitchFamily="34" charset="0"/>
            </a:endParaRPr>
          </a:p>
        </p:txBody>
      </p:sp>
      <p:sp>
        <p:nvSpPr>
          <p:cNvPr id="23" name="Rectangle 20">
            <a:extLst>
              <a:ext uri="{FF2B5EF4-FFF2-40B4-BE49-F238E27FC236}">
                <a16:creationId xmlns:a16="http://schemas.microsoft.com/office/drawing/2014/main" id="{EB668D05-AF36-D045-BB62-D92B8F066566}"/>
              </a:ext>
            </a:extLst>
          </p:cNvPr>
          <p:cNvSpPr>
            <a:spLocks noChangeArrowheads="1"/>
          </p:cNvSpPr>
          <p:nvPr/>
        </p:nvSpPr>
        <p:spPr bwMode="auto">
          <a:xfrm>
            <a:off x="366286" y="4198349"/>
            <a:ext cx="5630834" cy="2248634"/>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400"/>
              </a:spcAft>
              <a:buSzPct val="100000"/>
            </a:pPr>
            <a:r>
              <a:rPr lang="en-US" sz="1400" b="1" dirty="0">
                <a:solidFill>
                  <a:schemeClr val="tx1"/>
                </a:solidFill>
                <a:ea typeface="MS PGothic" panose="020B0600070205080204" pitchFamily="34" charset="-128"/>
                <a:cs typeface="Calibri"/>
              </a:rPr>
              <a:t>Q: What’s more important, Composition or Index?</a:t>
            </a:r>
          </a:p>
          <a:p>
            <a:pPr lvl="1" indent="-169863">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Both are the most important!  </a:t>
            </a:r>
          </a:p>
          <a:p>
            <a:pPr lvl="1" indent="-169863">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Composition is important to look at when determining scale – how many people possess this trait?</a:t>
            </a:r>
          </a:p>
          <a:p>
            <a:pPr lvl="1" indent="-169863">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Index is important when trying to understand what differentiates an audience and makes them unique.</a:t>
            </a:r>
          </a:p>
        </p:txBody>
      </p:sp>
    </p:spTree>
    <p:extLst>
      <p:ext uri="{BB962C8B-B14F-4D97-AF65-F5344CB8AC3E}">
        <p14:creationId xmlns:p14="http://schemas.microsoft.com/office/powerpoint/2010/main" val="86159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p:txBody>
          <a:bodyPr/>
          <a:lstStyle/>
          <a:p>
            <a:r>
              <a:rPr lang="en-US" dirty="0"/>
              <a:t>Can you share the curated reports with people who don’t have a Resonate login? </a:t>
            </a:r>
          </a:p>
          <a:p>
            <a:r>
              <a:rPr lang="en-US" dirty="0"/>
              <a:t>How can you put these reports into your presentations or creative briefs?</a:t>
            </a:r>
          </a:p>
          <a:p>
            <a:r>
              <a:rPr lang="en-US" dirty="0"/>
              <a:t>Which report would you use to understand the why behind audience’s decisions?</a:t>
            </a:r>
          </a:p>
          <a:p>
            <a:r>
              <a:rPr lang="en-US" dirty="0"/>
              <a:t>Which report would you use to find where to target your audience online and offline?</a:t>
            </a:r>
          </a:p>
          <a:p>
            <a:r>
              <a:rPr lang="en-US" dirty="0"/>
              <a:t>Should you use Index or Composition to help drive decisions?</a:t>
            </a:r>
          </a:p>
          <a:p>
            <a:endParaRPr lang="en-US" dirty="0"/>
          </a:p>
          <a:p>
            <a:endParaRPr lang="en-US" dirty="0"/>
          </a:p>
        </p:txBody>
      </p:sp>
      <p:sp>
        <p:nvSpPr>
          <p:cNvPr id="3" name="Text Placeholder 2"/>
          <p:cNvSpPr>
            <a:spLocks noGrp="1"/>
          </p:cNvSpPr>
          <p:nvPr>
            <p:ph type="body" sz="quarter" idx="14"/>
          </p:nvPr>
        </p:nvSpPr>
        <p:spPr/>
        <p:txBody>
          <a:bodyPr/>
          <a:lstStyle/>
          <a:p>
            <a:r>
              <a:rPr lang="en-US" dirty="0">
                <a:latin typeface="+mn-lt"/>
              </a:rPr>
              <a:t>Quiz!</a:t>
            </a:r>
          </a:p>
        </p:txBody>
      </p:sp>
    </p:spTree>
    <p:extLst>
      <p:ext uri="{BB962C8B-B14F-4D97-AF65-F5344CB8AC3E}">
        <p14:creationId xmlns:p14="http://schemas.microsoft.com/office/powerpoint/2010/main" val="42385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p:txBody>
          <a:bodyPr/>
          <a:lstStyle/>
          <a:p>
            <a:r>
              <a:rPr lang="en-US" dirty="0"/>
              <a:t>Next Module:</a:t>
            </a:r>
          </a:p>
          <a:p>
            <a:pPr lvl="1"/>
            <a:r>
              <a:rPr lang="en-US" dirty="0"/>
              <a:t>Module 4 – Audience Analysis: Deep Analytics – Gain a Thorough Understanding of Consumers</a:t>
            </a:r>
          </a:p>
        </p:txBody>
      </p:sp>
      <p:sp>
        <p:nvSpPr>
          <p:cNvPr id="3" name="Text Placeholder 2"/>
          <p:cNvSpPr>
            <a:spLocks noGrp="1"/>
          </p:cNvSpPr>
          <p:nvPr>
            <p:ph type="body" sz="quarter" idx="14"/>
          </p:nvPr>
        </p:nvSpPr>
        <p:spPr/>
        <p:txBody>
          <a:bodyPr/>
          <a:lstStyle/>
          <a:p>
            <a:r>
              <a:rPr lang="en-US" dirty="0"/>
              <a:t>Next Up</a:t>
            </a:r>
          </a:p>
        </p:txBody>
      </p:sp>
    </p:spTree>
    <p:extLst>
      <p:ext uri="{BB962C8B-B14F-4D97-AF65-F5344CB8AC3E}">
        <p14:creationId xmlns:p14="http://schemas.microsoft.com/office/powerpoint/2010/main" val="231120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2"/>
          </p:nvPr>
        </p:nvSpPr>
        <p:spPr/>
        <p:txBody>
          <a:bodyPr/>
          <a:lstStyle/>
          <a:p>
            <a:pPr>
              <a:lnSpc>
                <a:spcPct val="110000"/>
              </a:lnSpc>
              <a:spcAft>
                <a:spcPts val="600"/>
              </a:spcAft>
            </a:pPr>
            <a:r>
              <a:rPr lang="en-US" dirty="0">
                <a:cs typeface="Calibri" panose="020F0502020204030204" pitchFamily="34" charset="0"/>
              </a:rPr>
              <a:t>Analyze your Male Millennial audience</a:t>
            </a:r>
          </a:p>
          <a:p>
            <a:pPr lvl="1">
              <a:lnSpc>
                <a:spcPct val="110000"/>
              </a:lnSpc>
              <a:spcAft>
                <a:spcPts val="600"/>
              </a:spcAft>
            </a:pPr>
            <a:r>
              <a:rPr lang="en-US" dirty="0">
                <a:latin typeface="+mn-lt"/>
                <a:cs typeface="Calibri" panose="020F0502020204030204" pitchFamily="34" charset="0"/>
              </a:rPr>
              <a:t>Understand Audience Metrics</a:t>
            </a:r>
          </a:p>
          <a:p>
            <a:pPr lvl="1">
              <a:lnSpc>
                <a:spcPct val="110000"/>
              </a:lnSpc>
              <a:spcAft>
                <a:spcPts val="600"/>
              </a:spcAft>
            </a:pPr>
            <a:r>
              <a:rPr lang="en-US" dirty="0">
                <a:latin typeface="+mn-lt"/>
                <a:cs typeface="Calibri" panose="020F0502020204030204" pitchFamily="34" charset="0"/>
              </a:rPr>
              <a:t>Understanding Analytics Metrics</a:t>
            </a:r>
          </a:p>
          <a:p>
            <a:pPr>
              <a:lnSpc>
                <a:spcPct val="110000"/>
              </a:lnSpc>
              <a:spcAft>
                <a:spcPts val="600"/>
              </a:spcAft>
            </a:pPr>
            <a:r>
              <a:rPr lang="en-US" dirty="0">
                <a:cs typeface="Calibri" panose="020F0502020204030204" pitchFamily="34" charset="0"/>
              </a:rPr>
              <a:t>Get quick answers to common questions with our 9 Curated Reports</a:t>
            </a:r>
          </a:p>
          <a:p>
            <a:pPr lvl="1">
              <a:lnSpc>
                <a:spcPct val="110000"/>
              </a:lnSpc>
              <a:spcAft>
                <a:spcPts val="600"/>
              </a:spcAft>
            </a:pPr>
            <a:r>
              <a:rPr lang="en-US" dirty="0">
                <a:latin typeface="+mn-lt"/>
                <a:cs typeface="Calibri" panose="020F0502020204030204" pitchFamily="34" charset="0"/>
              </a:rPr>
              <a:t>Understand the Human Element of your audience</a:t>
            </a:r>
          </a:p>
          <a:p>
            <a:pPr lvl="1">
              <a:lnSpc>
                <a:spcPct val="110000"/>
              </a:lnSpc>
              <a:spcAft>
                <a:spcPts val="600"/>
              </a:spcAft>
            </a:pPr>
            <a:r>
              <a:rPr lang="en-US" dirty="0">
                <a:latin typeface="+mn-lt"/>
                <a:cs typeface="Calibri" panose="020F0502020204030204" pitchFamily="34" charset="0"/>
              </a:rPr>
              <a:t>Understand why they buy, endorse or abandon</a:t>
            </a:r>
          </a:p>
          <a:p>
            <a:pPr lvl="1">
              <a:lnSpc>
                <a:spcPct val="110000"/>
              </a:lnSpc>
              <a:spcAft>
                <a:spcPts val="600"/>
              </a:spcAft>
            </a:pPr>
            <a:r>
              <a:rPr lang="en-US" dirty="0">
                <a:latin typeface="+mn-lt"/>
                <a:cs typeface="Calibri" panose="020F0502020204030204" pitchFamily="34" charset="0"/>
              </a:rPr>
              <a:t>Understand why they make decisions</a:t>
            </a:r>
          </a:p>
          <a:p>
            <a:pPr marL="0" indent="0">
              <a:spcAft>
                <a:spcPts val="600"/>
              </a:spcAft>
              <a:buNone/>
            </a:pPr>
            <a:endParaRPr lang="en-US" sz="1800" dirty="0">
              <a:cs typeface="Calibri" panose="020F0502020204030204" pitchFamily="34" charset="0"/>
            </a:endParaRPr>
          </a:p>
          <a:p>
            <a:endParaRPr lang="en-US" sz="1800" dirty="0"/>
          </a:p>
        </p:txBody>
      </p:sp>
      <p:sp>
        <p:nvSpPr>
          <p:cNvPr id="5" name="Text Placeholder 4"/>
          <p:cNvSpPr>
            <a:spLocks noGrp="1"/>
          </p:cNvSpPr>
          <p:nvPr>
            <p:ph type="body" sz="quarter" idx="14"/>
          </p:nvPr>
        </p:nvSpPr>
        <p:spPr/>
        <p:txBody>
          <a:bodyPr/>
          <a:lstStyle/>
          <a:p>
            <a:r>
              <a:rPr lang="en-US" dirty="0">
                <a:latin typeface="+mn-lt"/>
                <a:cs typeface="Calibri" panose="020F0502020204030204" pitchFamily="34" charset="0"/>
              </a:rPr>
              <a:t>In This Module You Will: </a:t>
            </a:r>
            <a:endParaRPr lang="en-US" dirty="0">
              <a:latin typeface="+mn-lt"/>
            </a:endParaRPr>
          </a:p>
        </p:txBody>
      </p:sp>
    </p:spTree>
    <p:extLst>
      <p:ext uri="{BB962C8B-B14F-4D97-AF65-F5344CB8AC3E}">
        <p14:creationId xmlns:p14="http://schemas.microsoft.com/office/powerpoint/2010/main" val="10894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Analyze Male Millennials</a:t>
            </a:r>
          </a:p>
        </p:txBody>
      </p:sp>
    </p:spTree>
    <p:extLst>
      <p:ext uri="{BB962C8B-B14F-4D97-AF65-F5344CB8AC3E}">
        <p14:creationId xmlns:p14="http://schemas.microsoft.com/office/powerpoint/2010/main" val="39588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9AF56E-85BD-C686-4274-1CC004ACC834}"/>
              </a:ext>
            </a:extLst>
          </p:cNvPr>
          <p:cNvPicPr>
            <a:picLocks noChangeAspect="1"/>
          </p:cNvPicPr>
          <p:nvPr/>
        </p:nvPicPr>
        <p:blipFill>
          <a:blip r:embed="rId3"/>
          <a:stretch>
            <a:fillRect/>
          </a:stretch>
        </p:blipFill>
        <p:spPr>
          <a:xfrm>
            <a:off x="3404563" y="1300250"/>
            <a:ext cx="8481214" cy="4216949"/>
          </a:xfrm>
          <a:prstGeom prst="rect">
            <a:avLst/>
          </a:prstGeom>
        </p:spPr>
      </p:pic>
      <p:sp>
        <p:nvSpPr>
          <p:cNvPr id="4" name="Content Placeholder 3"/>
          <p:cNvSpPr>
            <a:spLocks noGrp="1"/>
          </p:cNvSpPr>
          <p:nvPr>
            <p:ph sz="quarter" idx="22"/>
          </p:nvPr>
        </p:nvSpPr>
        <p:spPr>
          <a:xfrm>
            <a:off x="306223" y="1371600"/>
            <a:ext cx="2817977" cy="4648200"/>
          </a:xfrm>
        </p:spPr>
        <p:txBody>
          <a:bodyPr/>
          <a:lstStyle/>
          <a:p>
            <a:pPr marL="0" indent="0">
              <a:buNone/>
            </a:pPr>
            <a:r>
              <a:rPr lang="en-US" dirty="0">
                <a:cs typeface="Calibri" panose="020F0502020204030204" pitchFamily="34" charset="0"/>
              </a:rPr>
              <a:t>Navigate to your Saved Audiences </a:t>
            </a:r>
            <a:br>
              <a:rPr lang="en-US" b="1" dirty="0">
                <a:cs typeface="Calibri" panose="020F0502020204030204" pitchFamily="34" charset="0"/>
              </a:rPr>
            </a:br>
            <a:endParaRPr lang="en-US" b="1" dirty="0">
              <a:cs typeface="Calibri" panose="020F0502020204030204" pitchFamily="34" charset="0"/>
            </a:endParaRPr>
          </a:p>
          <a:p>
            <a:pPr marL="285750" indent="-285750"/>
            <a:r>
              <a:rPr lang="en-US" dirty="0">
                <a:cs typeface="Calibri" panose="020F0502020204030204" pitchFamily="34" charset="0"/>
              </a:rPr>
              <a:t>Click </a:t>
            </a:r>
            <a:r>
              <a:rPr lang="en-US" b="1" dirty="0">
                <a:cs typeface="Calibri" panose="020F0502020204030204" pitchFamily="34" charset="0"/>
              </a:rPr>
              <a:t>List icon </a:t>
            </a:r>
            <a:r>
              <a:rPr lang="en-US" dirty="0">
                <a:cs typeface="Calibri" panose="020F0502020204030204" pitchFamily="34" charset="0"/>
              </a:rPr>
              <a:t>in the navigation menu and select </a:t>
            </a:r>
            <a:r>
              <a:rPr lang="en-US" b="1" dirty="0">
                <a:cs typeface="Calibri" panose="020F0502020204030204" pitchFamily="34" charset="0"/>
              </a:rPr>
              <a:t>Audiences</a:t>
            </a:r>
          </a:p>
          <a:p>
            <a:pPr lvl="1"/>
            <a:endParaRPr lang="en-US" dirty="0">
              <a:latin typeface="+mn-lt"/>
              <a:cs typeface="Calibri" panose="020F0502020204030204" pitchFamily="34" charset="0"/>
            </a:endParaRPr>
          </a:p>
          <a:p>
            <a:pPr lvl="2"/>
            <a:endParaRPr lang="en-US" dirty="0">
              <a:latin typeface="+mn-lt"/>
              <a:cs typeface="Calibri" panose="020F0502020204030204" pitchFamily="34" charset="0"/>
            </a:endParaRPr>
          </a:p>
          <a:p>
            <a:endParaRPr lang="en-US" dirty="0"/>
          </a:p>
        </p:txBody>
      </p:sp>
      <p:sp>
        <p:nvSpPr>
          <p:cNvPr id="3" name="Text Placeholder 2"/>
          <p:cNvSpPr>
            <a:spLocks noGrp="1"/>
          </p:cNvSpPr>
          <p:nvPr>
            <p:ph type="body" sz="quarter" idx="14"/>
          </p:nvPr>
        </p:nvSpPr>
        <p:spPr/>
        <p:txBody>
          <a:bodyPr/>
          <a:lstStyle/>
          <a:p>
            <a:r>
              <a:rPr lang="en-US" dirty="0">
                <a:latin typeface="+mn-lt"/>
              </a:rPr>
              <a:t>Your Saved Audiences</a:t>
            </a:r>
          </a:p>
        </p:txBody>
      </p:sp>
      <p:sp>
        <p:nvSpPr>
          <p:cNvPr id="6" name="Rectangle 5">
            <a:extLst>
              <a:ext uri="{FF2B5EF4-FFF2-40B4-BE49-F238E27FC236}">
                <a16:creationId xmlns:a16="http://schemas.microsoft.com/office/drawing/2014/main" id="{CB033663-0614-4C4F-BCF8-CE9723F4254C}"/>
              </a:ext>
            </a:extLst>
          </p:cNvPr>
          <p:cNvSpPr/>
          <p:nvPr/>
        </p:nvSpPr>
        <p:spPr>
          <a:xfrm>
            <a:off x="8382000" y="1300250"/>
            <a:ext cx="1524000" cy="5285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3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background with black squares&#10;&#10;Description automatically generated">
            <a:extLst>
              <a:ext uri="{FF2B5EF4-FFF2-40B4-BE49-F238E27FC236}">
                <a16:creationId xmlns:a16="http://schemas.microsoft.com/office/drawing/2014/main" id="{BF840D0F-95EE-A300-3B8B-2DFB35CFBC35}"/>
              </a:ext>
            </a:extLst>
          </p:cNvPr>
          <p:cNvPicPr>
            <a:picLocks noChangeAspect="1"/>
          </p:cNvPicPr>
          <p:nvPr/>
        </p:nvPicPr>
        <p:blipFill>
          <a:blip r:embed="rId2"/>
          <a:stretch>
            <a:fillRect/>
          </a:stretch>
        </p:blipFill>
        <p:spPr>
          <a:xfrm>
            <a:off x="219537" y="2123529"/>
            <a:ext cx="11713564" cy="2975169"/>
          </a:xfrm>
          <a:prstGeom prst="rect">
            <a:avLst/>
          </a:prstGeom>
        </p:spPr>
      </p:pic>
      <p:sp>
        <p:nvSpPr>
          <p:cNvPr id="3" name="Text Placeholder 2"/>
          <p:cNvSpPr>
            <a:spLocks noGrp="1"/>
          </p:cNvSpPr>
          <p:nvPr>
            <p:ph type="body" sz="quarter" idx="14"/>
          </p:nvPr>
        </p:nvSpPr>
        <p:spPr>
          <a:xfrm>
            <a:off x="673100" y="316797"/>
            <a:ext cx="10871200" cy="635000"/>
          </a:xfrm>
        </p:spPr>
        <p:txBody>
          <a:bodyPr/>
          <a:lstStyle/>
          <a:p>
            <a:r>
              <a:rPr lang="en-US" dirty="0">
                <a:latin typeface="+mn-lt"/>
                <a:cs typeface="Calibri"/>
              </a:rPr>
              <a:t>Refresher: Understanding Audience Metrics</a:t>
            </a:r>
            <a:endParaRPr lang="en-US" dirty="0">
              <a:latin typeface="+mn-lt"/>
            </a:endParaRPr>
          </a:p>
        </p:txBody>
      </p:sp>
      <p:cxnSp>
        <p:nvCxnSpPr>
          <p:cNvPr id="4" name="Straight Arrow Connector 3"/>
          <p:cNvCxnSpPr>
            <a:cxnSpLocks/>
          </p:cNvCxnSpPr>
          <p:nvPr/>
        </p:nvCxnSpPr>
        <p:spPr>
          <a:xfrm>
            <a:off x="7463756" y="2539837"/>
            <a:ext cx="461044" cy="3883"/>
          </a:xfrm>
          <a:prstGeom prst="straightConnector1">
            <a:avLst/>
          </a:prstGeom>
          <a:ln w="28575"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V="1">
            <a:off x="7463756" y="3509115"/>
            <a:ext cx="461044" cy="1571"/>
          </a:xfrm>
          <a:prstGeom prst="straightConnector1">
            <a:avLst/>
          </a:prstGeom>
          <a:ln w="28575"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a:off x="7477611" y="4662602"/>
            <a:ext cx="447189" cy="0"/>
          </a:xfrm>
          <a:prstGeom prst="straightConnector1">
            <a:avLst/>
          </a:prstGeom>
          <a:ln w="28575"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flipH="1">
            <a:off x="10820400" y="2590800"/>
            <a:ext cx="976439" cy="0"/>
          </a:xfrm>
          <a:prstGeom prst="straightConnector1">
            <a:avLst/>
          </a:prstGeom>
          <a:ln w="28575"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10915440" y="3510686"/>
            <a:ext cx="892844" cy="7700"/>
          </a:xfrm>
          <a:prstGeom prst="straightConnector1">
            <a:avLst/>
          </a:prstGeom>
          <a:ln w="28575"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10903995" y="4572000"/>
            <a:ext cx="892844" cy="7700"/>
          </a:xfrm>
          <a:prstGeom prst="straightConnector1">
            <a:avLst/>
          </a:prstGeom>
          <a:ln w="28575"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cxnSpLocks/>
          </p:cNvCxnSpPr>
          <p:nvPr/>
        </p:nvCxnSpPr>
        <p:spPr>
          <a:xfrm>
            <a:off x="7471452" y="2355350"/>
            <a:ext cx="6159" cy="3279640"/>
          </a:xfrm>
          <a:prstGeom prst="lin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p:cNvCxnSpPr>
          <p:nvPr/>
        </p:nvCxnSpPr>
        <p:spPr>
          <a:xfrm>
            <a:off x="11796839" y="1688944"/>
            <a:ext cx="11445" cy="2890756"/>
          </a:xfrm>
          <a:prstGeom prst="line">
            <a:avLst/>
          </a:prstGeom>
          <a:ln w="190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43700" y="1011836"/>
            <a:ext cx="5189401" cy="954107"/>
          </a:xfrm>
          <a:prstGeom prst="rect">
            <a:avLst/>
          </a:prstGeom>
          <a:solidFill>
            <a:schemeClr val="bg1">
              <a:lumMod val="50000"/>
            </a:schemeClr>
          </a:solidFill>
        </p:spPr>
        <p:txBody>
          <a:bodyPr wrap="square" rtlCol="0">
            <a:spAutoFit/>
          </a:bodyPr>
          <a:lstStyle/>
          <a:p>
            <a:pPr algn="ctr"/>
            <a:r>
              <a:rPr lang="en-US" sz="1400" b="1" cap="all" dirty="0">
                <a:solidFill>
                  <a:schemeClr val="bg1"/>
                </a:solidFill>
              </a:rPr>
              <a:t>Estimated targetable ids:</a:t>
            </a:r>
          </a:p>
          <a:p>
            <a:r>
              <a:rPr lang="en-US" sz="1400" dirty="0">
                <a:solidFill>
                  <a:schemeClr val="bg1"/>
                </a:solidFill>
              </a:rPr>
              <a:t>Estimated Targetable is the available number of IDs within </a:t>
            </a:r>
            <a:r>
              <a:rPr lang="en-US" sz="1400" dirty="0" err="1">
                <a:solidFill>
                  <a:schemeClr val="bg1"/>
                </a:solidFill>
              </a:rPr>
              <a:t>Resonate’s</a:t>
            </a:r>
            <a:r>
              <a:rPr lang="en-US" sz="1400" dirty="0">
                <a:solidFill>
                  <a:schemeClr val="bg1"/>
                </a:solidFill>
              </a:rPr>
              <a:t> ID Graph that can be activated for this audience.</a:t>
            </a:r>
          </a:p>
        </p:txBody>
      </p:sp>
      <p:sp>
        <p:nvSpPr>
          <p:cNvPr id="7" name="TextBox 6"/>
          <p:cNvSpPr txBox="1"/>
          <p:nvPr/>
        </p:nvSpPr>
        <p:spPr>
          <a:xfrm>
            <a:off x="3291840" y="5553076"/>
            <a:ext cx="5178097" cy="954107"/>
          </a:xfrm>
          <a:prstGeom prst="rect">
            <a:avLst/>
          </a:prstGeom>
          <a:solidFill>
            <a:schemeClr val="accent1"/>
          </a:solidFill>
        </p:spPr>
        <p:txBody>
          <a:bodyPr wrap="square" rtlCol="0">
            <a:spAutoFit/>
          </a:bodyPr>
          <a:lstStyle/>
          <a:p>
            <a:pPr algn="ctr"/>
            <a:r>
              <a:rPr lang="en-US" sz="1400" b="1" cap="all" dirty="0">
                <a:solidFill>
                  <a:schemeClr val="bg1"/>
                </a:solidFill>
              </a:rPr>
              <a:t>Projected Adult Population</a:t>
            </a:r>
          </a:p>
          <a:p>
            <a:r>
              <a:rPr lang="en-US" sz="1400" dirty="0">
                <a:solidFill>
                  <a:schemeClr val="bg1"/>
                </a:solidFill>
              </a:rPr>
              <a:t>The number of unique people in the audience. The percentage represents the share of the total online adult population (18+) that fits into your audience definition. </a:t>
            </a:r>
          </a:p>
        </p:txBody>
      </p:sp>
    </p:spTree>
    <p:extLst>
      <p:ext uri="{BB962C8B-B14F-4D97-AF65-F5344CB8AC3E}">
        <p14:creationId xmlns:p14="http://schemas.microsoft.com/office/powerpoint/2010/main" val="87436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85800" y="1371600"/>
            <a:ext cx="3200400" cy="4648200"/>
          </a:xfrm>
        </p:spPr>
        <p:txBody>
          <a:bodyPr/>
          <a:lstStyle/>
          <a:p>
            <a:pPr marL="0" indent="0">
              <a:buClr>
                <a:schemeClr val="accent1"/>
              </a:buClr>
              <a:buNone/>
            </a:pPr>
            <a:r>
              <a:rPr lang="en-US" dirty="0">
                <a:cs typeface="Calibri" panose="020F0502020204030204" pitchFamily="34" charset="0"/>
              </a:rPr>
              <a:t>Use the Search to find Male Millennials</a:t>
            </a:r>
          </a:p>
          <a:p>
            <a:pPr marL="285750" indent="-285750">
              <a:buClr>
                <a:schemeClr val="accent1"/>
              </a:buClr>
            </a:pPr>
            <a:endParaRPr lang="en-US" dirty="0">
              <a:cs typeface="Calibri" panose="020F0502020204030204" pitchFamily="34" charset="0"/>
            </a:endParaRPr>
          </a:p>
          <a:p>
            <a:pPr marL="285750" indent="-285750">
              <a:buClr>
                <a:schemeClr val="accent1"/>
              </a:buClr>
            </a:pPr>
            <a:r>
              <a:rPr lang="en-US" dirty="0">
                <a:cs typeface="Calibri" panose="020F0502020204030204" pitchFamily="34" charset="0"/>
              </a:rPr>
              <a:t>Click </a:t>
            </a:r>
            <a:r>
              <a:rPr lang="en-US" b="1" dirty="0">
                <a:cs typeface="Calibri" panose="020F0502020204030204" pitchFamily="34" charset="0"/>
              </a:rPr>
              <a:t>Add to Analysis</a:t>
            </a:r>
          </a:p>
          <a:p>
            <a:pPr marL="742950" lvl="1" indent="-285750">
              <a:buClr>
                <a:schemeClr val="accent1"/>
              </a:buClr>
            </a:pPr>
            <a:endParaRPr lang="en-US" dirty="0">
              <a:latin typeface="+mn-lt"/>
              <a:cs typeface="Calibri" panose="020F0502020204030204" pitchFamily="34" charset="0"/>
            </a:endParaRPr>
          </a:p>
          <a:p>
            <a:endParaRPr lang="en-US" dirty="0"/>
          </a:p>
        </p:txBody>
      </p:sp>
      <p:sp>
        <p:nvSpPr>
          <p:cNvPr id="3" name="Text Placeholder 2"/>
          <p:cNvSpPr>
            <a:spLocks noGrp="1"/>
          </p:cNvSpPr>
          <p:nvPr>
            <p:ph type="body" sz="quarter" idx="14"/>
          </p:nvPr>
        </p:nvSpPr>
        <p:spPr/>
        <p:txBody>
          <a:bodyPr/>
          <a:lstStyle/>
          <a:p>
            <a:r>
              <a:rPr lang="en-US" dirty="0">
                <a:latin typeface="+mn-lt"/>
              </a:rPr>
              <a:t>Add Audience to Analysis</a:t>
            </a:r>
          </a:p>
        </p:txBody>
      </p:sp>
      <p:pic>
        <p:nvPicPr>
          <p:cNvPr id="2" name="Picture 1">
            <a:extLst>
              <a:ext uri="{FF2B5EF4-FFF2-40B4-BE49-F238E27FC236}">
                <a16:creationId xmlns:a16="http://schemas.microsoft.com/office/drawing/2014/main" id="{34EBBBBC-0B8A-4B49-A6D3-E2FFB7BA8B13}"/>
              </a:ext>
            </a:extLst>
          </p:cNvPr>
          <p:cNvPicPr>
            <a:picLocks noChangeAspect="1"/>
          </p:cNvPicPr>
          <p:nvPr/>
        </p:nvPicPr>
        <p:blipFill>
          <a:blip r:embed="rId3"/>
          <a:srcRect/>
          <a:stretch/>
        </p:blipFill>
        <p:spPr>
          <a:xfrm>
            <a:off x="3505201" y="1524000"/>
            <a:ext cx="8000999" cy="4698503"/>
          </a:xfrm>
          <a:prstGeom prst="rect">
            <a:avLst/>
          </a:prstGeom>
        </p:spPr>
      </p:pic>
      <p:sp>
        <p:nvSpPr>
          <p:cNvPr id="6" name="Rectangle 5">
            <a:extLst>
              <a:ext uri="{FF2B5EF4-FFF2-40B4-BE49-F238E27FC236}">
                <a16:creationId xmlns:a16="http://schemas.microsoft.com/office/drawing/2014/main" id="{63F7B375-CF8E-4BA9-84B6-22D78472A059}"/>
              </a:ext>
            </a:extLst>
          </p:cNvPr>
          <p:cNvSpPr/>
          <p:nvPr/>
        </p:nvSpPr>
        <p:spPr>
          <a:xfrm>
            <a:off x="3575118" y="1993402"/>
            <a:ext cx="1695439" cy="3194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FCB826-65A6-40DF-A1C3-7FA6DEF8562C}"/>
              </a:ext>
            </a:extLst>
          </p:cNvPr>
          <p:cNvSpPr/>
          <p:nvPr/>
        </p:nvSpPr>
        <p:spPr>
          <a:xfrm>
            <a:off x="3886200" y="2689360"/>
            <a:ext cx="968823" cy="3194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34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381000" y="1292078"/>
            <a:ext cx="2740573" cy="4648200"/>
          </a:xfrm>
        </p:spPr>
        <p:txBody>
          <a:bodyPr/>
          <a:lstStyle/>
          <a:p>
            <a:pPr marL="0" indent="0">
              <a:buNone/>
            </a:pPr>
            <a:r>
              <a:rPr lang="en-US" sz="1800" dirty="0">
                <a:cs typeface="Calibri" panose="020F0502020204030204" pitchFamily="34" charset="0"/>
              </a:rPr>
              <a:t>Select additional Audiences</a:t>
            </a:r>
          </a:p>
          <a:p>
            <a:endParaRPr lang="en-US" sz="1800" dirty="0">
              <a:cs typeface="Calibri" panose="020F0502020204030204" pitchFamily="34" charset="0"/>
            </a:endParaRPr>
          </a:p>
          <a:p>
            <a:pPr marL="285750" indent="-285750"/>
            <a:r>
              <a:rPr lang="en-US" sz="1800" dirty="0">
                <a:cs typeface="Calibri" panose="020F0502020204030204" pitchFamily="34" charset="0"/>
              </a:rPr>
              <a:t>Add up to 5 saved or new audiences in your Analysis</a:t>
            </a:r>
          </a:p>
          <a:p>
            <a:pPr marL="285750" indent="-285750"/>
            <a:r>
              <a:rPr lang="en-US" sz="1800" dirty="0">
                <a:cs typeface="Calibri" panose="020F0502020204030204" pitchFamily="34" charset="0"/>
              </a:rPr>
              <a:t>All Audiences in your Analysis appear on the left</a:t>
            </a:r>
          </a:p>
          <a:p>
            <a:pPr marL="0" indent="0">
              <a:buClr>
                <a:schemeClr val="accent1"/>
              </a:buClr>
              <a:buNone/>
            </a:pPr>
            <a:br>
              <a:rPr lang="en-US" sz="1800" dirty="0">
                <a:cs typeface="Calibri" panose="020F0502020204030204" pitchFamily="34" charset="0"/>
              </a:rPr>
            </a:br>
            <a:endParaRPr lang="en-US" sz="1800" dirty="0">
              <a:cs typeface="Calibri" panose="020F0502020204030204" pitchFamily="34" charset="0"/>
            </a:endParaRPr>
          </a:p>
          <a:p>
            <a:endParaRPr lang="en-US" sz="1800" dirty="0"/>
          </a:p>
        </p:txBody>
      </p:sp>
      <p:sp>
        <p:nvSpPr>
          <p:cNvPr id="3" name="Text Placeholder 2"/>
          <p:cNvSpPr>
            <a:spLocks noGrp="1"/>
          </p:cNvSpPr>
          <p:nvPr>
            <p:ph type="body" sz="quarter" idx="14"/>
          </p:nvPr>
        </p:nvSpPr>
        <p:spPr/>
        <p:txBody>
          <a:bodyPr/>
          <a:lstStyle/>
          <a:p>
            <a:r>
              <a:rPr lang="en-US" dirty="0">
                <a:latin typeface="+mn-lt"/>
              </a:rPr>
              <a:t>Analyze</a:t>
            </a:r>
          </a:p>
        </p:txBody>
      </p:sp>
      <p:pic>
        <p:nvPicPr>
          <p:cNvPr id="4" name="Picture 3">
            <a:extLst>
              <a:ext uri="{FF2B5EF4-FFF2-40B4-BE49-F238E27FC236}">
                <a16:creationId xmlns:a16="http://schemas.microsoft.com/office/drawing/2014/main" id="{D4FB6D06-B883-FD3F-7D59-63AF39CFDEDA}"/>
              </a:ext>
            </a:extLst>
          </p:cNvPr>
          <p:cNvPicPr>
            <a:picLocks noChangeAspect="1"/>
          </p:cNvPicPr>
          <p:nvPr/>
        </p:nvPicPr>
        <p:blipFill>
          <a:blip r:embed="rId3"/>
          <a:srcRect/>
          <a:stretch/>
        </p:blipFill>
        <p:spPr>
          <a:xfrm>
            <a:off x="3603733" y="1263246"/>
            <a:ext cx="8081960" cy="4331508"/>
          </a:xfrm>
          <a:prstGeom prst="rect">
            <a:avLst/>
          </a:prstGeom>
        </p:spPr>
      </p:pic>
    </p:spTree>
    <p:extLst>
      <p:ext uri="{BB962C8B-B14F-4D97-AF65-F5344CB8AC3E}">
        <p14:creationId xmlns:p14="http://schemas.microsoft.com/office/powerpoint/2010/main" val="14891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85800" y="1371600"/>
            <a:ext cx="7558153" cy="3581400"/>
          </a:xfrm>
        </p:spPr>
        <p:txBody>
          <a:bodyPr/>
          <a:lstStyle/>
          <a:p>
            <a:r>
              <a:rPr lang="en-US" sz="1600" b="1" spc="0" dirty="0">
                <a:cs typeface="Calibri" panose="020F0502020204030204" pitchFamily="34" charset="0"/>
                <a:hlinkClick r:id="rId3"/>
              </a:rPr>
              <a:t>Index</a:t>
            </a:r>
            <a:r>
              <a:rPr lang="en-US" sz="1600" b="1" spc="0" dirty="0">
                <a:cs typeface="Calibri" panose="020F0502020204030204" pitchFamily="34" charset="0"/>
              </a:rPr>
              <a:t> </a:t>
            </a:r>
            <a:r>
              <a:rPr lang="en-US" sz="1600" dirty="0">
                <a:cs typeface="Calibri Light"/>
              </a:rPr>
              <a:t>scores report how more or less likely your specific audience is to possess a trait or attribute relative to the baseline audience, with 100 representing average. Any attribute indexing at higher than 100 is unique to your audience; if it is below 100, that attribute is less present among your audience than the baseline audience. </a:t>
            </a:r>
          </a:p>
          <a:p>
            <a:pPr lvl="1">
              <a:spcAft>
                <a:spcPts val="600"/>
              </a:spcAft>
            </a:pPr>
            <a:r>
              <a:rPr lang="en-US" sz="1600" dirty="0">
                <a:latin typeface="+mn-lt"/>
                <a:cs typeface="Calibri Light"/>
              </a:rPr>
              <a:t>Ex: An index of 228 for Reddit means Male Millennials are 128% more likely than the average adult online to use Reddit. </a:t>
            </a:r>
          </a:p>
          <a:p>
            <a:r>
              <a:rPr lang="en-US" sz="1600" b="1" spc="0" dirty="0">
                <a:cs typeface="Calibri" panose="020F0502020204030204" pitchFamily="34" charset="0"/>
                <a:hlinkClick r:id="rId3"/>
              </a:rPr>
              <a:t>Composition</a:t>
            </a:r>
            <a:r>
              <a:rPr lang="en-US" sz="1600" b="1" spc="0" dirty="0">
                <a:cs typeface="Calibri" panose="020F0502020204030204" pitchFamily="34" charset="0"/>
              </a:rPr>
              <a:t>:</a:t>
            </a:r>
            <a:r>
              <a:rPr lang="en-US" sz="1600" spc="0" dirty="0">
                <a:cs typeface="Calibri" panose="020F0502020204030204" pitchFamily="34" charset="0"/>
              </a:rPr>
              <a:t> </a:t>
            </a:r>
            <a:r>
              <a:rPr lang="en-US" sz="1600" dirty="0">
                <a:cs typeface="Calibri Light"/>
              </a:rPr>
              <a:t>The proportion of those in an audience who have that specific trait. </a:t>
            </a:r>
          </a:p>
          <a:p>
            <a:pPr lvl="1">
              <a:spcAft>
                <a:spcPts val="600"/>
              </a:spcAft>
            </a:pPr>
            <a:r>
              <a:rPr lang="en-US" sz="1600" dirty="0">
                <a:latin typeface="+mn-lt"/>
                <a:cs typeface="Calibri Light"/>
              </a:rPr>
              <a:t>Ex: A composition of 20% for Reddit means 20% of people in my Male Millennials audience belong to or access/consume information from Reddit. </a:t>
            </a:r>
            <a:endParaRPr lang="en-US" sz="1600" dirty="0">
              <a:latin typeface="+mn-lt"/>
            </a:endParaRPr>
          </a:p>
          <a:p>
            <a:endParaRPr lang="en-US" sz="1600" spc="0" dirty="0">
              <a:ea typeface="Calibri" charset="0"/>
              <a:cs typeface="Calibri" panose="020F0502020204030204" pitchFamily="34" charset="0"/>
            </a:endParaRPr>
          </a:p>
          <a:p>
            <a:endParaRPr lang="en-US" dirty="0"/>
          </a:p>
        </p:txBody>
      </p:sp>
      <p:sp>
        <p:nvSpPr>
          <p:cNvPr id="6" name="Text Placeholder 3"/>
          <p:cNvSpPr>
            <a:spLocks noGrp="1"/>
          </p:cNvSpPr>
          <p:nvPr>
            <p:ph type="body" sz="quarter" idx="14"/>
          </p:nvPr>
        </p:nvSpPr>
        <p:spPr>
          <a:prstGeom prst="rect">
            <a:avLst/>
          </a:prstGeom>
        </p:spPr>
        <p:txBody>
          <a:bodyPr>
            <a:noAutofit/>
          </a:bodyPr>
          <a:lstStyle/>
          <a:p>
            <a:pPr>
              <a:lnSpc>
                <a:spcPct val="150000"/>
              </a:lnSpc>
            </a:pPr>
            <a:r>
              <a:rPr lang="en-US" sz="3200" dirty="0">
                <a:latin typeface="+mn-lt"/>
                <a:cs typeface="Calibri" panose="020F0502020204030204" pitchFamily="34" charset="0"/>
                <a:hlinkClick r:id="rId4"/>
              </a:rPr>
              <a:t>Refresher: Index and Composition</a:t>
            </a:r>
            <a:endParaRPr lang="en-US" sz="3200" spc="0" dirty="0">
              <a:solidFill>
                <a:schemeClr val="tx1"/>
              </a:solidFill>
              <a:latin typeface="+mn-lt"/>
              <a:ea typeface="Calibri" charset="0"/>
              <a:cs typeface="Calibri" panose="020F0502020204030204" pitchFamily="34" charset="0"/>
            </a:endParaRPr>
          </a:p>
        </p:txBody>
      </p:sp>
      <p:sp>
        <p:nvSpPr>
          <p:cNvPr id="10" name="Rectangle 9">
            <a:extLst>
              <a:ext uri="{FF2B5EF4-FFF2-40B4-BE49-F238E27FC236}">
                <a16:creationId xmlns:a16="http://schemas.microsoft.com/office/drawing/2014/main" id="{CFADC897-1913-2543-A9A3-3B17D666F3CE}"/>
              </a:ext>
            </a:extLst>
          </p:cNvPr>
          <p:cNvSpPr/>
          <p:nvPr/>
        </p:nvSpPr>
        <p:spPr>
          <a:xfrm>
            <a:off x="615309" y="5274196"/>
            <a:ext cx="8104621" cy="1139856"/>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400" b="1" dirty="0">
                <a:solidFill>
                  <a:sysClr val="windowText" lastClr="000000"/>
                </a:solidFill>
                <a:cs typeface="Calibri Light"/>
              </a:rPr>
              <a:t>Pro Tip: </a:t>
            </a:r>
            <a:r>
              <a:rPr lang="en-US" sz="1400" dirty="0">
                <a:solidFill>
                  <a:sysClr val="windowText" lastClr="000000"/>
                </a:solidFill>
                <a:cs typeface="Calibri Light"/>
              </a:rPr>
              <a:t>As a guideline, we look for attributes with an Index of </a:t>
            </a:r>
            <a:r>
              <a:rPr lang="en-US" sz="1400" b="1" dirty="0">
                <a:solidFill>
                  <a:sysClr val="windowText" lastClr="000000"/>
                </a:solidFill>
                <a:cs typeface="Calibri Light"/>
              </a:rPr>
              <a:t>120 or above </a:t>
            </a:r>
            <a:r>
              <a:rPr lang="en-US" sz="1400" dirty="0">
                <a:solidFill>
                  <a:sysClr val="windowText" lastClr="000000"/>
                </a:solidFill>
                <a:cs typeface="Calibri Light"/>
              </a:rPr>
              <a:t>to identify attributes that are </a:t>
            </a:r>
            <a:r>
              <a:rPr lang="en-US" sz="1400" b="1" dirty="0">
                <a:solidFill>
                  <a:sysClr val="windowText" lastClr="000000"/>
                </a:solidFill>
                <a:cs typeface="Calibri Light"/>
              </a:rPr>
              <a:t>unique</a:t>
            </a:r>
            <a:r>
              <a:rPr lang="en-US" sz="1400" dirty="0">
                <a:solidFill>
                  <a:sysClr val="windowText" lastClr="000000"/>
                </a:solidFill>
                <a:cs typeface="Calibri Light"/>
              </a:rPr>
              <a:t> </a:t>
            </a:r>
            <a:r>
              <a:rPr lang="en-US" sz="1400" b="1" dirty="0">
                <a:solidFill>
                  <a:sysClr val="windowText" lastClr="000000"/>
                </a:solidFill>
                <a:cs typeface="Calibri Light"/>
              </a:rPr>
              <a:t>and meaningful </a:t>
            </a:r>
            <a:r>
              <a:rPr lang="en-US" sz="1400" dirty="0">
                <a:solidFill>
                  <a:sysClr val="windowText" lastClr="000000"/>
                </a:solidFill>
                <a:cs typeface="Calibri Light"/>
              </a:rPr>
              <a:t>to the audience and attributes with an index of </a:t>
            </a:r>
            <a:r>
              <a:rPr lang="en-US" sz="1400" b="1" dirty="0">
                <a:solidFill>
                  <a:sysClr val="windowText" lastClr="000000"/>
                </a:solidFill>
                <a:cs typeface="Calibri Light"/>
              </a:rPr>
              <a:t>80 or below </a:t>
            </a:r>
            <a:r>
              <a:rPr lang="en-US" sz="1400" dirty="0">
                <a:solidFill>
                  <a:sysClr val="windowText" lastClr="000000"/>
                </a:solidFill>
                <a:cs typeface="Calibri Light"/>
              </a:rPr>
              <a:t>to identify attributes that are </a:t>
            </a:r>
            <a:r>
              <a:rPr lang="en-US" sz="1400" b="1" dirty="0">
                <a:solidFill>
                  <a:sysClr val="windowText" lastClr="000000"/>
                </a:solidFill>
                <a:cs typeface="Calibri Light"/>
              </a:rPr>
              <a:t>not important or distinctive </a:t>
            </a:r>
            <a:r>
              <a:rPr lang="en-US" sz="1400" dirty="0">
                <a:solidFill>
                  <a:sysClr val="windowText" lastClr="000000"/>
                </a:solidFill>
                <a:cs typeface="Calibri Light"/>
              </a:rPr>
              <a:t>about the audience.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018" y="4953000"/>
            <a:ext cx="788201" cy="740814"/>
          </a:xfrm>
          <a:prstGeom prst="rect">
            <a:avLst/>
          </a:prstGeom>
        </p:spPr>
      </p:pic>
      <p:pic>
        <p:nvPicPr>
          <p:cNvPr id="2" name="Picture 1">
            <a:extLst>
              <a:ext uri="{FF2B5EF4-FFF2-40B4-BE49-F238E27FC236}">
                <a16:creationId xmlns:a16="http://schemas.microsoft.com/office/drawing/2014/main" id="{94A7E2C0-97A1-436C-80B8-74C2239E4FB0}"/>
              </a:ext>
            </a:extLst>
          </p:cNvPr>
          <p:cNvPicPr>
            <a:picLocks noChangeAspect="1"/>
          </p:cNvPicPr>
          <p:nvPr/>
        </p:nvPicPr>
        <p:blipFill>
          <a:blip r:embed="rId6"/>
          <a:stretch>
            <a:fillRect/>
          </a:stretch>
        </p:blipFill>
        <p:spPr>
          <a:xfrm>
            <a:off x="8458200" y="1371600"/>
            <a:ext cx="3089365" cy="3276600"/>
          </a:xfrm>
          <a:prstGeom prst="rect">
            <a:avLst/>
          </a:prstGeom>
        </p:spPr>
      </p:pic>
    </p:spTree>
    <p:extLst>
      <p:ext uri="{BB962C8B-B14F-4D97-AF65-F5344CB8AC3E}">
        <p14:creationId xmlns:p14="http://schemas.microsoft.com/office/powerpoint/2010/main" val="30512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Resonate_Brand Colors">
      <a:dk1>
        <a:srgbClr val="000000"/>
      </a:dk1>
      <a:lt1>
        <a:srgbClr val="FFFFFF"/>
      </a:lt1>
      <a:dk2>
        <a:srgbClr val="44546A"/>
      </a:dk2>
      <a:lt2>
        <a:srgbClr val="E7E6E6"/>
      </a:lt2>
      <a:accent1>
        <a:srgbClr val="1B75BB"/>
      </a:accent1>
      <a:accent2>
        <a:srgbClr val="F14C23"/>
      </a:accent2>
      <a:accent3>
        <a:srgbClr val="F68C1E"/>
      </a:accent3>
      <a:accent4>
        <a:srgbClr val="24537C"/>
      </a:accent4>
      <a:accent5>
        <a:srgbClr val="5B1E5E"/>
      </a:accent5>
      <a:accent6>
        <a:srgbClr val="CD382F"/>
      </a:accent6>
      <a:hlink>
        <a:srgbClr val="824B9E"/>
      </a:hlink>
      <a:folHlink>
        <a:srgbClr val="433887"/>
      </a:folHlink>
    </a:clrScheme>
    <a:fontScheme name="Resonate Fonts">
      <a:majorFont>
        <a:latin typeface="Bw Modelica Medium"/>
        <a:ea typeface=""/>
        <a:cs typeface=""/>
      </a:majorFont>
      <a:minorFont>
        <a:latin typeface="Bw Model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75B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_Resonate_Sales_Template_2019" id="{19634A49-677D-ED4F-8B99-5A88CCC3BDD4}" vid="{C1BCD4EE-46F2-5748-815C-72C890BF2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7f4c75-1661-4b01-973e-7a6c5ef52a85" xsi:nil="true"/>
    <lcf76f155ced4ddcb4097134ff3c332f xmlns="4d2cd5e6-f8f5-4595-bda4-344a2da989d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06FC1F5613EF428FC813040CA9849F" ma:contentTypeVersion="20" ma:contentTypeDescription="Create a new document." ma:contentTypeScope="" ma:versionID="d6d8a6e827d787bcdecbd01cb5dbfcc6">
  <xsd:schema xmlns:xsd="http://www.w3.org/2001/XMLSchema" xmlns:xs="http://www.w3.org/2001/XMLSchema" xmlns:p="http://schemas.microsoft.com/office/2006/metadata/properties" xmlns:ns2="4d2cd5e6-f8f5-4595-bda4-344a2da989db" xmlns:ns3="b97f4c75-1661-4b01-973e-7a6c5ef52a85" targetNamespace="http://schemas.microsoft.com/office/2006/metadata/properties" ma:root="true" ma:fieldsID="9d5411521bb7fe23f326fcf97820b68c" ns2:_="" ns3:_="">
    <xsd:import namespace="4d2cd5e6-f8f5-4595-bda4-344a2da989db"/>
    <xsd:import namespace="b97f4c75-1661-4b01-973e-7a6c5ef52a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cd5e6-f8f5-4595-bda4-344a2da98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861404-e22f-441c-9edc-c89ae22a20f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7f4c75-1661-4b01-973e-7a6c5ef52a8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7dfb59-b580-4ccd-9a30-c8035a775bee}" ma:internalName="TaxCatchAll" ma:showField="CatchAllData" ma:web="b97f4c75-1661-4b01-973e-7a6c5ef52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822944-3BD6-4DFD-B3E6-0645A5AD81E1}">
  <ds:schemaRefs>
    <ds:schemaRef ds:uri="http://www.w3.org/XML/1998/namespace"/>
    <ds:schemaRef ds:uri="4d2cd5e6-f8f5-4595-bda4-344a2da989db"/>
    <ds:schemaRef ds:uri="http://schemas.microsoft.com/office/2006/documentManagement/types"/>
    <ds:schemaRef ds:uri="b97f4c75-1661-4b01-973e-7a6c5ef52a85"/>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F5622DC-5A80-48EF-A5D9-3B2BBE693FA2}"/>
</file>

<file path=customXml/itemProps3.xml><?xml version="1.0" encoding="utf-8"?>
<ds:datastoreItem xmlns:ds="http://schemas.openxmlformats.org/officeDocument/2006/customXml" ds:itemID="{3F5E4635-931E-4BB8-AE00-8D5D67FBE1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2_Office Theme</Template>
  <TotalTime>4805</TotalTime>
  <Words>3849</Words>
  <Application>Microsoft Macintosh PowerPoint</Application>
  <PresentationFormat>Widescreen</PresentationFormat>
  <Paragraphs>325</Paragraphs>
  <Slides>27</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Raleway Medium</vt:lpstr>
      <vt:lpstr>Montserrat-Regular</vt:lpstr>
      <vt:lpstr>Open Sans Light</vt:lpstr>
      <vt:lpstr>Bw Modelica Medium</vt:lpstr>
      <vt:lpstr>LucidaGrande</vt:lpstr>
      <vt:lpstr>Calibri Light</vt:lpstr>
      <vt:lpstr>Raleway</vt:lpstr>
      <vt:lpstr>Calibri</vt:lpstr>
      <vt:lpstr>MS PGothic</vt:lpstr>
      <vt:lpstr>Montserrat</vt:lpstr>
      <vt:lpstr>Arial</vt:lpstr>
      <vt:lpstr>Bw Modelica Light</vt:lpstr>
      <vt:lpstr>Bw Modelica</vt:lpstr>
      <vt:lpstr>Raleway Light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Jun;ericka.mccoy@resonate.com</dc:creator>
  <cp:lastModifiedBy>Lexi Acosta</cp:lastModifiedBy>
  <cp:revision>96</cp:revision>
  <dcterms:created xsi:type="dcterms:W3CDTF">2019-02-20T21:19:33Z</dcterms:created>
  <dcterms:modified xsi:type="dcterms:W3CDTF">2024-08-21T18:39:07Z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0x0101003606FC1F5613EF428FC813040CA9849F</vt:lpwstr>
  </property>
  <property fmtid="{D5CDD505-2E9C-101B-9397-08002B2CF9AE}" pid="3" name="MediaServiceImageTags">
    <vt:lpwstr/>
  </property>
</Properties>
</file>