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1" r:id="rId4"/>
  </p:sldMasterIdLst>
  <p:notesMasterIdLst>
    <p:notesMasterId r:id="rId18"/>
  </p:notesMasterIdLst>
  <p:sldIdLst>
    <p:sldId id="1680" r:id="rId5"/>
    <p:sldId id="1712" r:id="rId6"/>
    <p:sldId id="1732" r:id="rId7"/>
    <p:sldId id="1743" r:id="rId8"/>
    <p:sldId id="1744" r:id="rId9"/>
    <p:sldId id="1745" r:id="rId10"/>
    <p:sldId id="1746" r:id="rId11"/>
    <p:sldId id="1737" r:id="rId12"/>
    <p:sldId id="279" r:id="rId13"/>
    <p:sldId id="1740" r:id="rId14"/>
    <p:sldId id="1741" r:id="rId15"/>
    <p:sldId id="1742" r:id="rId16"/>
    <p:sldId id="1726" r:id="rId17"/>
  </p:sldIdLst>
  <p:sldSz cx="12192000" cy="6858000"/>
  <p:notesSz cx="6858000" cy="9144000"/>
  <p:embeddedFontLst>
    <p:embeddedFont>
      <p:font typeface="Bw Modelica" pitchFamily="2" charset="77"/>
      <p:regular r:id="rId19"/>
      <p:bold r:id="rId20"/>
      <p:italic r:id="rId21"/>
    </p:embeddedFont>
    <p:embeddedFont>
      <p:font typeface="Bw Modelica Light" pitchFamily="2" charset="77"/>
      <p:regular r:id="rId22"/>
      <p:italic r:id="rId23"/>
    </p:embeddedFont>
    <p:embeddedFont>
      <p:font typeface="Bw Modelica Medium" pitchFamily="2" charset="77"/>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Montserrat" pitchFamily="2" charset="77"/>
      <p:regular r:id="rId32"/>
      <p:bold r:id="rId33"/>
      <p:italic r:id="rId34"/>
      <p:boldItalic r:id="rId35"/>
    </p:embeddedFont>
    <p:embeddedFont>
      <p:font typeface="Montserrat-Regular" panose="02000505000000020004" pitchFamily="2" charset="77"/>
      <p:regular r:id="rId36"/>
    </p:embeddedFont>
    <p:embeddedFont>
      <p:font typeface="Open Sans Light" panose="020B0306030504020204" pitchFamily="34" charset="0"/>
      <p:regular r:id="rId37"/>
      <p:italic r:id="rId38"/>
    </p:embeddedFont>
    <p:embeddedFont>
      <p:font typeface="Raleway" pitchFamily="2" charset="77"/>
      <p:regular r:id="rId39"/>
      <p:bold r:id="rId40"/>
    </p:embeddedFont>
    <p:embeddedFont>
      <p:font typeface="Raleway Light" pitchFamily="2" charset="77"/>
      <p:regular r:id="rId41"/>
    </p:embeddedFont>
    <p:embeddedFont>
      <p:font typeface="Raleway Medium" pitchFamily="2" charset="77"/>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3024" userDrawn="1">
          <p15:clr>
            <a:srgbClr val="A4A3A4"/>
          </p15:clr>
        </p15:guide>
        <p15:guide id="3" pos="2256" userDrawn="1">
          <p15:clr>
            <a:srgbClr val="A4A3A4"/>
          </p15:clr>
        </p15:guide>
        <p15:guide id="4" orient="horz" pos="3936" userDrawn="1">
          <p15:clr>
            <a:srgbClr val="A4A3A4"/>
          </p15:clr>
        </p15:guide>
        <p15:guide id="5" orient="horz" pos="1872" userDrawn="1">
          <p15:clr>
            <a:srgbClr val="A4A3A4"/>
          </p15:clr>
        </p15:guide>
        <p15:guide id="6" pos="4464" userDrawn="1">
          <p15:clr>
            <a:srgbClr val="A4A3A4"/>
          </p15:clr>
        </p15:guide>
        <p15:guide id="7" pos="1056" userDrawn="1">
          <p15:clr>
            <a:srgbClr val="A4A3A4"/>
          </p15:clr>
        </p15:guide>
        <p15:guide id="8" pos="59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ka McCoy" initials="EM" lastIdx="172" clrIdx="0">
    <p:extLst>
      <p:ext uri="{19B8F6BF-5375-455C-9EA6-DF929625EA0E}">
        <p15:presenceInfo xmlns:p15="http://schemas.microsoft.com/office/powerpoint/2012/main" userId="S::ericka.mccoy@resonate.com::8d6a9593-107f-42b0-aec7-b3dbc7a0668c" providerId="AD"/>
      </p:ext>
    </p:extLst>
  </p:cmAuthor>
  <p:cmAuthor id="2" name="Ericka McCoy" initials="EM [3]" lastIdx="29" clrIdx="1">
    <p:extLst>
      <p:ext uri="{19B8F6BF-5375-455C-9EA6-DF929625EA0E}">
        <p15:presenceInfo xmlns:p15="http://schemas.microsoft.com/office/powerpoint/2012/main" userId="Ericka McCoy" providerId="None"/>
      </p:ext>
    </p:extLst>
  </p:cmAuthor>
  <p:cmAuthor id="3" name="Jason Schneider" initials="JS" lastIdx="1" clrIdx="2">
    <p:extLst>
      <p:ext uri="{19B8F6BF-5375-455C-9EA6-DF929625EA0E}">
        <p15:presenceInfo xmlns:p15="http://schemas.microsoft.com/office/powerpoint/2012/main" userId="S-1-5-21-574009760-2973956309-3174650737-8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0" autoAdjust="0"/>
    <p:restoredTop sz="93082" autoAdjust="0"/>
  </p:normalViewPr>
  <p:slideViewPr>
    <p:cSldViewPr snapToObjects="1">
      <p:cViewPr varScale="1">
        <p:scale>
          <a:sx n="102" d="100"/>
          <a:sy n="102" d="100"/>
        </p:scale>
        <p:origin x="1088" y="176"/>
      </p:cViewPr>
      <p:guideLst>
        <p:guide orient="horz" pos="1632"/>
        <p:guide pos="3024"/>
        <p:guide pos="2256"/>
        <p:guide orient="horz" pos="3936"/>
        <p:guide orient="horz" pos="1872"/>
        <p:guide pos="4464"/>
        <p:guide pos="1056"/>
        <p:guide pos="5952"/>
      </p:guideLst>
    </p:cSldViewPr>
  </p:slideViewPr>
  <p:notesTextViewPr>
    <p:cViewPr>
      <p:scale>
        <a:sx n="1" d="1"/>
        <a:sy n="1" d="1"/>
      </p:scale>
      <p:origin x="0" y="0"/>
    </p:cViewPr>
  </p:notesTextViewPr>
  <p:sorterViewPr>
    <p:cViewPr>
      <p:scale>
        <a:sx n="66" d="100"/>
        <a:sy n="66" d="100"/>
      </p:scale>
      <p:origin x="0" y="-8292"/>
    </p:cViewPr>
  </p:sorterViewPr>
  <p:notesViewPr>
    <p:cSldViewPr snapToObjects="1">
      <p:cViewPr varScale="1">
        <p:scale>
          <a:sx n="86" d="100"/>
          <a:sy n="86" d="100"/>
        </p:scale>
        <p:origin x="280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viewProps" Target="viewProps.xml"/><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A4073-0165-8B41-A643-FC52AB74F5FC}" type="datetimeFigureOut">
              <a:rPr lang="en-US" smtClean="0"/>
              <a:t>4/6/23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86CCE-1718-EC40-8B43-A8B1E06F9FA4}" type="slidenum">
              <a:rPr lang="en-US" smtClean="0"/>
              <a:t>‹#›</a:t>
            </a:fld>
            <a:endParaRPr lang="en-US"/>
          </a:p>
        </p:txBody>
      </p:sp>
    </p:spTree>
    <p:extLst>
      <p:ext uri="{BB962C8B-B14F-4D97-AF65-F5344CB8AC3E}">
        <p14:creationId xmlns:p14="http://schemas.microsoft.com/office/powerpoint/2010/main" val="158630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103B4C3C-FBBD-4FF1-885B-547F55B7939A}" type="slidenum">
              <a:rPr lang="en-US" smtClean="0"/>
              <a:t>3</a:t>
            </a:fld>
            <a:endParaRPr lang="en-US"/>
          </a:p>
        </p:txBody>
      </p:sp>
    </p:spTree>
    <p:extLst>
      <p:ext uri="{BB962C8B-B14F-4D97-AF65-F5344CB8AC3E}">
        <p14:creationId xmlns:p14="http://schemas.microsoft.com/office/powerpoint/2010/main" val="200615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F686CCE-1718-EC40-8B43-A8B1E06F9FA4}" type="slidenum">
              <a:rPr lang="en-US" smtClean="0"/>
              <a:t>8</a:t>
            </a:fld>
            <a:endParaRPr lang="en-US"/>
          </a:p>
        </p:txBody>
      </p:sp>
    </p:spTree>
    <p:extLst>
      <p:ext uri="{BB962C8B-B14F-4D97-AF65-F5344CB8AC3E}">
        <p14:creationId xmlns:p14="http://schemas.microsoft.com/office/powerpoint/2010/main" val="57087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9</a:t>
            </a:fld>
            <a:endParaRPr lang="en-US"/>
          </a:p>
        </p:txBody>
      </p:sp>
    </p:spTree>
    <p:extLst>
      <p:ext uri="{BB962C8B-B14F-4D97-AF65-F5344CB8AC3E}">
        <p14:creationId xmlns:p14="http://schemas.microsoft.com/office/powerpoint/2010/main" val="162573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err="1">
                <a:solidFill>
                  <a:schemeClr val="tx1"/>
                </a:solidFill>
                <a:effectLst/>
                <a:latin typeface="+mn-lt"/>
                <a:ea typeface="+mn-ea"/>
                <a:cs typeface="+mn-cs"/>
              </a:rPr>
              <a:t>Uniques</a:t>
            </a:r>
            <a:r>
              <a:rPr lang="en-US" sz="1200" b="1" i="0" kern="1200">
                <a:solidFill>
                  <a:schemeClr val="tx1"/>
                </a:solidFill>
                <a:effectLst/>
                <a:latin typeface="+mn-lt"/>
                <a:ea typeface="+mn-ea"/>
                <a:cs typeface="+mn-cs"/>
              </a:rPr>
              <a:t> and Addressable </a:t>
            </a:r>
          </a:p>
          <a:p>
            <a:r>
              <a:rPr lang="en-US" sz="1200" b="0" i="0" kern="1200">
                <a:solidFill>
                  <a:schemeClr val="tx1"/>
                </a:solidFill>
                <a:effectLst/>
                <a:latin typeface="+mn-lt"/>
                <a:ea typeface="+mn-ea"/>
                <a:cs typeface="+mn-cs"/>
              </a:rPr>
              <a:t>When building audiences with our granular Geography data, you'll notice that you will not see a projected adult online population number, but rather numbers for </a:t>
            </a:r>
            <a:r>
              <a:rPr lang="en-US" sz="1200" b="0" i="0" kern="1200" err="1">
                <a:solidFill>
                  <a:schemeClr val="tx1"/>
                </a:solidFill>
                <a:effectLst/>
                <a:latin typeface="+mn-lt"/>
                <a:ea typeface="+mn-ea"/>
                <a:cs typeface="+mn-cs"/>
              </a:rPr>
              <a:t>uniques</a:t>
            </a:r>
            <a:r>
              <a:rPr lang="en-US" sz="1200" b="0" i="0" kern="1200">
                <a:solidFill>
                  <a:schemeClr val="tx1"/>
                </a:solidFill>
                <a:effectLst/>
                <a:latin typeface="+mn-lt"/>
                <a:ea typeface="+mn-ea"/>
                <a:cs typeface="+mn-cs"/>
              </a:rPr>
              <a:t> and addressable modeled devices. In this case, the </a:t>
            </a:r>
            <a:r>
              <a:rPr lang="en-US" sz="1200" b="0" i="0" kern="1200" err="1">
                <a:solidFill>
                  <a:schemeClr val="tx1"/>
                </a:solidFill>
                <a:effectLst/>
                <a:latin typeface="+mn-lt"/>
                <a:ea typeface="+mn-ea"/>
                <a:cs typeface="+mn-cs"/>
              </a:rPr>
              <a:t>uniques</a:t>
            </a:r>
            <a:r>
              <a:rPr lang="en-US" sz="1200" b="0" i="0" kern="1200">
                <a:solidFill>
                  <a:schemeClr val="tx1"/>
                </a:solidFill>
                <a:effectLst/>
                <a:latin typeface="+mn-lt"/>
                <a:ea typeface="+mn-ea"/>
                <a:cs typeface="+mn-cs"/>
              </a:rPr>
              <a:t> and addressable both mean the same thing, and are the number of modeled devices we've observed in that location.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Since the Geography data is observed and based on location, and this data is not weighted to be representative of the U.S. adult online population, we cannot provide a projected count of how many people are in each geographic area.  </a:t>
            </a:r>
          </a:p>
          <a:p>
            <a:endParaRPr lang="en-US"/>
          </a:p>
          <a:p>
            <a:r>
              <a:rPr lang="en-US" sz="1200" b="1" i="0" kern="1200">
                <a:solidFill>
                  <a:schemeClr val="tx1"/>
                </a:solidFill>
                <a:effectLst/>
                <a:latin typeface="+mn-lt"/>
                <a:ea typeface="+mn-ea"/>
                <a:cs typeface="+mn-cs"/>
              </a:rPr>
              <a:t>Projected Adult Population</a:t>
            </a:r>
          </a:p>
          <a:p>
            <a:r>
              <a:rPr lang="en-US" sz="1200" b="0" i="0" kern="1200">
                <a:solidFill>
                  <a:schemeClr val="tx1"/>
                </a:solidFill>
                <a:effectLst/>
                <a:latin typeface="+mn-lt"/>
                <a:ea typeface="+mn-ea"/>
                <a:cs typeface="+mn-cs"/>
              </a:rPr>
              <a:t>You will, however, see a projected adult online population number when building audiences using Region or State from our Resonate Elements data. This is because the Region and State data originate from our survey data, which we weight to be representative of the U.S. adult online population. The above number for the Atlanta DMA®*  is based on our observed geography location</a:t>
            </a:r>
            <a:r>
              <a:rPr lang="en-US" sz="1200" b="0" i="0" kern="1200" baseline="0">
                <a:solidFill>
                  <a:schemeClr val="tx1"/>
                </a:solidFill>
                <a:effectLst/>
                <a:latin typeface="+mn-lt"/>
                <a:ea typeface="+mn-ea"/>
                <a:cs typeface="+mn-cs"/>
              </a:rPr>
              <a:t> data</a:t>
            </a:r>
            <a:r>
              <a:rPr lang="en-US" sz="1200" b="0" i="0" kern="1200">
                <a:solidFill>
                  <a:schemeClr val="tx1"/>
                </a:solidFill>
                <a:effectLst/>
                <a:latin typeface="+mn-lt"/>
                <a:ea typeface="+mn-ea"/>
                <a:cs typeface="+mn-cs"/>
              </a:rPr>
              <a:t>, which we do not weight.</a:t>
            </a:r>
          </a:p>
          <a:p>
            <a:endParaRPr lang="en-US"/>
          </a:p>
        </p:txBody>
      </p:sp>
      <p:sp>
        <p:nvSpPr>
          <p:cNvPr id="4" name="Slide Number Placeholder 3"/>
          <p:cNvSpPr>
            <a:spLocks noGrp="1"/>
          </p:cNvSpPr>
          <p:nvPr>
            <p:ph type="sldNum" sz="quarter" idx="10"/>
          </p:nvPr>
        </p:nvSpPr>
        <p:spPr/>
        <p:txBody>
          <a:bodyPr/>
          <a:lstStyle/>
          <a:p>
            <a:fld id="{BF686CCE-1718-EC40-8B43-A8B1E06F9FA4}" type="slidenum">
              <a:rPr lang="en-US" smtClean="0"/>
              <a:t>10</a:t>
            </a:fld>
            <a:endParaRPr lang="en-US"/>
          </a:p>
        </p:txBody>
      </p:sp>
    </p:spTree>
    <p:extLst>
      <p:ext uri="{BB962C8B-B14F-4D97-AF65-F5344CB8AC3E}">
        <p14:creationId xmlns:p14="http://schemas.microsoft.com/office/powerpoint/2010/main" val="65824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11</a:t>
            </a:fld>
            <a:endParaRPr lang="en-US"/>
          </a:p>
        </p:txBody>
      </p:sp>
    </p:spTree>
    <p:extLst>
      <p:ext uri="{BB962C8B-B14F-4D97-AF65-F5344CB8AC3E}">
        <p14:creationId xmlns:p14="http://schemas.microsoft.com/office/powerpoint/2010/main" val="275028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12</a:t>
            </a:fld>
            <a:endParaRPr lang="en-US"/>
          </a:p>
        </p:txBody>
      </p:sp>
    </p:spTree>
    <p:extLst>
      <p:ext uri="{BB962C8B-B14F-4D97-AF65-F5344CB8AC3E}">
        <p14:creationId xmlns:p14="http://schemas.microsoft.com/office/powerpoint/2010/main" val="1144597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5 presenter &amp;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D9813-F482-2546-88B8-9107298B9B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9005"/>
          </a:xfrm>
          <a:prstGeom prst="rect">
            <a:avLst/>
          </a:prstGeom>
        </p:spPr>
      </p:pic>
      <p:pic>
        <p:nvPicPr>
          <p:cNvPr id="9" name="Picture 8">
            <a:extLst>
              <a:ext uri="{FF2B5EF4-FFF2-40B4-BE49-F238E27FC236}">
                <a16:creationId xmlns:a16="http://schemas.microsoft.com/office/drawing/2014/main" id="{605B2C33-0DEA-9449-9D9D-238AD05831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128953E8-5F43-7D4E-86BE-17E9BDEE9933}"/>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B4EF66D3-E7AA-5245-81BB-4A6D749A90AA}"/>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06844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Divider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5" name="Picture 4">
            <a:extLst>
              <a:ext uri="{FF2B5EF4-FFF2-40B4-BE49-F238E27FC236}">
                <a16:creationId xmlns:a16="http://schemas.microsoft.com/office/drawing/2014/main" id="{B7D84702-BEA3-9442-83BB-A09049A0B727}"/>
              </a:ext>
            </a:extLst>
          </p:cNvPr>
          <p:cNvPicPr>
            <a:picLocks noChangeAspect="1"/>
          </p:cNvPicPr>
          <p:nvPr/>
        </p:nvPicPr>
        <p:blipFill>
          <a:blip r:embed="rId2" cstate="email">
            <a:alphaModFix amt="26000"/>
            <a:extLst>
              <a:ext uri="{28A0092B-C50C-407E-A947-70E740481C1C}">
                <a14:useLocalDpi xmlns:a14="http://schemas.microsoft.com/office/drawing/2010/main"/>
              </a:ext>
            </a:extLst>
          </a:blip>
          <a:stretch>
            <a:fillRect/>
          </a:stretch>
        </p:blipFill>
        <p:spPr>
          <a:xfrm>
            <a:off x="-7652" y="510663"/>
            <a:ext cx="12199652" cy="6162710"/>
          </a:xfrm>
          <a:prstGeom prst="rect">
            <a:avLst/>
          </a:prstGeom>
        </p:spPr>
      </p:pic>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54780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ivider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84BB74FF-272C-4845-9BE6-B8EC9E7C02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3712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Divider Slid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A4365257-CC24-164C-A55B-1FAAF31553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43627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3" name="Text Placeholder 16">
            <a:extLst>
              <a:ext uri="{FF2B5EF4-FFF2-40B4-BE49-F238E27FC236}">
                <a16:creationId xmlns:a16="http://schemas.microsoft.com/office/drawing/2014/main" id="{AE80AC7C-E0EA-D845-A5DC-787A3F27A5BC}"/>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Oval 9">
            <a:extLst>
              <a:ext uri="{FF2B5EF4-FFF2-40B4-BE49-F238E27FC236}">
                <a16:creationId xmlns:a16="http://schemas.microsoft.com/office/drawing/2014/main" id="{A6E86066-E6AC-5547-8D20-C448014ACEEA}"/>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C63B4698-B029-4F4C-AF7E-07B5496D7D3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2" name="Picture 11">
            <a:extLst>
              <a:ext uri="{FF2B5EF4-FFF2-40B4-BE49-F238E27FC236}">
                <a16:creationId xmlns:a16="http://schemas.microsoft.com/office/drawing/2014/main" id="{40419B15-0D56-4440-A69F-24CD662C03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3" name="Straight Connector 12">
            <a:extLst>
              <a:ext uri="{FF2B5EF4-FFF2-40B4-BE49-F238E27FC236}">
                <a16:creationId xmlns:a16="http://schemas.microsoft.com/office/drawing/2014/main" id="{0BC75FAD-6DFB-5849-9955-66146364C43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ayout No Subtitle">
    <p:spTree>
      <p:nvGrpSpPr>
        <p:cNvPr id="1" name=""/>
        <p:cNvGrpSpPr/>
        <p:nvPr/>
      </p:nvGrpSpPr>
      <p:grpSpPr>
        <a:xfrm>
          <a:off x="0" y="0"/>
          <a:ext cx="0" cy="0"/>
          <a:chOff x="0" y="0"/>
          <a:chExt cx="0" cy="0"/>
        </a:xfrm>
      </p:grpSpPr>
      <p:sp>
        <p:nvSpPr>
          <p:cNvPr id="18" name="Content Placeholder 4">
            <a:extLst>
              <a:ext uri="{FF2B5EF4-FFF2-40B4-BE49-F238E27FC236}">
                <a16:creationId xmlns:a16="http://schemas.microsoft.com/office/drawing/2014/main" id="{1DBE75B1-4AAA-CB4A-84C2-4266100EE522}"/>
              </a:ext>
            </a:extLst>
          </p:cNvPr>
          <p:cNvSpPr>
            <a:spLocks noGrp="1"/>
          </p:cNvSpPr>
          <p:nvPr>
            <p:ph sz="quarter" idx="22" hasCustomPrompt="1"/>
          </p:nvPr>
        </p:nvSpPr>
        <p:spPr>
          <a:xfrm>
            <a:off x="685800" y="1371600"/>
            <a:ext cx="10896600" cy="4648200"/>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tx1"/>
                </a:solidFill>
                <a:latin typeface="+mn-lt"/>
              </a:defRPr>
            </a:lvl1pPr>
            <a:lvl2pPr marL="800100" indent="-342900">
              <a:buClr>
                <a:schemeClr val="accent2"/>
              </a:buClr>
              <a:buFont typeface="Arial" panose="020B0604020202020204" pitchFamily="34" charset="0"/>
              <a:buChar char="•"/>
              <a:defRPr baseline="0">
                <a:latin typeface="Bw Modelica" pitchFamily="2" charset="77"/>
              </a:defRPr>
            </a:lvl2pPr>
            <a:lvl3pPr marL="1257300" indent="-342900">
              <a:buClr>
                <a:schemeClr val="accent2"/>
              </a:buClr>
              <a:buFont typeface="Arial" panose="020B0604020202020204" pitchFamily="34" charset="0"/>
              <a:buChar char="•"/>
              <a:defRPr baseline="0">
                <a:latin typeface="Bw Modelica" pitchFamily="2" charset="77"/>
              </a:defRPr>
            </a:lvl3pPr>
            <a:lvl4pPr marL="1657350" indent="-285750">
              <a:buClr>
                <a:schemeClr val="accent2"/>
              </a:buClr>
              <a:buFont typeface="Arial" panose="020B0604020202020204" pitchFamily="34" charset="0"/>
              <a:buChar char="•"/>
              <a:defRPr baseline="0">
                <a:latin typeface="Bw Modelica" pitchFamily="2" charset="77"/>
              </a:defRPr>
            </a:lvl4pPr>
            <a:lvl5pPr marL="2114550" indent="-285750">
              <a:buClr>
                <a:schemeClr val="accent2"/>
              </a:buClr>
              <a:buFont typeface="Arial" panose="020B0604020202020204" pitchFamily="34" charset="0"/>
              <a:buChar char="•"/>
              <a:defRPr baseline="0">
                <a:latin typeface="Bw Modelica" pitchFamily="2" charset="77"/>
              </a:defRPr>
            </a:lvl5pPr>
          </a:lstStyle>
          <a:p>
            <a:pPr marL="342900" marR="0" lvl="0"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Click to edit Master text styles</a:t>
            </a:r>
          </a:p>
          <a:p>
            <a:pPr marL="800100" marR="0" lvl="2"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Second level</a:t>
            </a:r>
          </a:p>
          <a:p>
            <a:pPr marL="1200150" marR="0" lvl="4"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Third level</a:t>
            </a:r>
          </a:p>
          <a:p>
            <a:pPr marL="1657350" marR="0" lvl="6"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Fourth level</a:t>
            </a:r>
          </a:p>
          <a:p>
            <a:pPr marL="2114550" marR="0" lvl="8"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Fifth level</a:t>
            </a:r>
          </a:p>
        </p:txBody>
      </p:sp>
      <p:sp>
        <p:nvSpPr>
          <p:cNvPr id="11" name="Text Placeholder 16">
            <a:extLst>
              <a:ext uri="{FF2B5EF4-FFF2-40B4-BE49-F238E27FC236}">
                <a16:creationId xmlns:a16="http://schemas.microsoft.com/office/drawing/2014/main" id="{9B823634-217A-2749-A1AB-F7627AFA5CEE}"/>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Oval 8">
            <a:extLst>
              <a:ext uri="{FF2B5EF4-FFF2-40B4-BE49-F238E27FC236}">
                <a16:creationId xmlns:a16="http://schemas.microsoft.com/office/drawing/2014/main" id="{F7627852-5F89-994C-837A-7894301F1A0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64F1A72D-D3E3-CB4D-853E-CCBD5E254A69}"/>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18B38694-8CD4-BC48-810F-1494093AAB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E5855DF9-D186-FE43-87B0-F07E147075E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90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ayout with Subtitle">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4EC2E464-8BF3-5D4C-B463-0E8F188686F9}"/>
              </a:ext>
            </a:extLst>
          </p:cNvPr>
          <p:cNvSpPr>
            <a:spLocks noGrp="1"/>
          </p:cNvSpPr>
          <p:nvPr>
            <p:ph type="body" sz="quarter" idx="15"/>
          </p:nvPr>
        </p:nvSpPr>
        <p:spPr>
          <a:xfrm>
            <a:off x="673100" y="2090549"/>
            <a:ext cx="10871200" cy="4157851"/>
          </a:xfrm>
          <a:prstGeom prst="rect">
            <a:avLst/>
          </a:prstGeom>
        </p:spPr>
        <p:txBody>
          <a:bodyPr lIns="91440" rIns="91440">
            <a:normAutofit/>
          </a:bodyPr>
          <a:lstStyle>
            <a:lvl1pPr marL="342900" indent="-342900">
              <a:buClr>
                <a:srgbClr val="EF4B24"/>
              </a:buClr>
              <a:buFont typeface="Arial" panose="020B0604020202020204" pitchFamily="34" charset="0"/>
              <a:buChar char="•"/>
              <a:defRPr sz="2400" b="0" i="0">
                <a:solidFill>
                  <a:schemeClr val="tx1"/>
                </a:solidFill>
                <a:latin typeface="+mn-lt"/>
                <a:ea typeface="Bw Modelica" panose="020B0604020202020204" charset="0"/>
              </a:defRPr>
            </a:lvl1pPr>
            <a:lvl2pPr marL="800100" indent="-342900">
              <a:buClr>
                <a:srgbClr val="EF4B24"/>
              </a:buClr>
              <a:buFont typeface="Arial" panose="020B0604020202020204" pitchFamily="34" charset="0"/>
              <a:buChar char="•"/>
              <a:defRPr sz="2200" b="0" i="0">
                <a:solidFill>
                  <a:schemeClr val="tx1"/>
                </a:solidFill>
                <a:latin typeface="+mn-lt"/>
                <a:ea typeface="Bw Modelica" panose="020B0604020202020204" charset="0"/>
              </a:defRPr>
            </a:lvl2pPr>
            <a:lvl3pPr marL="1257300" indent="-342900">
              <a:buClr>
                <a:srgbClr val="EF4B24"/>
              </a:buClr>
              <a:buFont typeface="Arial" panose="020B0604020202020204" pitchFamily="34" charset="0"/>
              <a:buChar char="•"/>
              <a:defRPr sz="2000" b="0" i="0">
                <a:solidFill>
                  <a:schemeClr val="tx1"/>
                </a:solidFill>
                <a:latin typeface="Bw Modelica" panose="020B0604020202020204" charset="0"/>
                <a:ea typeface="Bw Modelica" panose="020B0604020202020204" charset="0"/>
              </a:defRPr>
            </a:lvl3pPr>
            <a:lvl4pPr marL="1714500" indent="-342900">
              <a:buClr>
                <a:srgbClr val="EF4B24"/>
              </a:buClr>
              <a:buFont typeface="Arial" panose="020B0604020202020204" pitchFamily="34" charset="0"/>
              <a:buChar char="•"/>
              <a:defRPr sz="1800" b="0" i="0">
                <a:solidFill>
                  <a:schemeClr val="tx1"/>
                </a:solidFill>
                <a:latin typeface="Bw Modelica" panose="020B0604020202020204" charset="0"/>
                <a:ea typeface="Bw Modelica" panose="020B0604020202020204" charset="0"/>
              </a:defRPr>
            </a:lvl4pPr>
            <a:lvl5pPr marL="2171700" indent="-342900">
              <a:buClr>
                <a:srgbClr val="EF4B24"/>
              </a:buClr>
              <a:buFont typeface="Arial" panose="020B0604020202020204" pitchFamily="34" charset="0"/>
              <a:buChar char="•"/>
              <a:defRPr sz="1600" b="0" i="0">
                <a:solidFill>
                  <a:schemeClr val="tx1"/>
                </a:solidFill>
                <a:latin typeface="Bw Modelica" panose="020B0604020202020204" charset="0"/>
                <a:ea typeface="Bw Modelica"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1">
            <a:extLst>
              <a:ext uri="{FF2B5EF4-FFF2-40B4-BE49-F238E27FC236}">
                <a16:creationId xmlns:a16="http://schemas.microsoft.com/office/drawing/2014/main" id="{F64263B5-BEEC-F444-889B-9FC56BD198B0}"/>
              </a:ext>
            </a:extLst>
          </p:cNvPr>
          <p:cNvSpPr>
            <a:spLocks noGrp="1"/>
          </p:cNvSpPr>
          <p:nvPr>
            <p:ph type="body" sz="quarter" idx="13"/>
          </p:nvPr>
        </p:nvSpPr>
        <p:spPr>
          <a:xfrm>
            <a:off x="673100" y="117321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anose="020B0604020202020204" charset="0"/>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3" name="Text Placeholder 16">
            <a:extLst>
              <a:ext uri="{FF2B5EF4-FFF2-40B4-BE49-F238E27FC236}">
                <a16:creationId xmlns:a16="http://schemas.microsoft.com/office/drawing/2014/main" id="{CE3F3D45-B2C4-EE4F-A123-AA690217F279}"/>
              </a:ext>
            </a:extLst>
          </p:cNvPr>
          <p:cNvSpPr>
            <a:spLocks noGrp="1"/>
          </p:cNvSpPr>
          <p:nvPr>
            <p:ph type="body" sz="quarter" idx="14"/>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ED198B7B-179F-0546-BCC8-6250B869DBD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4" name="TextBox 13">
            <a:extLst>
              <a:ext uri="{FF2B5EF4-FFF2-40B4-BE49-F238E27FC236}">
                <a16:creationId xmlns:a16="http://schemas.microsoft.com/office/drawing/2014/main" id="{4628952A-EEF7-B048-A068-2E4D009B9F8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6" name="Picture 15">
            <a:extLst>
              <a:ext uri="{FF2B5EF4-FFF2-40B4-BE49-F238E27FC236}">
                <a16:creationId xmlns:a16="http://schemas.microsoft.com/office/drawing/2014/main" id="{888EA698-2D32-354B-92A0-352CADD17C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B87D110D-B275-7147-9AFF-F3657C45C7D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0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602AEEAA-6201-874A-AE0A-9FC074C585B9}"/>
              </a:ext>
            </a:extLst>
          </p:cNvPr>
          <p:cNvSpPr>
            <a:spLocks noGrp="1"/>
          </p:cNvSpPr>
          <p:nvPr>
            <p:ph sz="quarter" idx="22"/>
          </p:nvPr>
        </p:nvSpPr>
        <p:spPr>
          <a:xfrm>
            <a:off x="67310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628142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dirty="0"/>
              <a:t>Click to Add Text</a:t>
            </a:r>
          </a:p>
        </p:txBody>
      </p:sp>
      <p:sp>
        <p:nvSpPr>
          <p:cNvPr id="10" name="Oval 9">
            <a:extLst>
              <a:ext uri="{FF2B5EF4-FFF2-40B4-BE49-F238E27FC236}">
                <a16:creationId xmlns:a16="http://schemas.microsoft.com/office/drawing/2014/main" id="{3C6F089D-8CDB-D747-96E8-9CC4CAEAFF4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2B42C635-2685-1C43-8A7B-1FBAEFD8754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5" name="Picture 14">
            <a:extLst>
              <a:ext uri="{FF2B5EF4-FFF2-40B4-BE49-F238E27FC236}">
                <a16:creationId xmlns:a16="http://schemas.microsoft.com/office/drawing/2014/main" id="{E5FC188A-C911-9743-AB77-CCF5338082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72641445-A29F-8A49-BF2E-A17A123056A8}"/>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9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stimonials">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854400" y="1704339"/>
            <a:ext cx="3093751"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22" name="Picture Placeholder 2"/>
          <p:cNvSpPr>
            <a:spLocks noGrp="1"/>
          </p:cNvSpPr>
          <p:nvPr>
            <p:ph type="pic" sz="quarter" idx="12"/>
          </p:nvPr>
        </p:nvSpPr>
        <p:spPr>
          <a:xfrm>
            <a:off x="4514943" y="1704339"/>
            <a:ext cx="3093750" cy="748929"/>
          </a:xfrm>
          <a:prstGeom prst="rect">
            <a:avLst/>
          </a:prstGeom>
        </p:spPr>
        <p:txBody>
          <a:bodyPr>
            <a:noAutofit/>
          </a:bodyPr>
          <a:lstStyle>
            <a:lvl1pPr marL="0" indent="0">
              <a:buNone/>
              <a:defRPr sz="2400"/>
            </a:lvl1pPr>
          </a:lstStyle>
          <a:p>
            <a:r>
              <a:rPr lang="en-US"/>
              <a:t>Click icon to add picture</a:t>
            </a:r>
          </a:p>
        </p:txBody>
      </p:sp>
      <p:sp>
        <p:nvSpPr>
          <p:cNvPr id="25" name="Picture Placeholder 2"/>
          <p:cNvSpPr>
            <a:spLocks noGrp="1"/>
          </p:cNvSpPr>
          <p:nvPr>
            <p:ph type="pic" sz="quarter" idx="13"/>
          </p:nvPr>
        </p:nvSpPr>
        <p:spPr>
          <a:xfrm>
            <a:off x="8187004" y="1704339"/>
            <a:ext cx="3093749"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33" name="Text Placeholder 16">
            <a:extLst>
              <a:ext uri="{FF2B5EF4-FFF2-40B4-BE49-F238E27FC236}">
                <a16:creationId xmlns:a16="http://schemas.microsoft.com/office/drawing/2014/main" id="{F411A20F-3086-AD4F-9F13-9DFD813B4FE4}"/>
              </a:ext>
            </a:extLst>
          </p:cNvPr>
          <p:cNvSpPr>
            <a:spLocks noGrp="1"/>
          </p:cNvSpPr>
          <p:nvPr>
            <p:ph type="body" sz="quarter" idx="16"/>
          </p:nvPr>
        </p:nvSpPr>
        <p:spPr>
          <a:xfrm>
            <a:off x="673100" y="482051"/>
            <a:ext cx="10871200" cy="635000"/>
          </a:xfrm>
          <a:prstGeom prst="rect">
            <a:avLst/>
          </a:prstGeom>
        </p:spPr>
        <p:txBody>
          <a:bodyPr anchor="ctr">
            <a:noAutofit/>
          </a:bodyPr>
          <a:lstStyle>
            <a:lvl1pPr marL="0" indent="0" algn="ctr">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A885EA57-78F2-544C-877A-4827C738C61C}"/>
              </a:ext>
            </a:extLst>
          </p:cNvPr>
          <p:cNvSpPr>
            <a:spLocks noGrp="1"/>
          </p:cNvSpPr>
          <p:nvPr>
            <p:ph type="body" sz="quarter" idx="15"/>
          </p:nvPr>
        </p:nvSpPr>
        <p:spPr>
          <a:xfrm>
            <a:off x="854400"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a:extLst>
              <a:ext uri="{FF2B5EF4-FFF2-40B4-BE49-F238E27FC236}">
                <a16:creationId xmlns:a16="http://schemas.microsoft.com/office/drawing/2014/main" id="{62FBB197-DB06-0D46-8AE6-DE15E1A24436}"/>
              </a:ext>
            </a:extLst>
          </p:cNvPr>
          <p:cNvSpPr>
            <a:spLocks noGrp="1"/>
          </p:cNvSpPr>
          <p:nvPr>
            <p:ph type="body" sz="quarter" idx="17"/>
          </p:nvPr>
        </p:nvSpPr>
        <p:spPr>
          <a:xfrm>
            <a:off x="4514943"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097561E1-8D43-4945-9676-2139904D777B}"/>
              </a:ext>
            </a:extLst>
          </p:cNvPr>
          <p:cNvSpPr>
            <a:spLocks noGrp="1"/>
          </p:cNvSpPr>
          <p:nvPr>
            <p:ph type="body" sz="quarter" idx="18"/>
          </p:nvPr>
        </p:nvSpPr>
        <p:spPr>
          <a:xfrm>
            <a:off x="8187004"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a:extLst>
              <a:ext uri="{FF2B5EF4-FFF2-40B4-BE49-F238E27FC236}">
                <a16:creationId xmlns:a16="http://schemas.microsoft.com/office/drawing/2014/main" id="{F67DC4CD-4FC8-BD41-8C79-5E3C430C27E2}"/>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sp>
        <p:nvSpPr>
          <p:cNvPr id="14" name="Oval 13">
            <a:extLst>
              <a:ext uri="{FF2B5EF4-FFF2-40B4-BE49-F238E27FC236}">
                <a16:creationId xmlns:a16="http://schemas.microsoft.com/office/drawing/2014/main" id="{D465BE45-0E30-D34A-AD6A-F251FA25BB3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AAEAD596-BFB8-C140-A4F2-9C3285105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B40A711F-D4CE-D244-8DCA-4944B4F1F1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4" name="Straight Connector 23">
            <a:extLst>
              <a:ext uri="{FF2B5EF4-FFF2-40B4-BE49-F238E27FC236}">
                <a16:creationId xmlns:a16="http://schemas.microsoft.com/office/drawing/2014/main" id="{42890675-9FCC-ED4E-97CD-820BC218D1C9}"/>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8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 Left (blue-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022196-75C4-BD4F-820C-A90DEF90DC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278" cy="6858000"/>
          </a:xfrm>
          <a:prstGeom prst="rect">
            <a:avLst/>
          </a:prstGeom>
        </p:spPr>
      </p:pic>
      <p:sp>
        <p:nvSpPr>
          <p:cNvPr id="15" name="Rectangle 14">
            <a:extLst>
              <a:ext uri="{FF2B5EF4-FFF2-40B4-BE49-F238E27FC236}">
                <a16:creationId xmlns:a16="http://schemas.microsoft.com/office/drawing/2014/main" id="{91B37AE2-54A6-DA47-8715-5D0C53BAD29A}"/>
              </a:ext>
            </a:extLst>
          </p:cNvPr>
          <p:cNvSpPr/>
          <p:nvPr/>
        </p:nvSpPr>
        <p:spPr>
          <a:xfrm>
            <a:off x="-722" y="0"/>
            <a:ext cx="12192000" cy="6858000"/>
          </a:xfrm>
          <a:prstGeom prst="rect">
            <a:avLst/>
          </a:prstGeom>
          <a:solidFill>
            <a:srgbClr val="1B75B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28" name="Text Placeholder 2">
            <a:extLst>
              <a:ext uri="{FF2B5EF4-FFF2-40B4-BE49-F238E27FC236}">
                <a16:creationId xmlns:a16="http://schemas.microsoft.com/office/drawing/2014/main" id="{1D4F28E4-4EB4-F647-8FDB-E81E855815B1}"/>
              </a:ext>
            </a:extLst>
          </p:cNvPr>
          <p:cNvSpPr>
            <a:spLocks noGrp="1"/>
          </p:cNvSpPr>
          <p:nvPr>
            <p:ph type="body" sz="quarter" idx="10"/>
          </p:nvPr>
        </p:nvSpPr>
        <p:spPr>
          <a:xfrm>
            <a:off x="513828" y="619354"/>
            <a:ext cx="11030471" cy="722698"/>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2193212F-C989-47A3-B68E-EE77D20B40DA}"/>
              </a:ext>
            </a:extLst>
          </p:cNvPr>
          <p:cNvSpPr>
            <a:spLocks noGrp="1"/>
          </p:cNvSpPr>
          <p:nvPr>
            <p:ph type="body" sz="quarter" idx="13"/>
          </p:nvPr>
        </p:nvSpPr>
        <p:spPr>
          <a:xfrm>
            <a:off x="513828" y="1632248"/>
            <a:ext cx="11030472" cy="4618342"/>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B705FCB6-B19C-5B46-A0C2-D8D528F538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3" name="Oval 12">
            <a:extLst>
              <a:ext uri="{FF2B5EF4-FFF2-40B4-BE49-F238E27FC236}">
                <a16:creationId xmlns:a16="http://schemas.microsoft.com/office/drawing/2014/main" id="{B76D7CED-0553-BC46-AB62-22B9D057469C}"/>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8" name="TextBox 17">
            <a:extLst>
              <a:ext uri="{FF2B5EF4-FFF2-40B4-BE49-F238E27FC236}">
                <a16:creationId xmlns:a16="http://schemas.microsoft.com/office/drawing/2014/main" id="{8EA47250-0EDD-E94D-94EF-2BC488DE9DE6}"/>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732253C3-2047-2743-9913-22B769411C0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1" name="Straight Connector 20">
            <a:extLst>
              <a:ext uri="{FF2B5EF4-FFF2-40B4-BE49-F238E27FC236}">
                <a16:creationId xmlns:a16="http://schemas.microsoft.com/office/drawing/2014/main" id="{9F449FA6-5641-3544-8006-A1ACB58A6A2D}"/>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63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Slide - Left (orange-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0DF0E-49F9-414C-BE03-921A2DBFB3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5" name="Rectangle 14">
            <a:extLst>
              <a:ext uri="{FF2B5EF4-FFF2-40B4-BE49-F238E27FC236}">
                <a16:creationId xmlns:a16="http://schemas.microsoft.com/office/drawing/2014/main" id="{91B37AE2-54A6-DA47-8715-5D0C53BAD29A}"/>
              </a:ext>
            </a:extLst>
          </p:cNvPr>
          <p:cNvSpPr/>
          <p:nvPr/>
        </p:nvSpPr>
        <p:spPr>
          <a:xfrm>
            <a:off x="0" y="-5481"/>
            <a:ext cx="12192000" cy="6858000"/>
          </a:xfrm>
          <a:prstGeom prst="rect">
            <a:avLst/>
          </a:prstGeom>
          <a:solidFill>
            <a:srgbClr val="F04C2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6" name="Text Placeholder 2">
            <a:extLst>
              <a:ext uri="{FF2B5EF4-FFF2-40B4-BE49-F238E27FC236}">
                <a16:creationId xmlns:a16="http://schemas.microsoft.com/office/drawing/2014/main" id="{30964FD4-C3A2-4B43-912C-70A2412B2366}"/>
              </a:ext>
            </a:extLst>
          </p:cNvPr>
          <p:cNvSpPr>
            <a:spLocks noGrp="1"/>
          </p:cNvSpPr>
          <p:nvPr>
            <p:ph type="body" sz="quarter" idx="10"/>
          </p:nvPr>
        </p:nvSpPr>
        <p:spPr>
          <a:xfrm>
            <a:off x="513828" y="619354"/>
            <a:ext cx="11030471" cy="585604"/>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F905AADC-A71F-4657-9FAF-BF07EA4FA8CB}"/>
              </a:ext>
            </a:extLst>
          </p:cNvPr>
          <p:cNvSpPr>
            <a:spLocks noGrp="1"/>
          </p:cNvSpPr>
          <p:nvPr>
            <p:ph type="body" sz="quarter" idx="13"/>
          </p:nvPr>
        </p:nvSpPr>
        <p:spPr>
          <a:xfrm>
            <a:off x="513828" y="1495514"/>
            <a:ext cx="11030472" cy="475507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B0764095-949E-1043-9E78-B4A9DB5510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2" name="Oval 11">
            <a:extLst>
              <a:ext uri="{FF2B5EF4-FFF2-40B4-BE49-F238E27FC236}">
                <a16:creationId xmlns:a16="http://schemas.microsoft.com/office/drawing/2014/main" id="{1C25A52E-71EF-0344-9B77-C3A698EAC835}"/>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7" name="TextBox 16">
            <a:extLst>
              <a:ext uri="{FF2B5EF4-FFF2-40B4-BE49-F238E27FC236}">
                <a16:creationId xmlns:a16="http://schemas.microsoft.com/office/drawing/2014/main" id="{5EC68BB1-9C35-6B45-A067-C8CD00376A52}"/>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CD9BEC47-6FD6-5A47-8915-F6FD52691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2" name="Straight Connector 21">
            <a:extLst>
              <a:ext uri="{FF2B5EF4-FFF2-40B4-BE49-F238E27FC236}">
                <a16:creationId xmlns:a16="http://schemas.microsoft.com/office/drawing/2014/main" id="{EA9A3E91-B45C-4B45-BFC1-BE2AA8ABC0CE}"/>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42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3 presenter &amp;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C53730-4A6C-AF4D-A950-383F31AE9C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9" name="Picture 8">
            <a:extLst>
              <a:ext uri="{FF2B5EF4-FFF2-40B4-BE49-F238E27FC236}">
                <a16:creationId xmlns:a16="http://schemas.microsoft.com/office/drawing/2014/main" id="{1B1A9334-1369-3B4A-89ED-6E799BE329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99C5CC4A-2C0D-E14A-B037-5DCACB87508E}"/>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546963A2-1A8B-A34B-9664-9823206B171F}"/>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177386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Slide - Left (yellow-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72EA47-2735-2B46-A8E3-08D5D66FA65E}"/>
              </a:ext>
            </a:extLst>
          </p:cNvPr>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Rectangle 14">
            <a:extLst>
              <a:ext uri="{FF2B5EF4-FFF2-40B4-BE49-F238E27FC236}">
                <a16:creationId xmlns:a16="http://schemas.microsoft.com/office/drawing/2014/main" id="{91B37AE2-54A6-DA47-8715-5D0C53BAD29A}"/>
              </a:ext>
            </a:extLst>
          </p:cNvPr>
          <p:cNvSpPr/>
          <p:nvPr/>
        </p:nvSpPr>
        <p:spPr>
          <a:xfrm>
            <a:off x="-3001" y="0"/>
            <a:ext cx="12192000" cy="6858000"/>
          </a:xfrm>
          <a:prstGeom prst="rect">
            <a:avLst/>
          </a:prstGeom>
          <a:solidFill>
            <a:srgbClr val="F68C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6" name="Text Placeholder 2">
            <a:extLst>
              <a:ext uri="{FF2B5EF4-FFF2-40B4-BE49-F238E27FC236}">
                <a16:creationId xmlns:a16="http://schemas.microsoft.com/office/drawing/2014/main" id="{41F4C1F6-C1D4-7140-8AC9-182364F0F394}"/>
              </a:ext>
            </a:extLst>
          </p:cNvPr>
          <p:cNvSpPr>
            <a:spLocks noGrp="1"/>
          </p:cNvSpPr>
          <p:nvPr>
            <p:ph type="body" sz="quarter" idx="10"/>
          </p:nvPr>
        </p:nvSpPr>
        <p:spPr>
          <a:xfrm>
            <a:off x="513828" y="619354"/>
            <a:ext cx="11030471" cy="722698"/>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47BD1CB8-B5C2-4180-A986-BC3756EA7915}"/>
              </a:ext>
            </a:extLst>
          </p:cNvPr>
          <p:cNvSpPr>
            <a:spLocks noGrp="1"/>
          </p:cNvSpPr>
          <p:nvPr>
            <p:ph type="body" sz="quarter" idx="13"/>
          </p:nvPr>
        </p:nvSpPr>
        <p:spPr>
          <a:xfrm>
            <a:off x="513828" y="1649338"/>
            <a:ext cx="11030472" cy="4601251"/>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3450034B-7D40-9A4D-B3A4-241C54073F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7" name="Oval 16">
            <a:extLst>
              <a:ext uri="{FF2B5EF4-FFF2-40B4-BE49-F238E27FC236}">
                <a16:creationId xmlns:a16="http://schemas.microsoft.com/office/drawing/2014/main" id="{FCB28249-A39F-4849-A4B6-701408380B23}"/>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8" name="TextBox 17">
            <a:extLst>
              <a:ext uri="{FF2B5EF4-FFF2-40B4-BE49-F238E27FC236}">
                <a16:creationId xmlns:a16="http://schemas.microsoft.com/office/drawing/2014/main" id="{6EF13E15-5343-3043-AFBD-6DA43663FA72}"/>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1" name="Picture 20">
            <a:extLst>
              <a:ext uri="{FF2B5EF4-FFF2-40B4-BE49-F238E27FC236}">
                <a16:creationId xmlns:a16="http://schemas.microsoft.com/office/drawing/2014/main" id="{7666AB5B-9A0E-F340-8E93-95DBC328741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3" name="Straight Connector 22">
            <a:extLst>
              <a:ext uri="{FF2B5EF4-FFF2-40B4-BE49-F238E27FC236}">
                <a16:creationId xmlns:a16="http://schemas.microsoft.com/office/drawing/2014/main" id="{60BE9AD5-E781-A744-BCDB-0E88901478BB}"/>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34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Text Placeholder 11">
            <a:extLst>
              <a:ext uri="{FF2B5EF4-FFF2-40B4-BE49-F238E27FC236}">
                <a16:creationId xmlns:a16="http://schemas.microsoft.com/office/drawing/2014/main" id="{75B7C206-C994-104E-A844-EFE18407F177}"/>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5115AE72-FBD8-504F-B046-71E5F227C770}"/>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2" name="TextBox 11">
            <a:extLst>
              <a:ext uri="{FF2B5EF4-FFF2-40B4-BE49-F238E27FC236}">
                <a16:creationId xmlns:a16="http://schemas.microsoft.com/office/drawing/2014/main" id="{CFC0B31E-1727-B941-9C4B-80269397999F}"/>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4F17532E-2850-E740-BA58-3D9B713BD6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3696EE99-4393-B84B-8A33-9FFB0689B24D}"/>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5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3" name="Picture 12">
            <a:extLst>
              <a:ext uri="{FF2B5EF4-FFF2-40B4-BE49-F238E27FC236}">
                <a16:creationId xmlns:a16="http://schemas.microsoft.com/office/drawing/2014/main" id="{D6727B40-5A1E-0442-986C-DDCED3D699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9EFFC2CB-BA40-384A-9F39-EAB00509B12D}"/>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71BC4990-3692-1347-87B6-ADBB834FD11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2C8F8FA-5156-5D46-BC6A-6AC6A066C4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AADF62DE-55FE-0C45-9507-053904B3979A}"/>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1">
            <a:extLst>
              <a:ext uri="{FF2B5EF4-FFF2-40B4-BE49-F238E27FC236}">
                <a16:creationId xmlns:a16="http://schemas.microsoft.com/office/drawing/2014/main" id="{12BBFAA9-AF1D-0647-A759-22A85566235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847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Text Slide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12702"/>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7" name="Picture 16">
            <a:extLst>
              <a:ext uri="{FF2B5EF4-FFF2-40B4-BE49-F238E27FC236}">
                <a16:creationId xmlns:a16="http://schemas.microsoft.com/office/drawing/2014/main" id="{FF364223-862D-8146-837F-228BE93D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10" name="Text Placeholder 11">
            <a:extLst>
              <a:ext uri="{FF2B5EF4-FFF2-40B4-BE49-F238E27FC236}">
                <a16:creationId xmlns:a16="http://schemas.microsoft.com/office/drawing/2014/main" id="{6162EEB8-CFE3-4E4A-ABB7-9099B2415A0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833483DD-F7DE-CB4C-9B60-CDF1AB1C719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D8E28567-1581-F043-A4E2-44B904A5BFC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B06A98D9-FA55-ED4D-9CB7-BAEAB78D4D7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4758EB6-DFA5-8742-B65A-6D21B4DABA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394A3E47-FCA3-B941-BC8D-64154C3B28EC}"/>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1">
            <a:extLst>
              <a:ext uri="{FF2B5EF4-FFF2-40B4-BE49-F238E27FC236}">
                <a16:creationId xmlns:a16="http://schemas.microsoft.com/office/drawing/2014/main" id="{84C3F337-4CCD-DE4D-AA21-9DA41BB004E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20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3_Bullet_layout">
    <p:bg>
      <p:bgPr>
        <a:solidFill>
          <a:schemeClr val="bg1">
            <a:alpha val="54000"/>
          </a:schemeClr>
        </a:solidFill>
        <a:effectLst/>
      </p:bgPr>
    </p:bg>
    <p:spTree>
      <p:nvGrpSpPr>
        <p:cNvPr id="1" name=""/>
        <p:cNvGrpSpPr/>
        <p:nvPr/>
      </p:nvGrpSpPr>
      <p:grpSpPr>
        <a:xfrm>
          <a:off x="0" y="0"/>
          <a:ext cx="0" cy="0"/>
          <a:chOff x="0" y="0"/>
          <a:chExt cx="0" cy="0"/>
        </a:xfrm>
      </p:grpSpPr>
      <p:pic>
        <p:nvPicPr>
          <p:cNvPr id="14" name="Picture 13" descr="A picture containing person, man, outdoor&#10;&#10;Description automatically generated">
            <a:extLst>
              <a:ext uri="{FF2B5EF4-FFF2-40B4-BE49-F238E27FC236}">
                <a16:creationId xmlns:a16="http://schemas.microsoft.com/office/drawing/2014/main" id="{81D810B1-2A1D-104A-BD7D-3A9DC9ECB65D}"/>
              </a:ext>
            </a:extLst>
          </p:cNvPr>
          <p:cNvPicPr>
            <a:picLocks noChangeAspect="1"/>
          </p:cNvPicPr>
          <p:nvPr userDrawn="1"/>
        </p:nvPicPr>
        <p:blipFill>
          <a:blip r:embed="rId2" cstate="email">
            <a:alphaModFix amt="54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ext Placeholder 8">
            <a:extLst>
              <a:ext uri="{FF2B5EF4-FFF2-40B4-BE49-F238E27FC236}">
                <a16:creationId xmlns:a16="http://schemas.microsoft.com/office/drawing/2014/main" id="{3DCFB65C-E1BF-E949-8E95-35CB1AC11A3D}"/>
              </a:ext>
            </a:extLst>
          </p:cNvPr>
          <p:cNvSpPr>
            <a:spLocks noGrp="1"/>
          </p:cNvSpPr>
          <p:nvPr>
            <p:ph type="body" sz="quarter" idx="13"/>
          </p:nvPr>
        </p:nvSpPr>
        <p:spPr>
          <a:xfrm>
            <a:off x="5195843" y="819802"/>
            <a:ext cx="6431007" cy="1741159"/>
          </a:xfrm>
          <a:prstGeom prst="rect">
            <a:avLst/>
          </a:prstGeom>
        </p:spPr>
        <p:txBody>
          <a:bodyPr anchor="ctr">
            <a:noAutofit/>
          </a:bodyPr>
          <a:lstStyle>
            <a:lvl1pPr marL="0" indent="0" algn="l">
              <a:buFontTx/>
              <a:buNone/>
              <a:defRPr sz="4800" b="0" i="0">
                <a:solidFill>
                  <a:schemeClr val="accent2"/>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
        <p:nvSpPr>
          <p:cNvPr id="17" name="Text Placeholder 11">
            <a:extLst>
              <a:ext uri="{FF2B5EF4-FFF2-40B4-BE49-F238E27FC236}">
                <a16:creationId xmlns:a16="http://schemas.microsoft.com/office/drawing/2014/main" id="{6DC1DE0F-2829-6249-9E0D-837BCF19919E}"/>
              </a:ext>
            </a:extLst>
          </p:cNvPr>
          <p:cNvSpPr>
            <a:spLocks noGrp="1"/>
          </p:cNvSpPr>
          <p:nvPr>
            <p:ph type="body" sz="quarter" idx="14"/>
          </p:nvPr>
        </p:nvSpPr>
        <p:spPr>
          <a:xfrm>
            <a:off x="5195843" y="2844664"/>
            <a:ext cx="6395451" cy="3319131"/>
          </a:xfrm>
          <a:prstGeom prst="rect">
            <a:avLst/>
          </a:prstGeom>
        </p:spPr>
        <p:txBody>
          <a:bodyPr lIns="91440" rIns="91440">
            <a:noAutofit/>
          </a:bodyPr>
          <a:lstStyle>
            <a:lvl1pPr marL="3429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1pPr>
            <a:lvl2pPr marL="8001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2pPr>
            <a:lvl3pPr marL="12573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3pPr>
            <a:lvl4pPr marL="17145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4pPr>
            <a:lvl5pPr marL="21717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9B8CCC8C-82D5-6C47-B816-9705BC3BF2A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73A74A2A-48D7-CE4C-9AAF-7535EC93354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5AB0B306-3362-ED45-A3F8-A67ED1EE6E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7B4B662F-B2F2-2748-A64B-EBBC97F32C8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2">
            <a:extLst>
              <a:ext uri="{FF2B5EF4-FFF2-40B4-BE49-F238E27FC236}">
                <a16:creationId xmlns:a16="http://schemas.microsoft.com/office/drawing/2014/main" id="{F6BF88D8-7C52-EF48-9FFE-D83E9A09C942}"/>
              </a:ext>
            </a:extLst>
          </p:cNvPr>
          <p:cNvSpPr>
            <a:spLocks noGrp="1"/>
          </p:cNvSpPr>
          <p:nvPr>
            <p:ph type="pic" sz="quarter" idx="11"/>
          </p:nvPr>
        </p:nvSpPr>
        <p:spPr>
          <a:xfrm>
            <a:off x="605468" y="805514"/>
            <a:ext cx="4267200" cy="53340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7986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 Left (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a:alphaModFix amt="14000"/>
            <a:lum bright="-86000" contrast="-65000"/>
          </a:blip>
          <a:stretch>
            <a:fillRect/>
          </a:stretch>
        </p:blipFill>
        <p:spPr>
          <a:xfrm>
            <a:off x="-2448277" y="3537598"/>
            <a:ext cx="8544277" cy="4316181"/>
          </a:xfrm>
          <a:prstGeom prst="rect">
            <a:avLst/>
          </a:prstGeom>
        </p:spPr>
      </p:pic>
      <p:sp>
        <p:nvSpPr>
          <p:cNvPr id="8" name="Text Placeholder 2">
            <a:extLst>
              <a:ext uri="{FF2B5EF4-FFF2-40B4-BE49-F238E27FC236}">
                <a16:creationId xmlns:a16="http://schemas.microsoft.com/office/drawing/2014/main" id="{1FE05BDD-6DEC-584E-95AA-DB983274A5CB}"/>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rgbClr val="F14C23"/>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33FE7439-AA2D-1B46-87FC-00409FD2B5F6}"/>
              </a:ext>
            </a:extLst>
          </p:cNvPr>
          <p:cNvSpPr>
            <a:spLocks noGrp="1"/>
          </p:cNvSpPr>
          <p:nvPr>
            <p:ph type="body" sz="quarter" idx="13"/>
          </p:nvPr>
        </p:nvSpPr>
        <p:spPr>
          <a:xfrm>
            <a:off x="4264351" y="2405664"/>
            <a:ext cx="7413811" cy="3844925"/>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1pPr>
            <a:lvl2pPr marL="8001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2pPr>
            <a:lvl3pPr marL="12573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3pPr>
            <a:lvl4pPr marL="17145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4pPr>
            <a:lvl5pPr marL="21717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val 11">
            <a:extLst>
              <a:ext uri="{FF2B5EF4-FFF2-40B4-BE49-F238E27FC236}">
                <a16:creationId xmlns:a16="http://schemas.microsoft.com/office/drawing/2014/main" id="{BBE9FFEC-98AE-C145-B8AF-AFE2305D998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83BE8970-E029-F54B-8792-2C000C98711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99436BC2-2959-DB4D-905F-D94DEB3E8C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7" name="Straight Connector 16">
            <a:extLst>
              <a:ext uri="{FF2B5EF4-FFF2-40B4-BE49-F238E27FC236}">
                <a16:creationId xmlns:a16="http://schemas.microsoft.com/office/drawing/2014/main" id="{2ED67590-AA25-F845-A200-ED425B67368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39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22" name="Text Placeholder 11">
            <a:extLst>
              <a:ext uri="{FF2B5EF4-FFF2-40B4-BE49-F238E27FC236}">
                <a16:creationId xmlns:a16="http://schemas.microsoft.com/office/drawing/2014/main" id="{00532956-E5C5-744A-BCAD-D3738924BBAE}"/>
              </a:ext>
            </a:extLst>
          </p:cNvPr>
          <p:cNvSpPr>
            <a:spLocks noGrp="1"/>
          </p:cNvSpPr>
          <p:nvPr>
            <p:ph type="body" sz="quarter" idx="13"/>
          </p:nvPr>
        </p:nvSpPr>
        <p:spPr>
          <a:xfrm>
            <a:off x="4245089" y="2405664"/>
            <a:ext cx="7433080"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14108A-D39A-D246-A672-F120EFFA3D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1" name="Text Placeholder 2">
            <a:extLst>
              <a:ext uri="{FF2B5EF4-FFF2-40B4-BE49-F238E27FC236}">
                <a16:creationId xmlns:a16="http://schemas.microsoft.com/office/drawing/2014/main" id="{C5BE4B47-E5FE-406C-9542-AC4244EA76B3}"/>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3" name="Oval 12">
            <a:extLst>
              <a:ext uri="{FF2B5EF4-FFF2-40B4-BE49-F238E27FC236}">
                <a16:creationId xmlns:a16="http://schemas.microsoft.com/office/drawing/2014/main" id="{9E860238-9BDD-2A43-B3CF-C5D467EAB8A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19D0D30B-1052-A84A-A775-BA3415802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8DF3575-F942-CF4F-92F3-4BB0AA91FF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F272CE83-A13D-D649-9E91-4534755346B3}"/>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68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 Lef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5385E8F4-37D2-1D4B-9582-C0D1C789D1C2}"/>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1BA93F8A-062E-4B4A-936F-93ECF8B807EA}"/>
              </a:ext>
            </a:extLst>
          </p:cNvPr>
          <p:cNvSpPr>
            <a:spLocks noGrp="1"/>
          </p:cNvSpPr>
          <p:nvPr>
            <p:ph type="body" sz="quarter" idx="13"/>
          </p:nvPr>
        </p:nvSpPr>
        <p:spPr>
          <a:xfrm>
            <a:off x="4245089" y="2405664"/>
            <a:ext cx="7433078"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7C644D35-D776-C241-9985-A89952FA57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3" name="Oval 12">
            <a:extLst>
              <a:ext uri="{FF2B5EF4-FFF2-40B4-BE49-F238E27FC236}">
                <a16:creationId xmlns:a16="http://schemas.microsoft.com/office/drawing/2014/main" id="{58B46192-E1E4-7342-84C3-3C4F4C1383B8}"/>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51DE03C9-CBF1-D748-A485-AA0B02C21CB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BDDEEA62-6849-F045-BC9D-C1E73CB063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D2806A17-1EEA-F74B-BDE8-671B56D3D1E9}"/>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75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 Left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01018204-76CB-6D4A-9A8A-49CBED70064E}"/>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8" name="Text Placeholder 11">
            <a:extLst>
              <a:ext uri="{FF2B5EF4-FFF2-40B4-BE49-F238E27FC236}">
                <a16:creationId xmlns:a16="http://schemas.microsoft.com/office/drawing/2014/main" id="{B6ADC0D2-5093-41A3-ADA9-1A17E66FC075}"/>
              </a:ext>
            </a:extLst>
          </p:cNvPr>
          <p:cNvSpPr>
            <a:spLocks noGrp="1"/>
          </p:cNvSpPr>
          <p:nvPr>
            <p:ph type="body" sz="quarter" idx="13"/>
          </p:nvPr>
        </p:nvSpPr>
        <p:spPr>
          <a:xfrm>
            <a:off x="4245089" y="2405664"/>
            <a:ext cx="7433075"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B6DECEE0-15C2-0146-A94F-5A24B2E617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2" name="Oval 11">
            <a:extLst>
              <a:ext uri="{FF2B5EF4-FFF2-40B4-BE49-F238E27FC236}">
                <a16:creationId xmlns:a16="http://schemas.microsoft.com/office/drawing/2014/main" id="{DE10595E-85C3-414E-9368-2C247F1C1C1B}"/>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3" name="TextBox 12">
            <a:extLst>
              <a:ext uri="{FF2B5EF4-FFF2-40B4-BE49-F238E27FC236}">
                <a16:creationId xmlns:a16="http://schemas.microsoft.com/office/drawing/2014/main" id="{3E506132-BE61-314E-86EE-A99CB601E85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04FB977-B2D2-344B-AAD6-F633E46E1E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9416225B-1E71-9141-B4D2-42B68AFEDA24}"/>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15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 Color Box - Right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155AF0-07B6-754A-B4FB-73153F674F2A}"/>
              </a:ext>
            </a:extLst>
          </p:cNvPr>
          <p:cNvSpPr/>
          <p:nvPr/>
        </p:nvSpPr>
        <p:spPr>
          <a:xfrm>
            <a:off x="0" y="0"/>
            <a:ext cx="3054281" cy="6858000"/>
          </a:xfrm>
          <a:prstGeom prst="rect">
            <a:avLst/>
          </a:prstGeom>
          <a:solidFill>
            <a:srgbClr val="EE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5" name="Oval 4">
            <a:extLst>
              <a:ext uri="{FF2B5EF4-FFF2-40B4-BE49-F238E27FC236}">
                <a16:creationId xmlns:a16="http://schemas.microsoft.com/office/drawing/2014/main" id="{C0347571-DED7-194D-8FD6-3EE09273CA72}"/>
              </a:ext>
            </a:extLst>
          </p:cNvPr>
          <p:cNvSpPr/>
          <p:nvPr/>
        </p:nvSpPr>
        <p:spPr>
          <a:xfrm>
            <a:off x="397153" y="2083494"/>
            <a:ext cx="2825579" cy="2825579"/>
          </a:xfrm>
          <a:prstGeom prst="ellipse">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3222732" y="452552"/>
            <a:ext cx="8638826" cy="635000"/>
          </a:xfrm>
          <a:prstGeom prst="rect">
            <a:avLst/>
          </a:prstGeom>
        </p:spPr>
        <p:txBody>
          <a:bodyPr anchor="ctr">
            <a:noAutofit/>
          </a:bodyPr>
          <a:lstStyle>
            <a:lvl1pPr marL="0" indent="0" algn="l">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3222732" y="1248955"/>
            <a:ext cx="8638826" cy="4937624"/>
          </a:xfrm>
          <a:prstGeom prst="rect">
            <a:avLst/>
          </a:prstGeom>
        </p:spPr>
        <p:txBody>
          <a:bodyPr lIns="91440" rIns="91440">
            <a:noAutofit/>
          </a:bodyPr>
          <a:lstStyle>
            <a:lvl1pPr marL="342900" indent="-342900" algn="l">
              <a:buFont typeface="Arial" panose="020B0604020202020204" pitchFamily="34" charset="0"/>
              <a:buChar char="•"/>
              <a:defRPr b="0" i="0">
                <a:latin typeface="Bw Modelica Medium" pitchFamily="2" charset="77"/>
              </a:defRPr>
            </a:lvl1pPr>
          </a:lstStyle>
          <a:p>
            <a:pPr lvl="0"/>
            <a:r>
              <a:rPr lang="en-US" dirty="0"/>
              <a:t>Add screenshot of platform</a:t>
            </a:r>
          </a:p>
        </p:txBody>
      </p:sp>
      <p:sp>
        <p:nvSpPr>
          <p:cNvPr id="4" name="Text Placeholder 3">
            <a:extLst>
              <a:ext uri="{FF2B5EF4-FFF2-40B4-BE49-F238E27FC236}">
                <a16:creationId xmlns:a16="http://schemas.microsoft.com/office/drawing/2014/main" id="{58B521BB-39F2-7C44-867A-751F4A158A4A}"/>
              </a:ext>
            </a:extLst>
          </p:cNvPr>
          <p:cNvSpPr>
            <a:spLocks noGrp="1"/>
          </p:cNvSpPr>
          <p:nvPr>
            <p:ph type="body" sz="quarter" idx="24" hasCustomPrompt="1"/>
          </p:nvPr>
        </p:nvSpPr>
        <p:spPr>
          <a:xfrm>
            <a:off x="712739" y="2701546"/>
            <a:ext cx="2142223" cy="1523785"/>
          </a:xfrm>
          <a:prstGeom prst="rect">
            <a:avLst/>
          </a:prstGeom>
        </p:spPr>
        <p:txBody>
          <a:bodyPr anchor="ctr"/>
          <a:lstStyle>
            <a:lvl1pPr marL="0" indent="0" algn="ctr">
              <a:buFontTx/>
              <a:buNone/>
              <a:defRPr>
                <a:solidFill>
                  <a:schemeClr val="bg1"/>
                </a:solidFill>
              </a:defRPr>
            </a:lvl1pPr>
          </a:lstStyle>
          <a:p>
            <a:pPr lvl="0"/>
            <a:r>
              <a:rPr lang="en-US" dirty="0"/>
              <a:t>Text</a:t>
            </a:r>
          </a:p>
        </p:txBody>
      </p:sp>
      <p:sp>
        <p:nvSpPr>
          <p:cNvPr id="14" name="Oval 13">
            <a:extLst>
              <a:ext uri="{FF2B5EF4-FFF2-40B4-BE49-F238E27FC236}">
                <a16:creationId xmlns:a16="http://schemas.microsoft.com/office/drawing/2014/main" id="{9672E8C6-ECFF-814B-B757-C7CA5C43877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F4765B1D-0D5D-384D-9691-5ABC454BDBDE}"/>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3D791BC7-C8B7-494D-983E-16634A4C38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A195C772-DF9A-A640-A1FB-A58F7B1BF3C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7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7 presenter &amp;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D9813-F482-2546-88B8-9107298B9B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2BEE4087-7BF7-754F-9DD9-1827332CD0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7395954B-0F80-674D-AD8C-37721A3610C1}"/>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79A72944-99B5-D74F-96CF-38084D256E25}"/>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405184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1" y="0"/>
            <a:ext cx="12191999" cy="4726744"/>
          </a:xfrm>
          <a:prstGeom prst="rect">
            <a:avLst/>
          </a:prstGeom>
        </p:spPr>
        <p:txBody>
          <a:bodyPr/>
          <a:lstStyle/>
          <a:p>
            <a:r>
              <a:rPr lang="en-US"/>
              <a:t>Click icon to add picture</a:t>
            </a:r>
          </a:p>
        </p:txBody>
      </p:sp>
      <p:sp>
        <p:nvSpPr>
          <p:cNvPr id="8" name="Oval 7">
            <a:extLst>
              <a:ext uri="{FF2B5EF4-FFF2-40B4-BE49-F238E27FC236}">
                <a16:creationId xmlns:a16="http://schemas.microsoft.com/office/drawing/2014/main" id="{B21D9A9E-7FC8-A043-B89D-89F4A1524A4C}"/>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AF12960A-374F-9842-98F8-8E818B490B6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3" name="Picture 12">
            <a:extLst>
              <a:ext uri="{FF2B5EF4-FFF2-40B4-BE49-F238E27FC236}">
                <a16:creationId xmlns:a16="http://schemas.microsoft.com/office/drawing/2014/main" id="{6D2596C2-EBBD-224E-9ACA-59A8262D06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4" name="Straight Connector 13">
            <a:extLst>
              <a:ext uri="{FF2B5EF4-FFF2-40B4-BE49-F238E27FC236}">
                <a16:creationId xmlns:a16="http://schemas.microsoft.com/office/drawing/2014/main" id="{92566EBA-F657-0B45-A9F3-22328CE91B4D}"/>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1">
            <a:extLst>
              <a:ext uri="{FF2B5EF4-FFF2-40B4-BE49-F238E27FC236}">
                <a16:creationId xmlns:a16="http://schemas.microsoft.com/office/drawing/2014/main" id="{0E2D21F7-31CF-4F49-A143-0E8812800FA0}"/>
              </a:ext>
            </a:extLst>
          </p:cNvPr>
          <p:cNvSpPr>
            <a:spLocks noGrp="1"/>
          </p:cNvSpPr>
          <p:nvPr>
            <p:ph type="body" sz="quarter" idx="15"/>
          </p:nvPr>
        </p:nvSpPr>
        <p:spPr>
          <a:xfrm>
            <a:off x="533400" y="4953000"/>
            <a:ext cx="11049000" cy="1447800"/>
          </a:xfrm>
          <a:prstGeom prst="rect">
            <a:avLst/>
          </a:prstGeom>
        </p:spPr>
        <p:txBody>
          <a:bodyPr lIns="91440" rIns="91440">
            <a:noAutofit/>
          </a:bodyPr>
          <a:lstStyle>
            <a:lvl1pPr marL="2857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1pPr>
            <a:lvl2pPr marL="7429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2pPr>
            <a:lvl3pPr marL="12001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3pPr>
            <a:lvl4pPr marL="16573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4pPr>
            <a:lvl5pPr marL="21145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64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ard Layout">
    <p:spTree>
      <p:nvGrpSpPr>
        <p:cNvPr id="1" name=""/>
        <p:cNvGrpSpPr/>
        <p:nvPr/>
      </p:nvGrpSpPr>
      <p:grpSpPr>
        <a:xfrm>
          <a:off x="0" y="0"/>
          <a:ext cx="0" cy="0"/>
          <a:chOff x="0" y="0"/>
          <a:chExt cx="0" cy="0"/>
        </a:xfrm>
      </p:grpSpPr>
      <p:sp>
        <p:nvSpPr>
          <p:cNvPr id="20" name="Picture Placeholder 2"/>
          <p:cNvSpPr>
            <a:spLocks noGrp="1"/>
          </p:cNvSpPr>
          <p:nvPr>
            <p:ph type="pic" sz="quarter" idx="14"/>
          </p:nvPr>
        </p:nvSpPr>
        <p:spPr>
          <a:xfrm>
            <a:off x="9102507" y="2324649"/>
            <a:ext cx="2430137" cy="3784041"/>
          </a:xfrm>
          <a:prstGeom prst="rect">
            <a:avLst/>
          </a:prstGeom>
        </p:spPr>
        <p:txBody>
          <a:bodyPr/>
          <a:lstStyle/>
          <a:p>
            <a:r>
              <a:rPr lang="en-US"/>
              <a:t>Click icon to add picture</a:t>
            </a:r>
          </a:p>
        </p:txBody>
      </p:sp>
      <p:sp>
        <p:nvSpPr>
          <p:cNvPr id="21" name="Picture Placeholder 2"/>
          <p:cNvSpPr>
            <a:spLocks noGrp="1"/>
          </p:cNvSpPr>
          <p:nvPr>
            <p:ph type="pic" sz="quarter" idx="11"/>
          </p:nvPr>
        </p:nvSpPr>
        <p:spPr>
          <a:xfrm>
            <a:off x="590918" y="2317656"/>
            <a:ext cx="2430137" cy="3784041"/>
          </a:xfrm>
          <a:prstGeom prst="rect">
            <a:avLst/>
          </a:prstGeom>
        </p:spPr>
        <p:txBody>
          <a:bodyPr/>
          <a:lstStyle/>
          <a:p>
            <a:r>
              <a:rPr lang="en-US"/>
              <a:t>Click icon to add picture</a:t>
            </a:r>
          </a:p>
        </p:txBody>
      </p:sp>
      <p:sp>
        <p:nvSpPr>
          <p:cNvPr id="22" name="Picture Placeholder 2"/>
          <p:cNvSpPr>
            <a:spLocks noGrp="1"/>
          </p:cNvSpPr>
          <p:nvPr>
            <p:ph type="pic" sz="quarter" idx="12"/>
          </p:nvPr>
        </p:nvSpPr>
        <p:spPr>
          <a:xfrm>
            <a:off x="3437443" y="2317656"/>
            <a:ext cx="2430137" cy="3784041"/>
          </a:xfrm>
          <a:prstGeom prst="rect">
            <a:avLst/>
          </a:prstGeom>
        </p:spPr>
        <p:txBody>
          <a:bodyPr/>
          <a:lstStyle/>
          <a:p>
            <a:r>
              <a:rPr lang="en-US"/>
              <a:t>Click icon to add picture</a:t>
            </a:r>
            <a:endParaRPr lang="en-US" dirty="0"/>
          </a:p>
        </p:txBody>
      </p:sp>
      <p:sp>
        <p:nvSpPr>
          <p:cNvPr id="25" name="Picture Placeholder 2"/>
          <p:cNvSpPr>
            <a:spLocks noGrp="1"/>
          </p:cNvSpPr>
          <p:nvPr>
            <p:ph type="pic" sz="quarter" idx="13"/>
          </p:nvPr>
        </p:nvSpPr>
        <p:spPr>
          <a:xfrm>
            <a:off x="6265310" y="2317656"/>
            <a:ext cx="2430137" cy="3784041"/>
          </a:xfrm>
          <a:prstGeom prst="rect">
            <a:avLst/>
          </a:prstGeom>
        </p:spPr>
        <p:txBody>
          <a:bodyPr/>
          <a:lstStyle/>
          <a:p>
            <a:r>
              <a:rPr lang="en-US"/>
              <a:t>Click icon to add picture</a:t>
            </a:r>
          </a:p>
        </p:txBody>
      </p:sp>
      <p:sp>
        <p:nvSpPr>
          <p:cNvPr id="11" name="Text Placeholder 11">
            <a:extLst>
              <a:ext uri="{FF2B5EF4-FFF2-40B4-BE49-F238E27FC236}">
                <a16:creationId xmlns:a16="http://schemas.microsoft.com/office/drawing/2014/main" id="{555E9253-5050-5449-A7E4-468F7A1F2F3B}"/>
              </a:ext>
            </a:extLst>
          </p:cNvPr>
          <p:cNvSpPr>
            <a:spLocks noGrp="1"/>
          </p:cNvSpPr>
          <p:nvPr>
            <p:ph type="body" sz="quarter" idx="15"/>
          </p:nvPr>
        </p:nvSpPr>
        <p:spPr>
          <a:xfrm>
            <a:off x="673100" y="118528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4" name="Text Placeholder 16">
            <a:extLst>
              <a:ext uri="{FF2B5EF4-FFF2-40B4-BE49-F238E27FC236}">
                <a16:creationId xmlns:a16="http://schemas.microsoft.com/office/drawing/2014/main" id="{9338B376-4849-8642-9547-EF59C5521382}"/>
              </a:ext>
            </a:extLst>
          </p:cNvPr>
          <p:cNvSpPr>
            <a:spLocks noGrp="1"/>
          </p:cNvSpPr>
          <p:nvPr>
            <p:ph type="body" sz="quarter" idx="16"/>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5" name="Oval 14">
            <a:extLst>
              <a:ext uri="{FF2B5EF4-FFF2-40B4-BE49-F238E27FC236}">
                <a16:creationId xmlns:a16="http://schemas.microsoft.com/office/drawing/2014/main" id="{CD686BB8-C86B-8A4E-B52B-B44858C7F4A0}"/>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16C24352-750A-EC4F-8FBA-DBBE89A56C2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C01E88E9-2062-004A-B6F5-0C21C06B2E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F67FD55-2798-AF4B-A6D6-0055268F4E5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3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299666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507270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094359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93443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691094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84729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23644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10895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1 presenter &amp; title- Infinit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02A579-9D78-B94D-A7DC-F25ED8B537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8010" y="1667515"/>
            <a:ext cx="2897450" cy="432358"/>
          </a:xfrm>
          <a:prstGeom prst="rect">
            <a:avLst/>
          </a:prstGeom>
        </p:spPr>
      </p:pic>
      <p:pic>
        <p:nvPicPr>
          <p:cNvPr id="15" name="Picture 14">
            <a:extLst>
              <a:ext uri="{FF2B5EF4-FFF2-40B4-BE49-F238E27FC236}">
                <a16:creationId xmlns:a16="http://schemas.microsoft.com/office/drawing/2014/main" id="{6E762AE1-0F6A-4340-AA61-F838EB31C7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98618" y="-377385"/>
            <a:ext cx="8851900" cy="4254522"/>
          </a:xfrm>
          <a:prstGeom prst="rect">
            <a:avLst/>
          </a:prstGeom>
        </p:spPr>
      </p:pic>
      <p:sp>
        <p:nvSpPr>
          <p:cNvPr id="8" name="Text Placeholder 16">
            <a:extLst>
              <a:ext uri="{FF2B5EF4-FFF2-40B4-BE49-F238E27FC236}">
                <a16:creationId xmlns:a16="http://schemas.microsoft.com/office/drawing/2014/main" id="{8EE7EB82-4B1B-EA4F-BF1E-44B19A68C6C4}"/>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tx1">
                    <a:lumMod val="50000"/>
                    <a:lumOff val="50000"/>
                  </a:schemeClr>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9" name="Text Placeholder 16">
            <a:extLst>
              <a:ext uri="{FF2B5EF4-FFF2-40B4-BE49-F238E27FC236}">
                <a16:creationId xmlns:a16="http://schemas.microsoft.com/office/drawing/2014/main" id="{23465517-CDEF-AB4F-B8B0-794A19286998}"/>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tx1">
                    <a:lumMod val="50000"/>
                    <a:lumOff val="50000"/>
                  </a:schemeClr>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72365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368433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20477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838201" y="308482"/>
            <a:ext cx="10515600" cy="654798"/>
          </a:xfrm>
        </p:spPr>
        <p:txBody>
          <a:bodyPr/>
          <a:lstStyle>
            <a:lvl1pPr>
              <a:lnSpc>
                <a:spcPct val="100000"/>
              </a:lnSpc>
              <a:defRPr>
                <a:solidFill>
                  <a:srgbClr val="3E3E3E"/>
                </a:solidFill>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1097077" y="6474109"/>
            <a:ext cx="1520871"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www.resonate.com</a:t>
            </a:r>
          </a:p>
        </p:txBody>
      </p: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838201" y="1382233"/>
            <a:ext cx="10515600" cy="4858477"/>
          </a:xfrm>
        </p:spPr>
        <p:txBody>
          <a:bodyPr>
            <a:normAutofit/>
          </a:bodyPr>
          <a:lstStyle>
            <a:lvl1pPr marL="231775" indent="-231775" algn="l">
              <a:lnSpc>
                <a:spcPct val="100000"/>
              </a:lnSpc>
              <a:spcAft>
                <a:spcPts val="1800"/>
              </a:spcAft>
              <a:buClr>
                <a:schemeClr val="accent1"/>
              </a:buClr>
              <a:buFont typeface="Arial" charset="0"/>
              <a:buChar char="•"/>
              <a:tabLst/>
              <a:defRPr sz="2400">
                <a:solidFill>
                  <a:schemeClr val="tx1">
                    <a:lumMod val="90000"/>
                    <a:lumOff val="10000"/>
                  </a:schemeClr>
                </a:solidFill>
                <a:latin typeface="Raleway" charset="0"/>
                <a:ea typeface="Raleway" charset="0"/>
                <a:cs typeface="Raleway" charset="0"/>
              </a:defRPr>
            </a:lvl1pPr>
            <a:lvl2pPr marL="750888" indent="-293688">
              <a:lnSpc>
                <a:spcPct val="100000"/>
              </a:lnSpc>
              <a:spcAft>
                <a:spcPts val="1800"/>
              </a:spcAft>
              <a:buClr>
                <a:schemeClr val="accent1"/>
              </a:buClr>
              <a:buFont typeface="LucidaGrande" charset="0"/>
              <a:buChar char="-"/>
              <a:tabLst/>
              <a:defRPr sz="2000">
                <a:solidFill>
                  <a:schemeClr val="tx1">
                    <a:lumMod val="90000"/>
                    <a:lumOff val="10000"/>
                  </a:schemeClr>
                </a:solidFill>
                <a:latin typeface="Raleway" charset="0"/>
                <a:ea typeface="Raleway" charset="0"/>
                <a:cs typeface="Raleway" charset="0"/>
              </a:defRPr>
            </a:lvl2pPr>
            <a:lvl3pPr marL="1152525" indent="-238125">
              <a:lnSpc>
                <a:spcPct val="100000"/>
              </a:lnSpc>
              <a:spcAft>
                <a:spcPts val="1800"/>
              </a:spcAft>
              <a:buClr>
                <a:schemeClr val="accent1"/>
              </a:buClr>
              <a:buFont typeface="Arial" charset="0"/>
              <a:buChar char="•"/>
              <a:tabLst/>
              <a:defRPr sz="1800">
                <a:solidFill>
                  <a:schemeClr val="tx1">
                    <a:lumMod val="90000"/>
                    <a:lumOff val="10000"/>
                  </a:schemeClr>
                </a:solidFill>
                <a:latin typeface="Raleway" charset="0"/>
                <a:ea typeface="Raleway" charset="0"/>
                <a:cs typeface="Raleway" charset="0"/>
              </a:defRPr>
            </a:lvl3pPr>
            <a:lvl4pPr marL="1608138" indent="-236538">
              <a:lnSpc>
                <a:spcPct val="100000"/>
              </a:lnSpc>
              <a:spcAft>
                <a:spcPts val="1800"/>
              </a:spcAft>
              <a:buClr>
                <a:schemeClr val="accent1"/>
              </a:buClr>
              <a:buFont typeface="LucidaGrande" charset="0"/>
              <a:buChar char="-"/>
              <a:tabLst/>
              <a:defRPr sz="1600">
                <a:solidFill>
                  <a:schemeClr val="tx1">
                    <a:lumMod val="90000"/>
                    <a:lumOff val="10000"/>
                  </a:schemeClr>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a:solidFill>
                  <a:schemeClr val="tx1">
                    <a:lumMod val="90000"/>
                    <a:lumOff val="10000"/>
                  </a:schemeClr>
                </a:solidFill>
                <a:latin typeface="Raleway" charset="0"/>
                <a:ea typeface="Raleway" charset="0"/>
                <a:cs typeface="Raleway"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ight Triangle 11"/>
          <p:cNvSpPr/>
          <p:nvPr userDrawn="1"/>
        </p:nvSpPr>
        <p:spPr>
          <a:xfrm rot="16200000">
            <a:off x="11574713" y="6240712"/>
            <a:ext cx="617287" cy="617287"/>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1643666" y="6309664"/>
            <a:ext cx="363604" cy="3636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1443569" y="6388691"/>
            <a:ext cx="538461" cy="230832"/>
          </a:xfrm>
          <a:prstGeom prst="rect">
            <a:avLst/>
          </a:prstGeom>
        </p:spPr>
        <p:txBody>
          <a:bodyPr wrap="square">
            <a:spAutoFit/>
          </a:bodyPr>
          <a:lstStyle/>
          <a:p>
            <a:pPr algn="r"/>
            <a:fld id="{52D6D798-CB88-473E-97C8-67A016EA1979}" type="slidenum">
              <a:rPr lang="en-US" sz="900" smtClean="0">
                <a:solidFill>
                  <a:schemeClr val="bg1">
                    <a:lumMod val="50000"/>
                  </a:schemeClr>
                </a:solidFill>
                <a:latin typeface="Montserrat-Regular"/>
                <a:ea typeface="Raleway Light"/>
                <a:cs typeface="Montserrat-Regular"/>
              </a:rPr>
              <a:pPr algn="r"/>
              <a:t>‹#›</a:t>
            </a:fld>
            <a:endParaRPr lang="en-US" sz="900">
              <a:solidFill>
                <a:schemeClr val="bg1">
                  <a:lumMod val="50000"/>
                </a:schemeClr>
              </a:solidFill>
              <a:latin typeface="Montserrat-Regular"/>
              <a:ea typeface="Raleway Light"/>
              <a:cs typeface="Montserrat-Regular"/>
            </a:endParaRPr>
          </a:p>
        </p:txBody>
      </p:sp>
    </p:spTree>
    <p:extLst>
      <p:ext uri="{BB962C8B-B14F-4D97-AF65-F5344CB8AC3E}">
        <p14:creationId xmlns:p14="http://schemas.microsoft.com/office/powerpoint/2010/main" val="855188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Bullet Layout No Subtitle">
    <p:spTree>
      <p:nvGrpSpPr>
        <p:cNvPr id="1" name=""/>
        <p:cNvGrpSpPr/>
        <p:nvPr/>
      </p:nvGrpSpPr>
      <p:grpSpPr>
        <a:xfrm>
          <a:off x="0" y="0"/>
          <a:ext cx="0" cy="0"/>
          <a:chOff x="0" y="0"/>
          <a:chExt cx="0" cy="0"/>
        </a:xfrm>
      </p:grpSpPr>
      <p:sp>
        <p:nvSpPr>
          <p:cNvPr id="28" name="Text Placeholder 11">
            <a:extLst>
              <a:ext uri="{FF2B5EF4-FFF2-40B4-BE49-F238E27FC236}">
                <a16:creationId xmlns:a16="http://schemas.microsoft.com/office/drawing/2014/main" id="{D0C86E45-C68A-AA43-A636-8DA95559A668}"/>
              </a:ext>
            </a:extLst>
          </p:cNvPr>
          <p:cNvSpPr>
            <a:spLocks noGrp="1"/>
          </p:cNvSpPr>
          <p:nvPr>
            <p:ph type="body" sz="quarter" idx="15"/>
          </p:nvPr>
        </p:nvSpPr>
        <p:spPr>
          <a:xfrm>
            <a:off x="537335" y="1415535"/>
            <a:ext cx="11215632" cy="4825874"/>
          </a:xfrm>
        </p:spPr>
        <p:txBody>
          <a:bodyPr lIns="91440" rIns="91440">
            <a:noAutofit/>
          </a:bodyPr>
          <a:lstStyle>
            <a:lvl1pPr marL="342900" indent="-342900">
              <a:spcBef>
                <a:spcPts val="1200"/>
              </a:spcBef>
              <a:buClr>
                <a:srgbClr val="F14C23"/>
              </a:buClr>
              <a:buFont typeface="Arial" panose="020B0604020202020204" pitchFamily="34" charset="0"/>
              <a:buChar char="•"/>
              <a:defRPr sz="2000" b="0" i="0">
                <a:solidFill>
                  <a:schemeClr val="bg2">
                    <a:lumMod val="10000"/>
                  </a:schemeClr>
                </a:solidFill>
                <a:latin typeface="Bw Modelica" pitchFamily="2" charset="77"/>
              </a:defRPr>
            </a:lvl1pPr>
            <a:lvl2pPr marL="800100" indent="-342900">
              <a:spcBef>
                <a:spcPts val="1200"/>
              </a:spcBef>
              <a:buClr>
                <a:srgbClr val="F14C23"/>
              </a:buClr>
              <a:buFont typeface="Arial" panose="020B0604020202020204" pitchFamily="34" charset="0"/>
              <a:buChar char="•"/>
              <a:defRPr sz="2000" b="0" i="0">
                <a:solidFill>
                  <a:schemeClr val="bg2">
                    <a:lumMod val="10000"/>
                  </a:schemeClr>
                </a:solidFill>
                <a:latin typeface="Bw Modelica" pitchFamily="2" charset="77"/>
              </a:defRPr>
            </a:lvl2pPr>
            <a:lvl3pPr marL="1257300" indent="-342900">
              <a:spcBef>
                <a:spcPts val="1200"/>
              </a:spcBef>
              <a:buClr>
                <a:srgbClr val="F14C23"/>
              </a:buClr>
              <a:buFont typeface="Arial" panose="020B0604020202020204" pitchFamily="34" charset="0"/>
              <a:buChar char="•"/>
              <a:defRPr sz="2000" b="0" i="0">
                <a:solidFill>
                  <a:schemeClr val="bg2">
                    <a:lumMod val="10000"/>
                  </a:schemeClr>
                </a:solidFill>
                <a:latin typeface="Bw Modelica" pitchFamily="2" charset="77"/>
              </a:defRPr>
            </a:lvl3pPr>
            <a:lvl4pPr marL="1714500" indent="-342900">
              <a:spcBef>
                <a:spcPts val="1200"/>
              </a:spcBef>
              <a:buClr>
                <a:srgbClr val="F14C23"/>
              </a:buClr>
              <a:buFont typeface="Arial" panose="020B0604020202020204" pitchFamily="34" charset="0"/>
              <a:buChar char="•"/>
              <a:defRPr sz="2000" b="0" i="0">
                <a:solidFill>
                  <a:schemeClr val="bg2">
                    <a:lumMod val="10000"/>
                  </a:schemeClr>
                </a:solidFill>
                <a:latin typeface="Bw Modelica" pitchFamily="2" charset="77"/>
              </a:defRPr>
            </a:lvl4pPr>
            <a:lvl5pPr marL="2171700" indent="-342900">
              <a:spcBef>
                <a:spcPts val="1200"/>
              </a:spcBef>
              <a:buClr>
                <a:srgbClr val="F14C23"/>
              </a:buClr>
              <a:buFont typeface="Arial" panose="020B0604020202020204" pitchFamily="34" charset="0"/>
              <a:buChar char="•"/>
              <a:defRPr sz="2000" b="0" i="0">
                <a:solidFill>
                  <a:schemeClr val="bg2">
                    <a:lumMod val="10000"/>
                  </a:schemeClr>
                </a:solidFill>
                <a:latin typeface="Bw Modelic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a:extLst>
              <a:ext uri="{FF2B5EF4-FFF2-40B4-BE49-F238E27FC236}">
                <a16:creationId xmlns:a16="http://schemas.microsoft.com/office/drawing/2014/main" id="{9B823634-217A-2749-A1AB-F7627AFA5CEE}"/>
              </a:ext>
            </a:extLst>
          </p:cNvPr>
          <p:cNvSpPr>
            <a:spLocks noGrp="1"/>
          </p:cNvSpPr>
          <p:nvPr>
            <p:ph type="body" sz="quarter" idx="14"/>
          </p:nvPr>
        </p:nvSpPr>
        <p:spPr>
          <a:xfrm>
            <a:off x="537335" y="482051"/>
            <a:ext cx="11215631" cy="635000"/>
          </a:xfrm>
        </p:spPr>
        <p:txBody>
          <a:bodyPr anchor="ctr">
            <a:noAutofit/>
          </a:bodyPr>
          <a:lstStyle>
            <a:lvl1pPr algn="ctr">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Oval 9">
            <a:extLst>
              <a:ext uri="{FF2B5EF4-FFF2-40B4-BE49-F238E27FC236}">
                <a16:creationId xmlns:a16="http://schemas.microsoft.com/office/drawing/2014/main" id="{8C1616D2-CC53-4975-BDFE-E14DEFA0688D}"/>
              </a:ext>
            </a:extLst>
          </p:cNvPr>
          <p:cNvSpPr/>
          <p:nvPr userDrawn="1"/>
        </p:nvSpPr>
        <p:spPr>
          <a:xfrm>
            <a:off x="11527465" y="6490596"/>
            <a:ext cx="225512" cy="212483"/>
          </a:xfrm>
          <a:prstGeom prst="ellipse">
            <a:avLst/>
          </a:prstGeom>
          <a:ln w="9525"/>
        </p:spPr>
        <p:style>
          <a:lnRef idx="2">
            <a:schemeClr val="accent2"/>
          </a:lnRef>
          <a:fillRef idx="1">
            <a:schemeClr val="lt1"/>
          </a:fillRef>
          <a:effectRef idx="0">
            <a:schemeClr val="accent2"/>
          </a:effectRef>
          <a:fontRef idx="minor">
            <a:schemeClr val="dk1"/>
          </a:fontRef>
        </p:style>
        <p:txBody>
          <a:bodyPr wrap="none" rtlCol="0" anchor="ctr">
            <a:noAutofit/>
          </a:bodyPr>
          <a:lstStyle/>
          <a:p>
            <a:pPr algn="ctr"/>
            <a:fld id="{397DEC2A-21F2-9449-83FF-4CE4AC45B9A3}" type="slidenum">
              <a:rPr lang="en-US" sz="800" b="0" i="0" smtClean="0">
                <a:solidFill>
                  <a:schemeClr val="bg2">
                    <a:lumMod val="50000"/>
                  </a:schemeClr>
                </a:solidFill>
                <a:latin typeface="+mn-lt"/>
              </a:rPr>
              <a:t>‹#›</a:t>
            </a:fld>
            <a:endParaRPr lang="en-US" sz="800" b="0" i="0">
              <a:solidFill>
                <a:schemeClr val="bg2">
                  <a:lumMod val="50000"/>
                </a:schemeClr>
              </a:solidFill>
              <a:latin typeface="+mn-lt"/>
            </a:endParaRPr>
          </a:p>
        </p:txBody>
      </p:sp>
      <p:sp>
        <p:nvSpPr>
          <p:cNvPr id="12" name="TextBox 11">
            <a:extLst>
              <a:ext uri="{FF2B5EF4-FFF2-40B4-BE49-F238E27FC236}">
                <a16:creationId xmlns:a16="http://schemas.microsoft.com/office/drawing/2014/main" id="{68B74D75-EAB4-4254-93FE-81124CA7141F}"/>
              </a:ext>
            </a:extLst>
          </p:cNvPr>
          <p:cNvSpPr txBox="1"/>
          <p:nvPr userDrawn="1"/>
        </p:nvSpPr>
        <p:spPr>
          <a:xfrm>
            <a:off x="5813571" y="6478267"/>
            <a:ext cx="45143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a:ln>
                  <a:noFill/>
                </a:ln>
                <a:solidFill>
                  <a:schemeClr val="bg1">
                    <a:lumMod val="50000"/>
                  </a:schemeClr>
                </a:solidFill>
                <a:effectLst/>
                <a:uLnTx/>
                <a:uFillTx/>
                <a:latin typeface="+mn-lt"/>
                <a:ea typeface="Raleway Medium" charset="0"/>
                <a:cs typeface="Raleway Medium" charset="0"/>
              </a:rPr>
              <a:t>© Resonate. All rights reserved. PROPRIETARY &amp; CONFIDENTIAL. resonate.com </a:t>
            </a:r>
          </a:p>
        </p:txBody>
      </p:sp>
      <p:pic>
        <p:nvPicPr>
          <p:cNvPr id="14" name="Picture 13">
            <a:extLst>
              <a:ext uri="{FF2B5EF4-FFF2-40B4-BE49-F238E27FC236}">
                <a16:creationId xmlns:a16="http://schemas.microsoft.com/office/drawing/2014/main" id="{0CAC2119-2EAB-4C4A-B863-7696822699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39758" y="6490596"/>
            <a:ext cx="986045" cy="197209"/>
          </a:xfrm>
          <a:prstGeom prst="rect">
            <a:avLst/>
          </a:prstGeom>
        </p:spPr>
      </p:pic>
      <p:cxnSp>
        <p:nvCxnSpPr>
          <p:cNvPr id="15" name="Straight Connector 14">
            <a:extLst>
              <a:ext uri="{FF2B5EF4-FFF2-40B4-BE49-F238E27FC236}">
                <a16:creationId xmlns:a16="http://schemas.microsoft.com/office/drawing/2014/main" id="{72A6BB1D-1F01-4EAD-A6AB-3063AD4FB952}"/>
              </a:ext>
            </a:extLst>
          </p:cNvPr>
          <p:cNvCxnSpPr>
            <a:cxnSpLocks/>
          </p:cNvCxnSpPr>
          <p:nvPr userDrawn="1"/>
        </p:nvCxnSpPr>
        <p:spPr>
          <a:xfrm>
            <a:off x="10327939" y="6425848"/>
            <a:ext cx="0" cy="31680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64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1 presenter &amp; title-Infinity_orang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CB8ABD-1F64-4843-88B2-D07EE48F0B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81000" dist="38100" dir="8100000" algn="tr" rotWithShape="0">
              <a:prstClr val="black">
                <a:alpha val="23000"/>
              </a:prstClr>
            </a:outerShdw>
          </a:effectLst>
        </p:spPr>
      </p:pic>
      <p:pic>
        <p:nvPicPr>
          <p:cNvPr id="13" name="Picture 12">
            <a:extLst>
              <a:ext uri="{FF2B5EF4-FFF2-40B4-BE49-F238E27FC236}">
                <a16:creationId xmlns:a16="http://schemas.microsoft.com/office/drawing/2014/main" id="{2C659128-8079-624A-9949-4DE704FCEF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4" name="Text Placeholder 16">
            <a:extLst>
              <a:ext uri="{FF2B5EF4-FFF2-40B4-BE49-F238E27FC236}">
                <a16:creationId xmlns:a16="http://schemas.microsoft.com/office/drawing/2014/main" id="{6D48FA4B-8433-9D44-9CF9-3A44FAD46F4A}"/>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7" name="Text Placeholder 16">
            <a:extLst>
              <a:ext uri="{FF2B5EF4-FFF2-40B4-BE49-F238E27FC236}">
                <a16:creationId xmlns:a16="http://schemas.microsoft.com/office/drawing/2014/main" id="{F0F0250E-8134-6940-B3B9-FEB498CDA6B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270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1 presenter &amp; title-Infinity_orang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1DB821-E504-474B-80D0-936B7A9CE5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93700" dist="38100" dir="8100000" algn="tr" rotWithShape="0">
              <a:prstClr val="black">
                <a:alpha val="17000"/>
              </a:prstClr>
            </a:outerShdw>
          </a:effectLst>
        </p:spPr>
      </p:pic>
      <p:pic>
        <p:nvPicPr>
          <p:cNvPr id="10" name="Picture 9">
            <a:extLst>
              <a:ext uri="{FF2B5EF4-FFF2-40B4-BE49-F238E27FC236}">
                <a16:creationId xmlns:a16="http://schemas.microsoft.com/office/drawing/2014/main" id="{150F8780-C107-2443-A980-7AFA8DD851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1" name="Text Placeholder 16">
            <a:extLst>
              <a:ext uri="{FF2B5EF4-FFF2-40B4-BE49-F238E27FC236}">
                <a16:creationId xmlns:a16="http://schemas.microsoft.com/office/drawing/2014/main" id="{A78AB56B-950A-794B-B290-C2EBF838E966}"/>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2" name="Text Placeholder 16">
            <a:extLst>
              <a:ext uri="{FF2B5EF4-FFF2-40B4-BE49-F238E27FC236}">
                <a16:creationId xmlns:a16="http://schemas.microsoft.com/office/drawing/2014/main" id="{B254B34D-D60B-C742-BB7B-428FFACCEE1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54199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54725" y="4131753"/>
            <a:ext cx="7043827" cy="3551020"/>
          </a:xfrm>
          <a:prstGeom prst="rect">
            <a:avLst/>
          </a:prstGeom>
        </p:spPr>
      </p:pic>
      <p:pic>
        <p:nvPicPr>
          <p:cNvPr id="11" name="Picture 10" descr="A screen shot of a person&#10;&#10;Description automatically generated">
            <a:extLst>
              <a:ext uri="{FF2B5EF4-FFF2-40B4-BE49-F238E27FC236}">
                <a16:creationId xmlns:a16="http://schemas.microsoft.com/office/drawing/2014/main" id="{94D4A1C3-6E7B-2A4F-A482-4C264B5DDD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923" y="280237"/>
            <a:ext cx="4383993" cy="3148763"/>
          </a:xfrm>
          <a:prstGeom prst="rect">
            <a:avLst/>
          </a:prstGeom>
        </p:spPr>
      </p:pic>
      <p:sp>
        <p:nvSpPr>
          <p:cNvPr id="13" name="Text Placeholder 16">
            <a:extLst>
              <a:ext uri="{FF2B5EF4-FFF2-40B4-BE49-F238E27FC236}">
                <a16:creationId xmlns:a16="http://schemas.microsoft.com/office/drawing/2014/main" id="{8CF62BEB-30CD-2840-923C-DBC39DC6C025}"/>
              </a:ext>
            </a:extLst>
          </p:cNvPr>
          <p:cNvSpPr>
            <a:spLocks noGrp="1"/>
          </p:cNvSpPr>
          <p:nvPr>
            <p:ph type="body" sz="quarter" idx="21"/>
          </p:nvPr>
        </p:nvSpPr>
        <p:spPr>
          <a:xfrm>
            <a:off x="5161660" y="1920005"/>
            <a:ext cx="6501374"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86DC88F5-A6CA-0641-97B4-0C02EE0522AD}"/>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5023266F-0A18-A946-ADF3-8A5407B7D4F5}"/>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B020B56F-55FC-3B4A-BFA0-EA32EBB021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44E8D81-A2A1-224A-8215-B04A876E6A4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B41FF0A6-9D21-2B43-8498-D128105999FC}"/>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394017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pic>
        <p:nvPicPr>
          <p:cNvPr id="3" name="Picture 2" descr="A close up of a logo&#10;&#10;Description automatically generated">
            <a:extLst>
              <a:ext uri="{FF2B5EF4-FFF2-40B4-BE49-F238E27FC236}">
                <a16:creationId xmlns:a16="http://schemas.microsoft.com/office/drawing/2014/main" id="{968DF28E-154A-454C-83ED-18198620B3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6193" y="313166"/>
            <a:ext cx="4298535" cy="3036368"/>
          </a:xfrm>
          <a:prstGeom prst="rect">
            <a:avLst/>
          </a:prstGeom>
        </p:spPr>
      </p:pic>
      <p:sp>
        <p:nvSpPr>
          <p:cNvPr id="14" name="Text Placeholder 16">
            <a:extLst>
              <a:ext uri="{FF2B5EF4-FFF2-40B4-BE49-F238E27FC236}">
                <a16:creationId xmlns:a16="http://schemas.microsoft.com/office/drawing/2014/main" id="{277D9E2B-82C8-804C-B63C-443A15A6C9AE}"/>
              </a:ext>
            </a:extLst>
          </p:cNvPr>
          <p:cNvSpPr>
            <a:spLocks noGrp="1"/>
          </p:cNvSpPr>
          <p:nvPr>
            <p:ph type="body" sz="quarter" idx="21"/>
          </p:nvPr>
        </p:nvSpPr>
        <p:spPr>
          <a:xfrm>
            <a:off x="5161662" y="1920005"/>
            <a:ext cx="6499942"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27EAE11B-63ED-0E4C-9C42-54CA21B5764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8EC63443-6EA3-894D-9143-152A75B619D7}"/>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64D40F2B-F816-5845-B3D4-41D3C8C0E8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8C8D3A71-7337-E448-8579-21E4E1B5957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F135B781-5573-4544-B9E6-B9386CF4F6E9}"/>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283366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 Transition slide (left images) with text">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C79F54E8-F26B-8946-96C0-BC4443D4DAD1}"/>
              </a:ext>
            </a:extLst>
          </p:cNvPr>
          <p:cNvSpPr>
            <a:spLocks noGrp="1"/>
          </p:cNvSpPr>
          <p:nvPr>
            <p:ph type="body" sz="quarter" idx="20"/>
          </p:nvPr>
        </p:nvSpPr>
        <p:spPr>
          <a:xfrm>
            <a:off x="3301625" y="2574321"/>
            <a:ext cx="8260833" cy="2863023"/>
          </a:xfrm>
          <a:prstGeom prst="rect">
            <a:avLst/>
          </a:prstGeom>
        </p:spPr>
        <p:txBody>
          <a:bodyPr lIns="91440" rIns="91440">
            <a:noAutofit/>
          </a:bodyPr>
          <a:lstStyle>
            <a:lvl1pPr marL="457200" indent="-457200" algn="l">
              <a:buClr>
                <a:schemeClr val="accent2"/>
              </a:buClr>
              <a:buFont typeface="Arial" panose="020B0604020202020204" pitchFamily="34" charset="0"/>
              <a:buChar char="•"/>
              <a:defRPr sz="2000" b="0" i="0">
                <a:solidFill>
                  <a:schemeClr val="tx1"/>
                </a:solidFill>
                <a:latin typeface="Bw Modelica Medium"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8" name="Text Placeholder 16">
            <a:extLst>
              <a:ext uri="{FF2B5EF4-FFF2-40B4-BE49-F238E27FC236}">
                <a16:creationId xmlns:a16="http://schemas.microsoft.com/office/drawing/2014/main" id="{B5AA5BB5-0B62-424E-82C3-4C5EB25A2A8B}"/>
              </a:ext>
            </a:extLst>
          </p:cNvPr>
          <p:cNvSpPr>
            <a:spLocks noGrp="1"/>
          </p:cNvSpPr>
          <p:nvPr>
            <p:ph type="body" sz="quarter" idx="21"/>
          </p:nvPr>
        </p:nvSpPr>
        <p:spPr>
          <a:xfrm>
            <a:off x="3301625" y="1690914"/>
            <a:ext cx="8260833" cy="635000"/>
          </a:xfrm>
          <a:prstGeom prst="rect">
            <a:avLst/>
          </a:prstGeom>
        </p:spPr>
        <p:txBody>
          <a:bodyPr lIns="91440" rIns="91440"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pic>
        <p:nvPicPr>
          <p:cNvPr id="22" name="Picture 21" descr="A person in a blue shirt&#10;&#10;Description automatically generated">
            <a:extLst>
              <a:ext uri="{FF2B5EF4-FFF2-40B4-BE49-F238E27FC236}">
                <a16:creationId xmlns:a16="http://schemas.microsoft.com/office/drawing/2014/main" id="{7E823351-6ADF-A04E-A404-BE15E0AC2C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852853"/>
            <a:ext cx="2264229" cy="1691235"/>
          </a:xfrm>
          <a:prstGeom prst="rect">
            <a:avLst/>
          </a:prstGeom>
        </p:spPr>
      </p:pic>
      <p:pic>
        <p:nvPicPr>
          <p:cNvPr id="23" name="Picture 22" descr="A picture containing sky, person, racket, tennis&#10;&#10;Description automatically generated">
            <a:extLst>
              <a:ext uri="{FF2B5EF4-FFF2-40B4-BE49-F238E27FC236}">
                <a16:creationId xmlns:a16="http://schemas.microsoft.com/office/drawing/2014/main" id="{0B2376A0-4E93-5742-9FAF-8D01F988B9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67086"/>
            <a:ext cx="2264229" cy="1691235"/>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593893F9-FF02-084C-8AA6-958C5C099A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540607"/>
            <a:ext cx="2264229" cy="1629960"/>
          </a:xfrm>
          <a:prstGeom prst="rect">
            <a:avLst/>
          </a:prstGeom>
        </p:spPr>
      </p:pic>
      <p:pic>
        <p:nvPicPr>
          <p:cNvPr id="15" name="Picture 14" descr="A person wearing glasses&#10;&#10;Description automatically generated">
            <a:extLst>
              <a:ext uri="{FF2B5EF4-FFF2-40B4-BE49-F238E27FC236}">
                <a16:creationId xmlns:a16="http://schemas.microsoft.com/office/drawing/2014/main" id="{94A1619D-6CE4-0B4D-A65E-A8863439CE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2264229" cy="1857492"/>
          </a:xfrm>
          <a:prstGeom prst="rect">
            <a:avLst/>
          </a:prstGeom>
        </p:spPr>
      </p:pic>
      <p:sp>
        <p:nvSpPr>
          <p:cNvPr id="16" name="Oval 15">
            <a:extLst>
              <a:ext uri="{FF2B5EF4-FFF2-40B4-BE49-F238E27FC236}">
                <a16:creationId xmlns:a16="http://schemas.microsoft.com/office/drawing/2014/main" id="{4424A8A9-BE27-9140-96F3-FABFB6AA4DA7}"/>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7" name="TextBox 16">
            <a:extLst>
              <a:ext uri="{FF2B5EF4-FFF2-40B4-BE49-F238E27FC236}">
                <a16:creationId xmlns:a16="http://schemas.microsoft.com/office/drawing/2014/main" id="{5FD82EDE-A4D1-C142-B048-BB27CF680B6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9" name="Picture 18">
            <a:extLst>
              <a:ext uri="{FF2B5EF4-FFF2-40B4-BE49-F238E27FC236}">
                <a16:creationId xmlns:a16="http://schemas.microsoft.com/office/drawing/2014/main" id="{CDFDB4D3-B4E7-3645-A7F4-80B72CC2A86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1" name="Straight Connector 20">
            <a:extLst>
              <a:ext uri="{FF2B5EF4-FFF2-40B4-BE49-F238E27FC236}">
                <a16:creationId xmlns:a16="http://schemas.microsoft.com/office/drawing/2014/main" id="{82B24ACE-4BBC-5240-B1C1-DB0395F0CEB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55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0368"/>
            <a:ext cx="12192000" cy="1325563"/>
          </a:xfrm>
          <a:prstGeom prst="rect">
            <a:avLst/>
          </a:prstGeom>
        </p:spPr>
        <p:txBody>
          <a:bodyPr vert="horz" lIns="365760" tIns="45720" rIns="365760" bIns="45720" rtlCol="0" anchor="ctr">
            <a:normAutofit/>
          </a:bodyPr>
          <a:lstStyle/>
          <a:p>
            <a:endParaRPr lang="en-US" dirty="0"/>
          </a:p>
        </p:txBody>
      </p:sp>
      <p:sp>
        <p:nvSpPr>
          <p:cNvPr id="3" name="Text Placeholder 2"/>
          <p:cNvSpPr>
            <a:spLocks noGrp="1"/>
          </p:cNvSpPr>
          <p:nvPr>
            <p:ph type="body" idx="1"/>
          </p:nvPr>
        </p:nvSpPr>
        <p:spPr>
          <a:xfrm>
            <a:off x="0" y="1825625"/>
            <a:ext cx="12192000" cy="4351338"/>
          </a:xfrm>
          <a:prstGeom prst="rect">
            <a:avLst/>
          </a:prstGeom>
        </p:spPr>
        <p:txBody>
          <a:bodyPr vert="horz" lIns="365760" tIns="45720" rIns="365760" bIns="45720" rtlCol="0">
            <a:normAutofit/>
          </a:bodyPr>
          <a:lstStyle/>
          <a:p>
            <a:pPr lvl="0"/>
            <a:endParaRPr lang="en-US" dirty="0"/>
          </a:p>
        </p:txBody>
      </p:sp>
      <p:sp>
        <p:nvSpPr>
          <p:cNvPr id="4" name="Date Placeholder 3"/>
          <p:cNvSpPr>
            <a:spLocks noGrp="1"/>
          </p:cNvSpPr>
          <p:nvPr>
            <p:ph type="dt" sz="half" idx="2"/>
          </p:nvPr>
        </p:nvSpPr>
        <p:spPr>
          <a:xfrm>
            <a:off x="0" y="6356350"/>
            <a:ext cx="2743200" cy="365125"/>
          </a:xfrm>
          <a:prstGeom prst="rect">
            <a:avLst/>
          </a:prstGeom>
        </p:spPr>
        <p:txBody>
          <a:bodyPr vert="horz" lIns="365760" tIns="45720" rIns="91440" bIns="45720" rtlCol="0" anchor="ctr"/>
          <a:lstStyle>
            <a:lvl1pPr algn="l">
              <a:defRPr sz="1400">
                <a:solidFill>
                  <a:schemeClr val="tx1">
                    <a:tint val="75000"/>
                  </a:schemeClr>
                </a:solidFill>
                <a:latin typeface="Bw Modelica" pitchFamily="2" charset="77"/>
                <a:ea typeface="Roboto" panose="02000000000000000000" pitchFamily="2" charset="0"/>
                <a:cs typeface="Bw Modelica" pitchFamily="2" charset="77"/>
              </a:defRPr>
            </a:lvl1pPr>
          </a:lstStyle>
          <a:p>
            <a:fld id="{7FB3A55C-10A8-3848-887F-EFD56AC2CE82}" type="datetimeFigureOut">
              <a:rPr lang="en-US" smtClean="0"/>
              <a:t>4/6/23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75000"/>
                  </a:schemeClr>
                </a:solidFill>
                <a:latin typeface="Bw Modelica" pitchFamily="2" charset="77"/>
                <a:ea typeface="Roboto" panose="02000000000000000000" pitchFamily="2" charset="0"/>
                <a:cs typeface="Bw Modelica" pitchFamily="2" charset="77"/>
              </a:defRPr>
            </a:lvl1pPr>
          </a:lstStyle>
          <a:p>
            <a:endParaRPr lang="en-US"/>
          </a:p>
        </p:txBody>
      </p:sp>
    </p:spTree>
    <p:extLst>
      <p:ext uri="{BB962C8B-B14F-4D97-AF65-F5344CB8AC3E}">
        <p14:creationId xmlns:p14="http://schemas.microsoft.com/office/powerpoint/2010/main" val="2389213593"/>
      </p:ext>
    </p:extLst>
  </p:cSld>
  <p:clrMap bg1="lt1" tx1="dk1" bg2="lt2" tx2="dk2" accent1="accent1" accent2="accent2" accent3="accent3" accent4="accent4" accent5="accent5" accent6="accent6" hlink="hlink" folHlink="folHlink"/>
  <p:sldLayoutIdLst>
    <p:sldLayoutId id="2147483792" r:id="rId1"/>
    <p:sldLayoutId id="2147483790" r:id="rId2"/>
    <p:sldLayoutId id="2147483794" r:id="rId3"/>
    <p:sldLayoutId id="2147483796" r:id="rId4"/>
    <p:sldLayoutId id="2147483797" r:id="rId5"/>
    <p:sldLayoutId id="2147483798" r:id="rId6"/>
    <p:sldLayoutId id="2147483800"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4" r:id="rId18"/>
    <p:sldLayoutId id="2147483816" r:id="rId19"/>
    <p:sldLayoutId id="2147483818" r:id="rId20"/>
    <p:sldLayoutId id="2147483819" r:id="rId21"/>
    <p:sldLayoutId id="2147483820" r:id="rId22"/>
    <p:sldLayoutId id="2147483821" r:id="rId23"/>
    <p:sldLayoutId id="2147483822" r:id="rId24"/>
    <p:sldLayoutId id="2147483823" r:id="rId25"/>
    <p:sldLayoutId id="2147483824" r:id="rId26"/>
    <p:sldLayoutId id="2147483826" r:id="rId27"/>
    <p:sldLayoutId id="2147483828" r:id="rId28"/>
    <p:sldLayoutId id="2147483830"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spc="60">
          <a:solidFill>
            <a:srgbClr val="3E3E3E"/>
          </a:solidFill>
          <a:latin typeface="Bw Modelica" pitchFamily="2" charset="77"/>
          <a:ea typeface="Roboto" panose="02000000000000000000" pitchFamily="2" charset="0"/>
          <a:cs typeface="Bw Modelica"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image" Target="../media/image38.png"/><Relationship Id="rId4" Type="http://schemas.openxmlformats.org/officeDocument/2006/relationships/hyperlink" Target="https://support.resonate.com/hc/en-us/articles/360019959893-What-are-the-Audience-Metrics-for-Geography-Dat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5334001"/>
            <a:ext cx="7772400" cy="953232"/>
          </a:xfrm>
        </p:spPr>
        <p:txBody>
          <a:bodyPr/>
          <a:lstStyle/>
          <a:p>
            <a:pPr fontAlgn="base"/>
            <a:r>
              <a:rPr lang="en-US" dirty="0"/>
              <a:t>PA Clients</a:t>
            </a:r>
          </a:p>
          <a:p>
            <a:endParaRPr lang="en-US" dirty="0"/>
          </a:p>
        </p:txBody>
      </p:sp>
      <p:sp>
        <p:nvSpPr>
          <p:cNvPr id="3" name="Text Placeholder 2"/>
          <p:cNvSpPr>
            <a:spLocks noGrp="1"/>
          </p:cNvSpPr>
          <p:nvPr>
            <p:ph type="body" sz="quarter" idx="14"/>
          </p:nvPr>
        </p:nvSpPr>
        <p:spPr>
          <a:xfrm>
            <a:off x="457200" y="4191000"/>
            <a:ext cx="6934200" cy="1040772"/>
          </a:xfrm>
        </p:spPr>
        <p:txBody>
          <a:bodyPr/>
          <a:lstStyle/>
          <a:p>
            <a:pPr fontAlgn="base"/>
            <a:r>
              <a:rPr lang="en-US" dirty="0"/>
              <a:t>Geography Client Training</a:t>
            </a:r>
          </a:p>
        </p:txBody>
      </p:sp>
    </p:spTree>
    <p:extLst>
      <p:ext uri="{BB962C8B-B14F-4D97-AF65-F5344CB8AC3E}">
        <p14:creationId xmlns:p14="http://schemas.microsoft.com/office/powerpoint/2010/main" val="17953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23A355-D4CC-EC4A-8BED-AD2260AD7815}"/>
              </a:ext>
            </a:extLst>
          </p:cNvPr>
          <p:cNvPicPr>
            <a:picLocks noChangeAspect="1"/>
          </p:cNvPicPr>
          <p:nvPr/>
        </p:nvPicPr>
        <p:blipFill>
          <a:blip r:embed="rId3"/>
          <a:stretch>
            <a:fillRect/>
          </a:stretch>
        </p:blipFill>
        <p:spPr>
          <a:xfrm>
            <a:off x="7516760" y="1472107"/>
            <a:ext cx="3689242" cy="2408255"/>
          </a:xfrm>
          <a:prstGeom prst="rect">
            <a:avLst/>
          </a:prstGeom>
          <a:ln>
            <a:solidFill>
              <a:schemeClr val="bg2"/>
            </a:solidFill>
          </a:ln>
        </p:spPr>
      </p:pic>
      <p:sp>
        <p:nvSpPr>
          <p:cNvPr id="2" name="Text Placeholder 1"/>
          <p:cNvSpPr>
            <a:spLocks noGrp="1"/>
          </p:cNvSpPr>
          <p:nvPr>
            <p:ph type="body" sz="quarter" idx="15"/>
          </p:nvPr>
        </p:nvSpPr>
        <p:spPr>
          <a:xfrm>
            <a:off x="537335" y="1415535"/>
            <a:ext cx="6015865" cy="4825874"/>
          </a:xfrm>
        </p:spPr>
        <p:txBody>
          <a:bodyPr/>
          <a:lstStyle/>
          <a:p>
            <a:r>
              <a:rPr lang="en-US" sz="1800" err="1"/>
              <a:t>Uniques</a:t>
            </a:r>
            <a:r>
              <a:rPr lang="en-US" sz="1800"/>
              <a:t> and Addressable for audiences that contain </a:t>
            </a:r>
            <a:r>
              <a:rPr lang="en-US" sz="1800" b="1"/>
              <a:t>DMA</a:t>
            </a:r>
            <a:r>
              <a:rPr lang="en-US" sz="1800"/>
              <a:t> attributes</a:t>
            </a:r>
          </a:p>
          <a:p>
            <a:pPr lvl="1"/>
            <a:r>
              <a:rPr lang="en-US" sz="1800"/>
              <a:t>Both numbers reflect the number of modeled devices we’ve observed in that location</a:t>
            </a:r>
          </a:p>
          <a:p>
            <a:endParaRPr lang="en-US" sz="1800"/>
          </a:p>
          <a:p>
            <a:endParaRPr lang="en-US" sz="1800"/>
          </a:p>
          <a:p>
            <a:endParaRPr lang="en-US" sz="1800"/>
          </a:p>
          <a:p>
            <a:r>
              <a:rPr lang="en-US" sz="1800"/>
              <a:t>Projected Adult Population and Addressable for audiences that contain </a:t>
            </a:r>
            <a:r>
              <a:rPr lang="en-US" sz="1800" b="1"/>
              <a:t>Region and State </a:t>
            </a:r>
            <a:r>
              <a:rPr lang="en-US" sz="1800"/>
              <a:t>attributes</a:t>
            </a:r>
          </a:p>
        </p:txBody>
      </p:sp>
      <p:sp>
        <p:nvSpPr>
          <p:cNvPr id="3" name="Text Placeholder 2"/>
          <p:cNvSpPr>
            <a:spLocks noGrp="1"/>
          </p:cNvSpPr>
          <p:nvPr>
            <p:ph type="body" sz="quarter" idx="14"/>
          </p:nvPr>
        </p:nvSpPr>
        <p:spPr/>
        <p:txBody>
          <a:bodyPr/>
          <a:lstStyle/>
          <a:p>
            <a:r>
              <a:rPr lang="en-US">
                <a:hlinkClick r:id="rId4"/>
              </a:rPr>
              <a:t>Audience Metrics</a:t>
            </a:r>
            <a:endParaRPr lang="en-US"/>
          </a:p>
        </p:txBody>
      </p:sp>
      <p:sp>
        <p:nvSpPr>
          <p:cNvPr id="6" name="Rectangle 5"/>
          <p:cNvSpPr/>
          <p:nvPr/>
        </p:nvSpPr>
        <p:spPr>
          <a:xfrm>
            <a:off x="7644576" y="1854144"/>
            <a:ext cx="2077505"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754760" y="1837248"/>
            <a:ext cx="762000" cy="32169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717888" y="4439309"/>
            <a:ext cx="762000" cy="32169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cell phone&#10;&#10;Description automatically generated">
            <a:extLst>
              <a:ext uri="{FF2B5EF4-FFF2-40B4-BE49-F238E27FC236}">
                <a16:creationId xmlns:a16="http://schemas.microsoft.com/office/drawing/2014/main" id="{E7B76CA2-6A55-4C43-9E10-D58B2810E406}"/>
              </a:ext>
            </a:extLst>
          </p:cNvPr>
          <p:cNvPicPr>
            <a:picLocks noChangeAspect="1"/>
          </p:cNvPicPr>
          <p:nvPr/>
        </p:nvPicPr>
        <p:blipFill>
          <a:blip r:embed="rId5"/>
          <a:stretch>
            <a:fillRect/>
          </a:stretch>
        </p:blipFill>
        <p:spPr>
          <a:xfrm>
            <a:off x="7644576" y="4023082"/>
            <a:ext cx="3467833" cy="2226614"/>
          </a:xfrm>
          <a:prstGeom prst="rect">
            <a:avLst/>
          </a:prstGeom>
          <a:ln>
            <a:solidFill>
              <a:schemeClr val="bg2"/>
            </a:solidFill>
          </a:ln>
        </p:spPr>
      </p:pic>
      <p:sp>
        <p:nvSpPr>
          <p:cNvPr id="7" name="Rectangle 6"/>
          <p:cNvSpPr/>
          <p:nvPr/>
        </p:nvSpPr>
        <p:spPr>
          <a:xfrm>
            <a:off x="7650806" y="4439309"/>
            <a:ext cx="3507200" cy="587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346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18553" y="1356813"/>
            <a:ext cx="3757829" cy="4825874"/>
          </a:xfrm>
        </p:spPr>
        <p:txBody>
          <a:bodyPr/>
          <a:lstStyle/>
          <a:p>
            <a:r>
              <a:rPr lang="en-US"/>
              <a:t>You </a:t>
            </a:r>
            <a:r>
              <a:rPr lang="en-US" i="1"/>
              <a:t>can</a:t>
            </a:r>
            <a:r>
              <a:rPr lang="en-US"/>
              <a:t> activate audiences using Geo attributes</a:t>
            </a:r>
          </a:p>
          <a:p>
            <a:r>
              <a:rPr lang="en-US" b="1"/>
              <a:t>But! </a:t>
            </a:r>
            <a:r>
              <a:rPr lang="en-US"/>
              <a:t>We recommend you use your DSPs geo-targeting for most accurate targeting</a:t>
            </a:r>
          </a:p>
          <a:p>
            <a:r>
              <a:rPr lang="en-US"/>
              <a:t>Best to use DSP geo-targeting because at time of activation, you could be filtering out people who came into or moved out of that geo if you use our geo attribute</a:t>
            </a:r>
          </a:p>
        </p:txBody>
      </p:sp>
      <p:sp>
        <p:nvSpPr>
          <p:cNvPr id="4" name="Text Placeholder 3"/>
          <p:cNvSpPr>
            <a:spLocks noGrp="1"/>
          </p:cNvSpPr>
          <p:nvPr>
            <p:ph type="body" sz="quarter" idx="14"/>
          </p:nvPr>
        </p:nvSpPr>
        <p:spPr/>
        <p:txBody>
          <a:bodyPr/>
          <a:lstStyle/>
          <a:p>
            <a:r>
              <a:rPr lang="en-US"/>
              <a:t>Activating Geo Audiences</a:t>
            </a:r>
          </a:p>
        </p:txBody>
      </p:sp>
      <p:pic>
        <p:nvPicPr>
          <p:cNvPr id="8" name="Picture 7" descr="A screenshot of a cell phone&#10;&#10;Description automatically generated">
            <a:extLst>
              <a:ext uri="{FF2B5EF4-FFF2-40B4-BE49-F238E27FC236}">
                <a16:creationId xmlns:a16="http://schemas.microsoft.com/office/drawing/2014/main" id="{7869DB48-7281-724D-8246-A3ECF1672D59}"/>
              </a:ext>
            </a:extLst>
          </p:cNvPr>
          <p:cNvPicPr>
            <a:picLocks noChangeAspect="1"/>
          </p:cNvPicPr>
          <p:nvPr/>
        </p:nvPicPr>
        <p:blipFill>
          <a:blip r:embed="rId3"/>
          <a:stretch>
            <a:fillRect/>
          </a:stretch>
        </p:blipFill>
        <p:spPr>
          <a:xfrm>
            <a:off x="4048125" y="1551342"/>
            <a:ext cx="7467600" cy="2218408"/>
          </a:xfrm>
          <a:prstGeom prst="rect">
            <a:avLst/>
          </a:prstGeom>
          <a:ln>
            <a:solidFill>
              <a:schemeClr val="bg2"/>
            </a:solidFill>
          </a:ln>
        </p:spPr>
      </p:pic>
    </p:spTree>
    <p:extLst>
      <p:ext uri="{BB962C8B-B14F-4D97-AF65-F5344CB8AC3E}">
        <p14:creationId xmlns:p14="http://schemas.microsoft.com/office/powerpoint/2010/main" val="4185920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A3729-AEFE-054E-A4F3-069B3E5FCA4D}"/>
              </a:ext>
            </a:extLst>
          </p:cNvPr>
          <p:cNvSpPr>
            <a:spLocks noGrp="1"/>
          </p:cNvSpPr>
          <p:nvPr>
            <p:ph type="body" sz="quarter" idx="15"/>
          </p:nvPr>
        </p:nvSpPr>
        <p:spPr/>
        <p:txBody>
          <a:bodyPr vert="horz" lIns="91440" tIns="45720" rIns="91440" bIns="45720" rtlCol="0" anchor="t">
            <a:normAutofit/>
          </a:bodyPr>
          <a:lstStyle/>
          <a:p>
            <a:pPr>
              <a:lnSpc>
                <a:spcPct val="120000"/>
              </a:lnSpc>
              <a:spcBef>
                <a:spcPts val="600"/>
              </a:spcBef>
              <a:spcAft>
                <a:spcPts val="600"/>
              </a:spcAft>
            </a:pPr>
            <a:r>
              <a:rPr lang="en-US" sz="2000" dirty="0"/>
              <a:t>Resonate Geography attributes and insights are derived through a synthesis of observed anonymous online behaviors and geo-location solution providers </a:t>
            </a:r>
          </a:p>
          <a:p>
            <a:pPr>
              <a:lnSpc>
                <a:spcPct val="120000"/>
              </a:lnSpc>
              <a:spcBef>
                <a:spcPts val="600"/>
              </a:spcBef>
              <a:spcAft>
                <a:spcPts val="600"/>
              </a:spcAft>
            </a:pPr>
            <a:r>
              <a:rPr lang="en-US" sz="2000" dirty="0"/>
              <a:t>Our geo-location</a:t>
            </a:r>
            <a:r>
              <a:rPr lang="en-US" sz="2000" dirty="0">
                <a:solidFill>
                  <a:srgbClr val="FF0000"/>
                </a:solidFill>
              </a:rPr>
              <a:t> </a:t>
            </a:r>
            <a:r>
              <a:rPr lang="en-US" sz="2000" dirty="0"/>
              <a:t>providers enrich tag events &amp; pixel syncs with geo-code from the browser's IP address</a:t>
            </a:r>
          </a:p>
          <a:p>
            <a:pPr>
              <a:lnSpc>
                <a:spcPct val="120000"/>
              </a:lnSpc>
              <a:spcBef>
                <a:spcPts val="600"/>
              </a:spcBef>
              <a:spcAft>
                <a:spcPts val="600"/>
              </a:spcAft>
            </a:pPr>
            <a:r>
              <a:rPr lang="en-US" sz="2000" dirty="0"/>
              <a:t>Geography data is updated nightly using the most recent observations based on where they are now - not necessarily where they live – and allows for more precision than modeled survey geography data</a:t>
            </a:r>
          </a:p>
          <a:p>
            <a:pPr>
              <a:lnSpc>
                <a:spcPct val="120000"/>
              </a:lnSpc>
              <a:spcBef>
                <a:spcPts val="600"/>
              </a:spcBef>
              <a:spcAft>
                <a:spcPts val="600"/>
              </a:spcAft>
            </a:pPr>
            <a:endParaRPr lang="en-US" sz="2200" spc="0" dirty="0"/>
          </a:p>
          <a:p>
            <a:pPr marL="457200" lvl="1" indent="0">
              <a:lnSpc>
                <a:spcPct val="120000"/>
              </a:lnSpc>
              <a:spcBef>
                <a:spcPts val="600"/>
              </a:spcBef>
              <a:spcAft>
                <a:spcPts val="600"/>
              </a:spcAft>
              <a:buNone/>
            </a:pPr>
            <a:endParaRPr lang="en-US" sz="2000" dirty="0"/>
          </a:p>
        </p:txBody>
      </p:sp>
      <p:sp>
        <p:nvSpPr>
          <p:cNvPr id="3" name="Text Placeholder 2">
            <a:extLst>
              <a:ext uri="{FF2B5EF4-FFF2-40B4-BE49-F238E27FC236}">
                <a16:creationId xmlns:a16="http://schemas.microsoft.com/office/drawing/2014/main" id="{24D5CCF4-C2F7-C74E-8E19-A0448DB3B37C}"/>
              </a:ext>
            </a:extLst>
          </p:cNvPr>
          <p:cNvSpPr>
            <a:spLocks noGrp="1"/>
          </p:cNvSpPr>
          <p:nvPr>
            <p:ph type="body" sz="quarter" idx="13"/>
          </p:nvPr>
        </p:nvSpPr>
        <p:spPr/>
        <p:txBody>
          <a:bodyPr/>
          <a:lstStyle/>
          <a:p>
            <a:r>
              <a:rPr lang="en-US"/>
              <a:t>Where does Geography Data come from?</a:t>
            </a:r>
          </a:p>
        </p:txBody>
      </p:sp>
      <p:sp>
        <p:nvSpPr>
          <p:cNvPr id="4" name="Text Placeholder 3">
            <a:extLst>
              <a:ext uri="{FF2B5EF4-FFF2-40B4-BE49-F238E27FC236}">
                <a16:creationId xmlns:a16="http://schemas.microsoft.com/office/drawing/2014/main" id="{69E17DC5-50A8-3041-921D-FA3870DF325B}"/>
              </a:ext>
            </a:extLst>
          </p:cNvPr>
          <p:cNvSpPr>
            <a:spLocks noGrp="1"/>
          </p:cNvSpPr>
          <p:nvPr>
            <p:ph type="body" sz="quarter" idx="14"/>
          </p:nvPr>
        </p:nvSpPr>
        <p:spPr/>
        <p:txBody>
          <a:bodyPr/>
          <a:lstStyle/>
          <a:p>
            <a:r>
              <a:rPr lang="en-US"/>
              <a:t>Geography Data</a:t>
            </a:r>
          </a:p>
        </p:txBody>
      </p:sp>
    </p:spTree>
    <p:extLst>
      <p:ext uri="{BB962C8B-B14F-4D97-AF65-F5344CB8AC3E}">
        <p14:creationId xmlns:p14="http://schemas.microsoft.com/office/powerpoint/2010/main" val="228357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E469566-DFBB-461B-8761-2D91BE7A8EDC}"/>
              </a:ext>
            </a:extLst>
          </p:cNvPr>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343152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Using Geography Data</a:t>
            </a:r>
          </a:p>
        </p:txBody>
      </p:sp>
    </p:spTree>
    <p:extLst>
      <p:ext uri="{BB962C8B-B14F-4D97-AF65-F5344CB8AC3E}">
        <p14:creationId xmlns:p14="http://schemas.microsoft.com/office/powerpoint/2010/main" val="90357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61925" y="2017433"/>
            <a:ext cx="3417431" cy="4510343"/>
          </a:xfrm>
        </p:spPr>
        <p:txBody>
          <a:bodyPr vert="horz" lIns="91440" tIns="45720" rIns="91440" bIns="45720" rtlCol="0" anchor="t">
            <a:normAutofit fontScale="92500" lnSpcReduction="10000"/>
          </a:bodyPr>
          <a:lstStyle/>
          <a:p>
            <a:pPr>
              <a:lnSpc>
                <a:spcPct val="110000"/>
              </a:lnSpc>
              <a:spcBef>
                <a:spcPts val="600"/>
              </a:spcBef>
              <a:spcAft>
                <a:spcPts val="600"/>
              </a:spcAft>
            </a:pPr>
            <a:r>
              <a:rPr lang="en-US" sz="1600"/>
              <a:t>Learn insights on audiences by specific DMAs ® and Congressional Districts</a:t>
            </a:r>
          </a:p>
          <a:p>
            <a:pPr>
              <a:lnSpc>
                <a:spcPct val="110000"/>
              </a:lnSpc>
              <a:spcBef>
                <a:spcPts val="600"/>
              </a:spcBef>
              <a:spcAft>
                <a:spcPts val="600"/>
              </a:spcAft>
            </a:pPr>
            <a:r>
              <a:rPr lang="en-US" sz="1600"/>
              <a:t>Build audiences with attributes by DMA® and Congressional District</a:t>
            </a:r>
          </a:p>
          <a:p>
            <a:pPr>
              <a:lnSpc>
                <a:spcPct val="110000"/>
              </a:lnSpc>
              <a:spcBef>
                <a:spcPts val="600"/>
              </a:spcBef>
              <a:spcAft>
                <a:spcPts val="600"/>
              </a:spcAft>
            </a:pPr>
            <a:r>
              <a:rPr lang="en-US" sz="1600"/>
              <a:t>See and understand geography attributes as insights describing your audiences of interest</a:t>
            </a:r>
          </a:p>
          <a:p>
            <a:pPr>
              <a:lnSpc>
                <a:spcPct val="110000"/>
              </a:lnSpc>
              <a:spcBef>
                <a:spcPts val="600"/>
              </a:spcBef>
              <a:spcAft>
                <a:spcPts val="600"/>
              </a:spcAft>
            </a:pPr>
            <a:r>
              <a:rPr lang="en-US" sz="1600"/>
              <a:t>Combine geography attributes with Resonate Elements, tags, and behavioral attributes</a:t>
            </a:r>
          </a:p>
          <a:p>
            <a:pPr>
              <a:lnSpc>
                <a:spcPct val="110000"/>
              </a:lnSpc>
              <a:spcBef>
                <a:spcPts val="600"/>
              </a:spcBef>
              <a:spcAft>
                <a:spcPts val="600"/>
              </a:spcAft>
            </a:pPr>
            <a:r>
              <a:rPr lang="en-US" sz="1600"/>
              <a:t>Scaled deterministic data refreshed nightly</a:t>
            </a:r>
          </a:p>
          <a:p>
            <a:pPr>
              <a:lnSpc>
                <a:spcPct val="110000"/>
              </a:lnSpc>
              <a:spcBef>
                <a:spcPts val="600"/>
              </a:spcBef>
              <a:spcAft>
                <a:spcPts val="600"/>
              </a:spcAft>
            </a:pPr>
            <a:endParaRPr lang="en-US" sz="1600"/>
          </a:p>
        </p:txBody>
      </p:sp>
      <p:sp>
        <p:nvSpPr>
          <p:cNvPr id="5" name="Text Placeholder 4"/>
          <p:cNvSpPr>
            <a:spLocks noGrp="1"/>
          </p:cNvSpPr>
          <p:nvPr>
            <p:ph type="body" sz="quarter" idx="13"/>
          </p:nvPr>
        </p:nvSpPr>
        <p:spPr/>
        <p:txBody>
          <a:bodyPr>
            <a:normAutofit/>
          </a:bodyPr>
          <a:lstStyle/>
          <a:p>
            <a:r>
              <a:rPr lang="en-US" sz="2000">
                <a:latin typeface="+mn-lt"/>
                <a:ea typeface="Roboto"/>
              </a:rPr>
              <a:t>DMA® and Congressional District Data as Attributes and Insights</a:t>
            </a:r>
          </a:p>
        </p:txBody>
      </p:sp>
      <p:sp>
        <p:nvSpPr>
          <p:cNvPr id="6" name="Text Placeholder 5"/>
          <p:cNvSpPr>
            <a:spLocks noGrp="1"/>
          </p:cNvSpPr>
          <p:nvPr>
            <p:ph type="body" sz="quarter" idx="14"/>
          </p:nvPr>
        </p:nvSpPr>
        <p:spPr>
          <a:xfrm>
            <a:off x="436567" y="330223"/>
            <a:ext cx="11253350" cy="635000"/>
          </a:xfrm>
        </p:spPr>
        <p:txBody>
          <a:bodyPr>
            <a:normAutofit/>
          </a:bodyPr>
          <a:lstStyle/>
          <a:p>
            <a:r>
              <a:rPr lang="en-US"/>
              <a:t>Geography Data</a:t>
            </a:r>
          </a:p>
        </p:txBody>
      </p:sp>
      <p:pic>
        <p:nvPicPr>
          <p:cNvPr id="12" name="Picture 11" descr="A screenshot of a social media post&#10;&#10;Description automatically generated">
            <a:extLst>
              <a:ext uri="{FF2B5EF4-FFF2-40B4-BE49-F238E27FC236}">
                <a16:creationId xmlns:a16="http://schemas.microsoft.com/office/drawing/2014/main" id="{E6A84C34-97F4-3E44-81F1-947C8D537910}"/>
              </a:ext>
            </a:extLst>
          </p:cNvPr>
          <p:cNvPicPr>
            <a:picLocks noChangeAspect="1"/>
          </p:cNvPicPr>
          <p:nvPr/>
        </p:nvPicPr>
        <p:blipFill>
          <a:blip r:embed="rId3"/>
          <a:stretch>
            <a:fillRect/>
          </a:stretch>
        </p:blipFill>
        <p:spPr>
          <a:xfrm>
            <a:off x="3579356" y="1782307"/>
            <a:ext cx="6284086" cy="3146425"/>
          </a:xfrm>
          <a:prstGeom prst="rect">
            <a:avLst/>
          </a:prstGeom>
          <a:ln>
            <a:solidFill>
              <a:schemeClr val="bg2"/>
            </a:solidFill>
          </a:ln>
        </p:spPr>
      </p:pic>
      <p:pic>
        <p:nvPicPr>
          <p:cNvPr id="14" name="Picture 13" descr="A screenshot of a cell phone&#10;&#10;Description automatically generated">
            <a:extLst>
              <a:ext uri="{FF2B5EF4-FFF2-40B4-BE49-F238E27FC236}">
                <a16:creationId xmlns:a16="http://schemas.microsoft.com/office/drawing/2014/main" id="{A0DDAFD3-4542-FB4B-BB35-00D5ABCD7001}"/>
              </a:ext>
            </a:extLst>
          </p:cNvPr>
          <p:cNvPicPr>
            <a:picLocks noChangeAspect="1"/>
          </p:cNvPicPr>
          <p:nvPr/>
        </p:nvPicPr>
        <p:blipFill>
          <a:blip r:embed="rId4"/>
          <a:stretch>
            <a:fillRect/>
          </a:stretch>
        </p:blipFill>
        <p:spPr>
          <a:xfrm>
            <a:off x="6118120" y="3388423"/>
            <a:ext cx="5817033" cy="3080618"/>
          </a:xfrm>
          <a:prstGeom prst="rect">
            <a:avLst/>
          </a:prstGeom>
          <a:ln>
            <a:solidFill>
              <a:schemeClr val="bg2"/>
            </a:solidFill>
          </a:ln>
        </p:spPr>
      </p:pic>
    </p:spTree>
    <p:extLst>
      <p:ext uri="{BB962C8B-B14F-4D97-AF65-F5344CB8AC3E}">
        <p14:creationId xmlns:p14="http://schemas.microsoft.com/office/powerpoint/2010/main" val="24296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536CBA-D994-1A40-838D-A9D56A768F63}"/>
              </a:ext>
            </a:extLst>
          </p:cNvPr>
          <p:cNvSpPr>
            <a:spLocks noGrp="1"/>
          </p:cNvSpPr>
          <p:nvPr>
            <p:ph sz="quarter" idx="22"/>
          </p:nvPr>
        </p:nvSpPr>
        <p:spPr>
          <a:xfrm>
            <a:off x="119511" y="1727749"/>
            <a:ext cx="3538089" cy="4648200"/>
          </a:xfrm>
        </p:spPr>
        <p:txBody>
          <a:bodyPr/>
          <a:lstStyle/>
          <a:p>
            <a:pPr marL="457200" indent="-457200">
              <a:buFont typeface="+mj-lt"/>
              <a:buAutoNum type="arabicPeriod"/>
            </a:pPr>
            <a:r>
              <a:rPr lang="en-US" sz="1600" dirty="0"/>
              <a:t>Learn insights on your digital footprint by specific DMAs® and Congressional Districts</a:t>
            </a:r>
          </a:p>
          <a:p>
            <a:pPr marL="457200" indent="-457200">
              <a:buFont typeface="+mj-lt"/>
              <a:buAutoNum type="arabicPeriod"/>
            </a:pPr>
            <a:r>
              <a:rPr lang="en-US" sz="1600" dirty="0"/>
              <a:t>Include Tag + DMA or Congressional District in your audience definition and view 14k insights</a:t>
            </a:r>
          </a:p>
          <a:p>
            <a:pPr marL="457200" indent="-457200">
              <a:buFont typeface="+mj-lt"/>
              <a:buAutoNum type="arabicPeriod"/>
            </a:pPr>
            <a:r>
              <a:rPr lang="en-US" sz="1600" dirty="0"/>
              <a:t>Ex: Segment your homepage visitors into two different DMAs to see where they stand on different policies.</a:t>
            </a:r>
          </a:p>
          <a:p>
            <a:endParaRPr lang="en-US" sz="1600" dirty="0"/>
          </a:p>
        </p:txBody>
      </p:sp>
      <p:sp>
        <p:nvSpPr>
          <p:cNvPr id="3" name="Text Placeholder 2">
            <a:extLst>
              <a:ext uri="{FF2B5EF4-FFF2-40B4-BE49-F238E27FC236}">
                <a16:creationId xmlns:a16="http://schemas.microsoft.com/office/drawing/2014/main" id="{5958E926-ACC0-C749-94E7-40C5B025CCE5}"/>
              </a:ext>
            </a:extLst>
          </p:cNvPr>
          <p:cNvSpPr>
            <a:spLocks noGrp="1"/>
          </p:cNvSpPr>
          <p:nvPr>
            <p:ph type="body" sz="quarter" idx="14"/>
          </p:nvPr>
        </p:nvSpPr>
        <p:spPr/>
        <p:txBody>
          <a:bodyPr/>
          <a:lstStyle/>
          <a:p>
            <a:r>
              <a:rPr lang="en-US" dirty="0"/>
              <a:t>Geography Use Case 1: Insights on Digital Footprint by DMA or CD</a:t>
            </a:r>
          </a:p>
        </p:txBody>
      </p:sp>
      <p:pic>
        <p:nvPicPr>
          <p:cNvPr id="6" name="Picture 5" descr="A screenshot of a computer&#10;&#10;Description automatically generated">
            <a:extLst>
              <a:ext uri="{FF2B5EF4-FFF2-40B4-BE49-F238E27FC236}">
                <a16:creationId xmlns:a16="http://schemas.microsoft.com/office/drawing/2014/main" id="{08A3A489-01F1-194B-B05F-2D764D09481B}"/>
              </a:ext>
            </a:extLst>
          </p:cNvPr>
          <p:cNvPicPr>
            <a:picLocks noChangeAspect="1"/>
          </p:cNvPicPr>
          <p:nvPr/>
        </p:nvPicPr>
        <p:blipFill>
          <a:blip r:embed="rId2"/>
          <a:stretch>
            <a:fillRect/>
          </a:stretch>
        </p:blipFill>
        <p:spPr>
          <a:xfrm>
            <a:off x="3657600" y="1660613"/>
            <a:ext cx="8343900" cy="4195192"/>
          </a:xfrm>
          <a:prstGeom prst="rect">
            <a:avLst/>
          </a:prstGeom>
          <a:ln>
            <a:solidFill>
              <a:schemeClr val="bg2"/>
            </a:solidFill>
          </a:ln>
        </p:spPr>
      </p:pic>
    </p:spTree>
    <p:extLst>
      <p:ext uri="{BB962C8B-B14F-4D97-AF65-F5344CB8AC3E}">
        <p14:creationId xmlns:p14="http://schemas.microsoft.com/office/powerpoint/2010/main" val="371900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9A700F-5DEF-FB40-BD8A-A34426BAC4AB}"/>
              </a:ext>
            </a:extLst>
          </p:cNvPr>
          <p:cNvSpPr>
            <a:spLocks noGrp="1"/>
          </p:cNvSpPr>
          <p:nvPr>
            <p:ph sz="quarter" idx="22"/>
          </p:nvPr>
        </p:nvSpPr>
        <p:spPr>
          <a:xfrm>
            <a:off x="291163" y="1568918"/>
            <a:ext cx="2779295" cy="4648200"/>
          </a:xfrm>
        </p:spPr>
        <p:txBody>
          <a:bodyPr/>
          <a:lstStyle/>
          <a:p>
            <a:pPr marL="457200" indent="-457200">
              <a:buFont typeface="+mj-lt"/>
              <a:buAutoNum type="arabicPeriod"/>
            </a:pPr>
            <a:r>
              <a:rPr lang="en-US" sz="1600" dirty="0"/>
              <a:t>View DMA insights on your digital footprint and tags </a:t>
            </a:r>
          </a:p>
          <a:p>
            <a:pPr marL="457200" indent="-457200">
              <a:buFont typeface="+mj-lt"/>
              <a:buAutoNum type="arabicPeriod"/>
            </a:pPr>
            <a:r>
              <a:rPr lang="en-US" sz="1600" dirty="0"/>
              <a:t>Include a Tag in your audience and understand where people interacting with your digital footprint are located.</a:t>
            </a:r>
          </a:p>
          <a:p>
            <a:pPr marL="457200" indent="-457200">
              <a:buFont typeface="+mj-lt"/>
              <a:buAutoNum type="arabicPeriod"/>
            </a:pPr>
            <a:r>
              <a:rPr lang="en-US" sz="1600" dirty="0"/>
              <a:t>Ex: Are people coming to your website homepage more likely to be in LA or San Francisco?  </a:t>
            </a:r>
            <a:endParaRPr lang="en-US" sz="2800" dirty="0"/>
          </a:p>
        </p:txBody>
      </p:sp>
      <p:sp>
        <p:nvSpPr>
          <p:cNvPr id="3" name="Text Placeholder 2">
            <a:extLst>
              <a:ext uri="{FF2B5EF4-FFF2-40B4-BE49-F238E27FC236}">
                <a16:creationId xmlns:a16="http://schemas.microsoft.com/office/drawing/2014/main" id="{9DC32BA2-83CC-3144-B2FD-B37B0E2A5ED7}"/>
              </a:ext>
            </a:extLst>
          </p:cNvPr>
          <p:cNvSpPr>
            <a:spLocks noGrp="1"/>
          </p:cNvSpPr>
          <p:nvPr>
            <p:ph type="body" sz="quarter" idx="14"/>
          </p:nvPr>
        </p:nvSpPr>
        <p:spPr/>
        <p:txBody>
          <a:bodyPr/>
          <a:lstStyle/>
          <a:p>
            <a:r>
              <a:rPr lang="en-US" dirty="0"/>
              <a:t>Geography Use Case 2: DMA Insights on Digital Footprint</a:t>
            </a:r>
          </a:p>
        </p:txBody>
      </p:sp>
      <p:pic>
        <p:nvPicPr>
          <p:cNvPr id="5" name="Picture 4" descr="A screenshot of a computer&#10;&#10;Description automatically generated">
            <a:extLst>
              <a:ext uri="{FF2B5EF4-FFF2-40B4-BE49-F238E27FC236}">
                <a16:creationId xmlns:a16="http://schemas.microsoft.com/office/drawing/2014/main" id="{EEA686C7-C6BB-CB42-821C-3F5F2255C65B}"/>
              </a:ext>
            </a:extLst>
          </p:cNvPr>
          <p:cNvPicPr>
            <a:picLocks noChangeAspect="1"/>
          </p:cNvPicPr>
          <p:nvPr/>
        </p:nvPicPr>
        <p:blipFill>
          <a:blip r:embed="rId2"/>
          <a:stretch>
            <a:fillRect/>
          </a:stretch>
        </p:blipFill>
        <p:spPr>
          <a:xfrm>
            <a:off x="3516908" y="1568918"/>
            <a:ext cx="8027392" cy="4044506"/>
          </a:xfrm>
          <a:prstGeom prst="rect">
            <a:avLst/>
          </a:prstGeom>
          <a:ln>
            <a:solidFill>
              <a:schemeClr val="bg2"/>
            </a:solidFill>
          </a:ln>
        </p:spPr>
      </p:pic>
    </p:spTree>
    <p:extLst>
      <p:ext uri="{BB962C8B-B14F-4D97-AF65-F5344CB8AC3E}">
        <p14:creationId xmlns:p14="http://schemas.microsoft.com/office/powerpoint/2010/main" val="162903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8A3F2B-7A52-DA48-A3F4-F2E2CAD6BCA6}"/>
              </a:ext>
            </a:extLst>
          </p:cNvPr>
          <p:cNvSpPr>
            <a:spLocks noGrp="1"/>
          </p:cNvSpPr>
          <p:nvPr>
            <p:ph sz="quarter" idx="22"/>
          </p:nvPr>
        </p:nvSpPr>
        <p:spPr>
          <a:xfrm>
            <a:off x="259882" y="1631482"/>
            <a:ext cx="2839453" cy="4648200"/>
          </a:xfrm>
        </p:spPr>
        <p:txBody>
          <a:bodyPr/>
          <a:lstStyle/>
          <a:p>
            <a:pPr marL="457200" indent="-457200">
              <a:buFont typeface="+mj-lt"/>
              <a:buAutoNum type="arabicPeriod"/>
            </a:pPr>
            <a:r>
              <a:rPr lang="en-US" sz="1600" dirty="0"/>
              <a:t>View our 14k attributes by DMA</a:t>
            </a:r>
          </a:p>
          <a:p>
            <a:pPr marL="457200" indent="-457200">
              <a:buFont typeface="+mj-lt"/>
              <a:buAutoNum type="arabicPeriod"/>
            </a:pPr>
            <a:r>
              <a:rPr lang="en-US" sz="1600" dirty="0"/>
              <a:t>Include DMA(s) in your audience and view up to 14k insights to understand more about people located in that DMA. </a:t>
            </a:r>
          </a:p>
          <a:p>
            <a:pPr marL="457200" indent="-457200">
              <a:buFont typeface="+mj-lt"/>
              <a:buAutoNum type="arabicPeriod"/>
            </a:pPr>
            <a:r>
              <a:rPr lang="en-US" sz="1600" dirty="0"/>
              <a:t>Ex: What people in the Atlanta DMA are like?</a:t>
            </a:r>
          </a:p>
          <a:p>
            <a:endParaRPr lang="en-US" sz="2800" dirty="0"/>
          </a:p>
        </p:txBody>
      </p:sp>
      <p:sp>
        <p:nvSpPr>
          <p:cNvPr id="3" name="Text Placeholder 2">
            <a:extLst>
              <a:ext uri="{FF2B5EF4-FFF2-40B4-BE49-F238E27FC236}">
                <a16:creationId xmlns:a16="http://schemas.microsoft.com/office/drawing/2014/main" id="{E974ADB3-C59A-9143-850C-00EB3B28B922}"/>
              </a:ext>
            </a:extLst>
          </p:cNvPr>
          <p:cNvSpPr>
            <a:spLocks noGrp="1"/>
          </p:cNvSpPr>
          <p:nvPr>
            <p:ph type="body" sz="quarter" idx="14"/>
          </p:nvPr>
        </p:nvSpPr>
        <p:spPr/>
        <p:txBody>
          <a:bodyPr/>
          <a:lstStyle/>
          <a:p>
            <a:r>
              <a:rPr lang="en-US" dirty="0"/>
              <a:t>Geography Use Case 3: 13k attributes by DMA</a:t>
            </a:r>
          </a:p>
        </p:txBody>
      </p:sp>
      <p:pic>
        <p:nvPicPr>
          <p:cNvPr id="5" name="Picture 4" descr="A screenshot of a cell phone&#10;&#10;Description automatically generated">
            <a:extLst>
              <a:ext uri="{FF2B5EF4-FFF2-40B4-BE49-F238E27FC236}">
                <a16:creationId xmlns:a16="http://schemas.microsoft.com/office/drawing/2014/main" id="{DB2A99FC-32C7-474F-943C-F79F9DD04AA4}"/>
              </a:ext>
            </a:extLst>
          </p:cNvPr>
          <p:cNvPicPr>
            <a:picLocks noChangeAspect="1"/>
          </p:cNvPicPr>
          <p:nvPr/>
        </p:nvPicPr>
        <p:blipFill>
          <a:blip r:embed="rId2"/>
          <a:stretch>
            <a:fillRect/>
          </a:stretch>
        </p:blipFill>
        <p:spPr>
          <a:xfrm>
            <a:off x="3259621" y="1371600"/>
            <a:ext cx="8848959" cy="4424480"/>
          </a:xfrm>
          <a:prstGeom prst="rect">
            <a:avLst/>
          </a:prstGeom>
          <a:ln>
            <a:solidFill>
              <a:schemeClr val="bg2"/>
            </a:solidFill>
          </a:ln>
        </p:spPr>
      </p:pic>
    </p:spTree>
    <p:extLst>
      <p:ext uri="{BB962C8B-B14F-4D97-AF65-F5344CB8AC3E}">
        <p14:creationId xmlns:p14="http://schemas.microsoft.com/office/powerpoint/2010/main" val="169196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4D0F52-AAB0-1642-AABE-40ED0C04DBA4}"/>
              </a:ext>
            </a:extLst>
          </p:cNvPr>
          <p:cNvSpPr>
            <a:spLocks noGrp="1"/>
          </p:cNvSpPr>
          <p:nvPr>
            <p:ph sz="quarter" idx="22"/>
          </p:nvPr>
        </p:nvSpPr>
        <p:spPr>
          <a:xfrm>
            <a:off x="204538" y="1685527"/>
            <a:ext cx="3857324" cy="4648200"/>
          </a:xfrm>
        </p:spPr>
        <p:txBody>
          <a:bodyPr/>
          <a:lstStyle/>
          <a:p>
            <a:pPr marL="457200" indent="-457200">
              <a:buFont typeface="+mj-lt"/>
              <a:buAutoNum type="arabicPeriod"/>
            </a:pPr>
            <a:r>
              <a:rPr lang="en-US" sz="1600" dirty="0"/>
              <a:t>View DMA or Congressional District insights </a:t>
            </a:r>
            <a:r>
              <a:rPr lang="en-US" sz="1600"/>
              <a:t>by 14k </a:t>
            </a:r>
            <a:r>
              <a:rPr lang="en-US" sz="1600" dirty="0"/>
              <a:t>attributes</a:t>
            </a:r>
          </a:p>
          <a:p>
            <a:pPr marL="457200" indent="-457200">
              <a:buFont typeface="+mj-lt"/>
              <a:buAutoNum type="arabicPeriod"/>
            </a:pPr>
            <a:r>
              <a:rPr lang="en-US" sz="1600" dirty="0">
                <a:latin typeface="Bw Modelica"/>
                <a:ea typeface="Open Sans Light"/>
                <a:cs typeface="Open Sans Light"/>
              </a:rPr>
              <a:t>Include a Resonate Element in your audience and view insights by DMA or Congressional District to understand where people with that attribute are located. </a:t>
            </a:r>
          </a:p>
          <a:p>
            <a:pPr marL="457200" indent="-457200">
              <a:buFont typeface="+mj-lt"/>
              <a:buAutoNum type="arabicPeriod"/>
            </a:pPr>
            <a:r>
              <a:rPr lang="en-US" sz="1600" dirty="0">
                <a:latin typeface="Bw Modelica"/>
                <a:ea typeface="Open Sans Light"/>
                <a:cs typeface="Open Sans Light"/>
              </a:rPr>
              <a:t>Ex: where are people who voted for Obama in 2012, but Trump in 2016 located?</a:t>
            </a:r>
          </a:p>
          <a:p>
            <a:endParaRPr lang="en-US" sz="2800" dirty="0"/>
          </a:p>
        </p:txBody>
      </p:sp>
      <p:sp>
        <p:nvSpPr>
          <p:cNvPr id="3" name="Text Placeholder 2">
            <a:extLst>
              <a:ext uri="{FF2B5EF4-FFF2-40B4-BE49-F238E27FC236}">
                <a16:creationId xmlns:a16="http://schemas.microsoft.com/office/drawing/2014/main" id="{D30E65E5-3BA8-F944-9104-1CFBAA180BDE}"/>
              </a:ext>
            </a:extLst>
          </p:cNvPr>
          <p:cNvSpPr>
            <a:spLocks noGrp="1"/>
          </p:cNvSpPr>
          <p:nvPr>
            <p:ph type="body" sz="quarter" idx="14"/>
          </p:nvPr>
        </p:nvSpPr>
        <p:spPr/>
        <p:txBody>
          <a:bodyPr/>
          <a:lstStyle/>
          <a:p>
            <a:r>
              <a:rPr lang="en-US" dirty="0"/>
              <a:t>Geography Use Case 4: DMA insights by attribute</a:t>
            </a:r>
          </a:p>
        </p:txBody>
      </p:sp>
      <p:pic>
        <p:nvPicPr>
          <p:cNvPr id="6" name="Picture 5" descr="A screenshot of a computer&#10;&#10;Description automatically generated">
            <a:extLst>
              <a:ext uri="{FF2B5EF4-FFF2-40B4-BE49-F238E27FC236}">
                <a16:creationId xmlns:a16="http://schemas.microsoft.com/office/drawing/2014/main" id="{5122EF48-FDEF-434F-9F02-78D84AB9E98E}"/>
              </a:ext>
            </a:extLst>
          </p:cNvPr>
          <p:cNvPicPr>
            <a:picLocks noChangeAspect="1"/>
          </p:cNvPicPr>
          <p:nvPr/>
        </p:nvPicPr>
        <p:blipFill>
          <a:blip r:embed="rId2"/>
          <a:stretch>
            <a:fillRect/>
          </a:stretch>
        </p:blipFill>
        <p:spPr>
          <a:xfrm>
            <a:off x="4196012" y="1685527"/>
            <a:ext cx="7791450" cy="3920227"/>
          </a:xfrm>
          <a:prstGeom prst="rect">
            <a:avLst/>
          </a:prstGeom>
          <a:ln>
            <a:solidFill>
              <a:schemeClr val="bg2"/>
            </a:solidFill>
          </a:ln>
        </p:spPr>
      </p:pic>
    </p:spTree>
    <p:extLst>
      <p:ext uri="{BB962C8B-B14F-4D97-AF65-F5344CB8AC3E}">
        <p14:creationId xmlns:p14="http://schemas.microsoft.com/office/powerpoint/2010/main" val="335987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69428" y="192667"/>
            <a:ext cx="8394700" cy="635000"/>
          </a:xfrm>
        </p:spPr>
        <p:txBody>
          <a:bodyPr/>
          <a:lstStyle/>
          <a:p>
            <a:r>
              <a:rPr lang="en-US"/>
              <a:t>Three Types of Geography Data</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72627"/>
          <a:stretch/>
        </p:blipFill>
        <p:spPr>
          <a:xfrm>
            <a:off x="9064129" y="197544"/>
            <a:ext cx="2480171" cy="5505282"/>
          </a:xfrm>
          <a:prstGeom prst="rect">
            <a:avLst/>
          </a:prstGeom>
        </p:spPr>
      </p:pic>
      <p:sp>
        <p:nvSpPr>
          <p:cNvPr id="11" name="TextBox 10"/>
          <p:cNvSpPr txBox="1"/>
          <p:nvPr/>
        </p:nvSpPr>
        <p:spPr>
          <a:xfrm>
            <a:off x="406400" y="1234922"/>
            <a:ext cx="6794500" cy="5623078"/>
          </a:xfrm>
          <a:prstGeom prst="rect">
            <a:avLst/>
          </a:prstGeom>
          <a:noFill/>
        </p:spPr>
        <p:txBody>
          <a:bodyPr wrap="square" rtlCol="0" anchor="t">
            <a:spAutoFit/>
          </a:bodyPr>
          <a:lstStyle/>
          <a:p>
            <a:pPr marL="342900" indent="-342900">
              <a:lnSpc>
                <a:spcPct val="90000"/>
              </a:lnSpc>
              <a:spcAft>
                <a:spcPts val="1200"/>
              </a:spcAft>
              <a:buClr>
                <a:schemeClr val="accent2"/>
              </a:buClr>
              <a:buFont typeface="+mj-lt"/>
              <a:buAutoNum type="arabicPeriod"/>
            </a:pPr>
            <a:r>
              <a:rPr lang="en-US" sz="1400" dirty="0"/>
              <a:t>Self-reported Region and State</a:t>
            </a:r>
          </a:p>
          <a:p>
            <a:pPr marL="800100" lvl="1" indent="-342900">
              <a:lnSpc>
                <a:spcPct val="90000"/>
              </a:lnSpc>
              <a:spcAft>
                <a:spcPts val="1200"/>
              </a:spcAft>
              <a:buClr>
                <a:schemeClr val="accent2"/>
              </a:buClr>
              <a:buFont typeface="+mj-lt"/>
              <a:buAutoNum type="alphaLcPeriod"/>
            </a:pPr>
            <a:r>
              <a:rPr lang="en-US" sz="1400" dirty="0"/>
              <a:t>Source: Our research, based on a survey question</a:t>
            </a:r>
          </a:p>
          <a:p>
            <a:pPr marL="800100" lvl="1" indent="-342900">
              <a:lnSpc>
                <a:spcPct val="90000"/>
              </a:lnSpc>
              <a:spcAft>
                <a:spcPts val="1200"/>
              </a:spcAft>
              <a:buClr>
                <a:schemeClr val="accent2"/>
              </a:buClr>
              <a:buFont typeface="+mj-lt"/>
              <a:buAutoNum type="alphaLcPeriod"/>
            </a:pPr>
            <a:r>
              <a:rPr lang="en-US" sz="1400" dirty="0"/>
              <a:t>Pro: Provides a projected audience size based on self-reported location</a:t>
            </a:r>
          </a:p>
          <a:p>
            <a:pPr marL="800100" lvl="1" indent="-342900">
              <a:lnSpc>
                <a:spcPct val="90000"/>
              </a:lnSpc>
              <a:spcAft>
                <a:spcPts val="1200"/>
              </a:spcAft>
              <a:buClr>
                <a:schemeClr val="accent2"/>
              </a:buClr>
              <a:buFont typeface="+mj-lt"/>
              <a:buAutoNum type="alphaLcPeriod"/>
            </a:pPr>
            <a:r>
              <a:rPr lang="en-US" sz="1400" dirty="0"/>
              <a:t>Find in: Resonate Elements – Demographics - Demographics- Geography</a:t>
            </a:r>
          </a:p>
          <a:p>
            <a:pPr marL="800100" lvl="1" indent="-342900">
              <a:lnSpc>
                <a:spcPct val="90000"/>
              </a:lnSpc>
              <a:spcAft>
                <a:spcPts val="1200"/>
              </a:spcAft>
              <a:buClr>
                <a:schemeClr val="accent2"/>
              </a:buClr>
              <a:buFont typeface="+mj-lt"/>
              <a:buAutoNum type="alphaLcPeriod"/>
            </a:pPr>
            <a:r>
              <a:rPr lang="en-US" sz="1400" dirty="0"/>
              <a:t>Use for audience building and insights (for audiences built using Resonate Elements only)</a:t>
            </a:r>
          </a:p>
          <a:p>
            <a:pPr marL="342900" indent="-342900">
              <a:lnSpc>
                <a:spcPct val="90000"/>
              </a:lnSpc>
              <a:spcAft>
                <a:spcPts val="1200"/>
              </a:spcAft>
              <a:buClr>
                <a:schemeClr val="accent2"/>
              </a:buClr>
              <a:buFont typeface="+mj-lt"/>
              <a:buAutoNum type="arabicPeriod"/>
            </a:pPr>
            <a:r>
              <a:rPr lang="en-US" sz="1400" dirty="0"/>
              <a:t>Voter File: State, DMA and Congressional District</a:t>
            </a:r>
          </a:p>
          <a:p>
            <a:pPr marL="800100" lvl="1" indent="-342900">
              <a:lnSpc>
                <a:spcPct val="90000"/>
              </a:lnSpc>
              <a:spcAft>
                <a:spcPts val="1200"/>
              </a:spcAft>
              <a:buClr>
                <a:schemeClr val="accent2"/>
              </a:buClr>
              <a:buFont typeface="+mj-lt"/>
              <a:buAutoNum type="alphaLcPeriod"/>
            </a:pPr>
            <a:r>
              <a:rPr lang="en-US" sz="1400" dirty="0"/>
              <a:t>Source: L2 &amp; PDI voter turn out data fused with Resonate survey data</a:t>
            </a:r>
          </a:p>
          <a:p>
            <a:pPr marL="800100" lvl="1" indent="-342900">
              <a:lnSpc>
                <a:spcPct val="90000"/>
              </a:lnSpc>
              <a:spcAft>
                <a:spcPts val="1200"/>
              </a:spcAft>
              <a:buClr>
                <a:schemeClr val="accent2"/>
              </a:buClr>
              <a:buFont typeface="+mj-lt"/>
              <a:buAutoNum type="alphaLcPeriod"/>
            </a:pPr>
            <a:r>
              <a:rPr lang="en-US" sz="1400" dirty="0"/>
              <a:t>Pro: Comes from a trusted source based on deterministic voter turnout </a:t>
            </a:r>
          </a:p>
          <a:p>
            <a:pPr marL="800100" lvl="1" indent="-342900">
              <a:lnSpc>
                <a:spcPct val="90000"/>
              </a:lnSpc>
              <a:spcAft>
                <a:spcPts val="1200"/>
              </a:spcAft>
              <a:buClr>
                <a:schemeClr val="accent2"/>
              </a:buClr>
              <a:buFont typeface="+mj-lt"/>
              <a:buAutoNum type="alphaLcPeriod"/>
            </a:pPr>
            <a:r>
              <a:rPr lang="en-US" sz="1400" dirty="0"/>
              <a:t>Con: Can run into low sample</a:t>
            </a:r>
          </a:p>
          <a:p>
            <a:pPr marL="342900" indent="-342900">
              <a:lnSpc>
                <a:spcPct val="90000"/>
              </a:lnSpc>
              <a:spcAft>
                <a:spcPts val="1200"/>
              </a:spcAft>
              <a:buClr>
                <a:schemeClr val="accent2"/>
              </a:buClr>
              <a:buFont typeface="+mj-lt"/>
              <a:buAutoNum type="arabicPeriod"/>
            </a:pPr>
            <a:r>
              <a:rPr lang="en-US" sz="1400" dirty="0"/>
              <a:t>Observed DMA &amp; Congressional District </a:t>
            </a:r>
          </a:p>
          <a:p>
            <a:pPr marL="800100" lvl="1" indent="-342900">
              <a:lnSpc>
                <a:spcPct val="90000"/>
              </a:lnSpc>
              <a:spcAft>
                <a:spcPts val="1200"/>
              </a:spcAft>
              <a:buClr>
                <a:schemeClr val="accent2"/>
              </a:buClr>
              <a:buFont typeface="+mj-lt"/>
              <a:buAutoNum type="alphaLcPeriod"/>
            </a:pPr>
            <a:r>
              <a:rPr lang="en-US" sz="1400" dirty="0"/>
              <a:t>Source: Deterministic observed granular geography data updated nightly based on location</a:t>
            </a:r>
          </a:p>
          <a:p>
            <a:pPr marL="800100" lvl="1" indent="-342900">
              <a:lnSpc>
                <a:spcPct val="90000"/>
              </a:lnSpc>
              <a:spcAft>
                <a:spcPts val="1200"/>
              </a:spcAft>
              <a:buClr>
                <a:schemeClr val="accent2"/>
              </a:buClr>
              <a:buFont typeface="+mj-lt"/>
              <a:buAutoNum type="alphaLcPeriod"/>
            </a:pPr>
            <a:r>
              <a:rPr lang="en-US" sz="1400" dirty="0"/>
              <a:t>Find in: Additional Data – Geography</a:t>
            </a:r>
          </a:p>
          <a:p>
            <a:pPr marL="800100" lvl="1" indent="-342900">
              <a:lnSpc>
                <a:spcPct val="90000"/>
              </a:lnSpc>
              <a:spcAft>
                <a:spcPts val="1200"/>
              </a:spcAft>
              <a:buClr>
                <a:schemeClr val="accent2"/>
              </a:buClr>
              <a:buFont typeface="+mj-lt"/>
              <a:buAutoNum type="alphaLcPeriod"/>
            </a:pPr>
            <a:r>
              <a:rPr lang="en-US" sz="1400" dirty="0"/>
              <a:t>Use for audience building and insights</a:t>
            </a:r>
          </a:p>
        </p:txBody>
      </p:sp>
      <p:sp>
        <p:nvSpPr>
          <p:cNvPr id="14" name="Rectangle 13"/>
          <p:cNvSpPr/>
          <p:nvPr/>
        </p:nvSpPr>
        <p:spPr>
          <a:xfrm>
            <a:off x="9064129" y="2948853"/>
            <a:ext cx="2476500" cy="238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ular Callout 14"/>
          <p:cNvSpPr/>
          <p:nvPr/>
        </p:nvSpPr>
        <p:spPr>
          <a:xfrm>
            <a:off x="7324725" y="5863296"/>
            <a:ext cx="1254079" cy="467557"/>
          </a:xfrm>
          <a:prstGeom prst="wedgeRectCallout">
            <a:avLst>
              <a:gd name="adj1" fmla="val 78290"/>
              <a:gd name="adj2" fmla="val 30449"/>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Observed</a:t>
            </a:r>
          </a:p>
        </p:txBody>
      </p:sp>
      <p:sp>
        <p:nvSpPr>
          <p:cNvPr id="10" name="Text Placeholder 3">
            <a:extLst>
              <a:ext uri="{FF2B5EF4-FFF2-40B4-BE49-F238E27FC236}">
                <a16:creationId xmlns:a16="http://schemas.microsoft.com/office/drawing/2014/main" id="{4F5A631D-467F-5740-A36E-4D0BEB80F7C1}"/>
              </a:ext>
            </a:extLst>
          </p:cNvPr>
          <p:cNvSpPr txBox="1">
            <a:spLocks/>
          </p:cNvSpPr>
          <p:nvPr/>
        </p:nvSpPr>
        <p:spPr>
          <a:xfrm>
            <a:off x="609600" y="672103"/>
            <a:ext cx="10871200"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spc="0">
                <a:solidFill>
                  <a:srgbClr val="F14C23"/>
                </a:solidFill>
                <a:latin typeface="Bw Modelica Medium"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For PA clients</a:t>
            </a:r>
          </a:p>
        </p:txBody>
      </p:sp>
      <p:sp>
        <p:nvSpPr>
          <p:cNvPr id="12" name="Rectangular Callout 11">
            <a:extLst>
              <a:ext uri="{FF2B5EF4-FFF2-40B4-BE49-F238E27FC236}">
                <a16:creationId xmlns:a16="http://schemas.microsoft.com/office/drawing/2014/main" id="{FAE19B56-AE00-3741-9A10-D3A6059C7CAA}"/>
              </a:ext>
            </a:extLst>
          </p:cNvPr>
          <p:cNvSpPr/>
          <p:nvPr/>
        </p:nvSpPr>
        <p:spPr>
          <a:xfrm>
            <a:off x="7200900" y="2918320"/>
            <a:ext cx="1447800" cy="358435"/>
          </a:xfrm>
          <a:prstGeom prst="wedgeRectCallout">
            <a:avLst>
              <a:gd name="adj1" fmla="val 77632"/>
              <a:gd name="adj2" fmla="val 11847"/>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Self-reported</a:t>
            </a:r>
          </a:p>
        </p:txBody>
      </p:sp>
      <p:pic>
        <p:nvPicPr>
          <p:cNvPr id="3" name="Picture 2" descr="A screenshot of a cell phone&#10;&#10;Description automatically generated">
            <a:extLst>
              <a:ext uri="{FF2B5EF4-FFF2-40B4-BE49-F238E27FC236}">
                <a16:creationId xmlns:a16="http://schemas.microsoft.com/office/drawing/2014/main" id="{15257005-3F6D-6247-BB9E-FBFDF0B9DDC0}"/>
              </a:ext>
            </a:extLst>
          </p:cNvPr>
          <p:cNvPicPr>
            <a:picLocks noChangeAspect="1"/>
          </p:cNvPicPr>
          <p:nvPr/>
        </p:nvPicPr>
        <p:blipFill>
          <a:blip r:embed="rId4"/>
          <a:stretch>
            <a:fillRect/>
          </a:stretch>
        </p:blipFill>
        <p:spPr>
          <a:xfrm>
            <a:off x="9084080" y="3815837"/>
            <a:ext cx="2456549" cy="2547249"/>
          </a:xfrm>
          <a:prstGeom prst="rect">
            <a:avLst/>
          </a:prstGeom>
        </p:spPr>
      </p:pic>
      <p:sp>
        <p:nvSpPr>
          <p:cNvPr id="9" name="Rectangle 8"/>
          <p:cNvSpPr/>
          <p:nvPr/>
        </p:nvSpPr>
        <p:spPr>
          <a:xfrm>
            <a:off x="9004300" y="6091896"/>
            <a:ext cx="2476500" cy="238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4">
            <a:extLst>
              <a:ext uri="{FF2B5EF4-FFF2-40B4-BE49-F238E27FC236}">
                <a16:creationId xmlns:a16="http://schemas.microsoft.com/office/drawing/2014/main" id="{33AE96CD-13AA-7B4A-892F-24FCFA93DF88}"/>
              </a:ext>
            </a:extLst>
          </p:cNvPr>
          <p:cNvSpPr/>
          <p:nvPr/>
        </p:nvSpPr>
        <p:spPr>
          <a:xfrm>
            <a:off x="7200900" y="4529537"/>
            <a:ext cx="1447800" cy="358435"/>
          </a:xfrm>
          <a:prstGeom prst="wedgeRectCallout">
            <a:avLst>
              <a:gd name="adj1" fmla="val 73649"/>
              <a:gd name="adj2" fmla="val 90205"/>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Voter File</a:t>
            </a:r>
          </a:p>
        </p:txBody>
      </p:sp>
      <p:sp>
        <p:nvSpPr>
          <p:cNvPr id="16" name="Rectangle 15">
            <a:extLst>
              <a:ext uri="{FF2B5EF4-FFF2-40B4-BE49-F238E27FC236}">
                <a16:creationId xmlns:a16="http://schemas.microsoft.com/office/drawing/2014/main" id="{62E46906-1A26-FB42-AD01-66AB7E4E1607}"/>
              </a:ext>
            </a:extLst>
          </p:cNvPr>
          <p:cNvSpPr/>
          <p:nvPr/>
        </p:nvSpPr>
        <p:spPr>
          <a:xfrm>
            <a:off x="9064128" y="4912443"/>
            <a:ext cx="2416671" cy="238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54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7343C0-689F-A047-83A0-2F4A7AD3E1EA}"/>
              </a:ext>
            </a:extLst>
          </p:cNvPr>
          <p:cNvSpPr>
            <a:spLocks noGrp="1"/>
          </p:cNvSpPr>
          <p:nvPr>
            <p:ph sz="quarter" idx="22"/>
          </p:nvPr>
        </p:nvSpPr>
        <p:spPr>
          <a:xfrm>
            <a:off x="506691" y="1371600"/>
            <a:ext cx="6846216" cy="4648200"/>
          </a:xfrm>
        </p:spPr>
        <p:txBody>
          <a:bodyPr vert="horz" lIns="91440" tIns="45720" rIns="91440" bIns="45720" rtlCol="0" anchor="t">
            <a:noAutofit/>
          </a:bodyPr>
          <a:lstStyle/>
          <a:p>
            <a:pPr>
              <a:lnSpc>
                <a:spcPct val="100000"/>
              </a:lnSpc>
              <a:spcBef>
                <a:spcPts val="600"/>
              </a:spcBef>
              <a:spcAft>
                <a:spcPts val="600"/>
              </a:spcAft>
            </a:pPr>
            <a:r>
              <a:rPr lang="en-US" sz="1700" dirty="0"/>
              <a:t>Use </a:t>
            </a:r>
            <a:r>
              <a:rPr lang="en-US" sz="1700" dirty="0" err="1"/>
              <a:t>Resonate’s</a:t>
            </a:r>
            <a:r>
              <a:rPr lang="en-US" sz="1700" dirty="0"/>
              <a:t> Geography data in the platform to:</a:t>
            </a:r>
          </a:p>
          <a:p>
            <a:pPr lvl="1">
              <a:lnSpc>
                <a:spcPct val="100000"/>
              </a:lnSpc>
              <a:spcBef>
                <a:spcPts val="600"/>
              </a:spcBef>
              <a:spcAft>
                <a:spcPts val="600"/>
              </a:spcAft>
            </a:pPr>
            <a:r>
              <a:rPr lang="en-US" sz="1700" dirty="0"/>
              <a:t>Analyze &amp; Filter audiences by geography</a:t>
            </a:r>
          </a:p>
          <a:p>
            <a:pPr lvl="1">
              <a:lnSpc>
                <a:spcPct val="100000"/>
              </a:lnSpc>
              <a:spcBef>
                <a:spcPts val="600"/>
              </a:spcBef>
              <a:spcAft>
                <a:spcPts val="600"/>
              </a:spcAft>
            </a:pPr>
            <a:r>
              <a:rPr lang="en-US" sz="1700" dirty="0"/>
              <a:t>Combine with Tag, Survey, and Behavioral attributes then Analyze </a:t>
            </a:r>
          </a:p>
          <a:p>
            <a:pPr>
              <a:lnSpc>
                <a:spcPct val="100000"/>
              </a:lnSpc>
              <a:spcBef>
                <a:spcPts val="600"/>
              </a:spcBef>
              <a:spcAft>
                <a:spcPts val="600"/>
              </a:spcAft>
            </a:pPr>
            <a:r>
              <a:rPr lang="en-US" sz="1700" dirty="0"/>
              <a:t>Watch outs:</a:t>
            </a:r>
          </a:p>
          <a:p>
            <a:pPr lvl="1">
              <a:lnSpc>
                <a:spcPct val="100000"/>
              </a:lnSpc>
              <a:spcBef>
                <a:spcPts val="600"/>
              </a:spcBef>
              <a:spcAft>
                <a:spcPts val="600"/>
              </a:spcAft>
            </a:pPr>
            <a:r>
              <a:rPr lang="en-US" sz="1700" dirty="0">
                <a:latin typeface="Bw Modelica"/>
                <a:ea typeface="Open Sans Light"/>
                <a:cs typeface="Open Sans Light"/>
              </a:rPr>
              <a:t>Cannot combine with 1</a:t>
            </a:r>
            <a:r>
              <a:rPr lang="en-US" sz="1700" baseline="30000" dirty="0">
                <a:latin typeface="Bw Modelica"/>
                <a:ea typeface="Open Sans Light"/>
                <a:cs typeface="Open Sans Light"/>
              </a:rPr>
              <a:t>st</a:t>
            </a:r>
            <a:r>
              <a:rPr lang="en-US" sz="1700" dirty="0">
                <a:latin typeface="Bw Modelica"/>
                <a:ea typeface="Open Sans Light"/>
                <a:cs typeface="Open Sans Light"/>
              </a:rPr>
              <a:t> party or 3</a:t>
            </a:r>
            <a:r>
              <a:rPr lang="en-US" sz="1700" baseline="30000" dirty="0">
                <a:latin typeface="Bw Modelica"/>
                <a:ea typeface="Open Sans Light"/>
                <a:cs typeface="Open Sans Light"/>
              </a:rPr>
              <a:t>rd</a:t>
            </a:r>
            <a:r>
              <a:rPr lang="en-US" sz="1700" dirty="0">
                <a:latin typeface="Bw Modelica"/>
                <a:ea typeface="Open Sans Light"/>
                <a:cs typeface="Open Sans Light"/>
              </a:rPr>
              <a:t> party </a:t>
            </a:r>
            <a:r>
              <a:rPr lang="en-US" sz="1700" dirty="0" err="1">
                <a:latin typeface="Bw Modelica"/>
                <a:ea typeface="Open Sans Light"/>
                <a:cs typeface="Open Sans Light"/>
              </a:rPr>
              <a:t>LiveRamp</a:t>
            </a:r>
            <a:r>
              <a:rPr lang="en-US" sz="1700" dirty="0">
                <a:latin typeface="Bw Modelica"/>
                <a:ea typeface="Open Sans Light"/>
                <a:cs typeface="Open Sans Light"/>
              </a:rPr>
              <a:t> Segments</a:t>
            </a:r>
          </a:p>
          <a:p>
            <a:pPr lvl="1">
              <a:lnSpc>
                <a:spcPct val="100000"/>
              </a:lnSpc>
              <a:spcBef>
                <a:spcPts val="600"/>
              </a:spcBef>
              <a:spcAft>
                <a:spcPts val="600"/>
              </a:spcAft>
            </a:pPr>
            <a:r>
              <a:rPr lang="en-US" sz="1700" dirty="0">
                <a:latin typeface="Bw Modelica"/>
                <a:ea typeface="Open Sans Light"/>
                <a:cs typeface="Open Sans Light"/>
              </a:rPr>
              <a:t>Cannot save in an audience to be used in Audience Crosstab</a:t>
            </a:r>
          </a:p>
          <a:p>
            <a:pPr lvl="1">
              <a:lnSpc>
                <a:spcPct val="100000"/>
              </a:lnSpc>
              <a:spcBef>
                <a:spcPts val="600"/>
              </a:spcBef>
              <a:spcAft>
                <a:spcPts val="600"/>
              </a:spcAft>
            </a:pPr>
            <a:r>
              <a:rPr lang="en-US" sz="1700" dirty="0">
                <a:latin typeface="Bw Modelica"/>
                <a:ea typeface="Open Sans Light"/>
                <a:cs typeface="Open Sans Light"/>
              </a:rPr>
              <a:t>Cannot combine with Limited Resonate Elements data</a:t>
            </a:r>
          </a:p>
          <a:p>
            <a:pPr lvl="2">
              <a:lnSpc>
                <a:spcPct val="100000"/>
              </a:lnSpc>
              <a:spcBef>
                <a:spcPts val="600"/>
              </a:spcBef>
              <a:spcAft>
                <a:spcPts val="600"/>
              </a:spcAft>
            </a:pPr>
            <a:r>
              <a:rPr lang="en-US" sz="1700" dirty="0">
                <a:latin typeface="Bw Modelica"/>
                <a:ea typeface="Open Sans Light"/>
                <a:cs typeface="Open Sans Light"/>
              </a:rPr>
              <a:t>Ex. Can’t cross DMA with a limited cigarette brand survey attribute</a:t>
            </a:r>
          </a:p>
        </p:txBody>
      </p:sp>
      <p:sp>
        <p:nvSpPr>
          <p:cNvPr id="3" name="Text Placeholder 2">
            <a:extLst>
              <a:ext uri="{FF2B5EF4-FFF2-40B4-BE49-F238E27FC236}">
                <a16:creationId xmlns:a16="http://schemas.microsoft.com/office/drawing/2014/main" id="{3B50846D-2C56-714F-958C-932AA2FCBC45}"/>
              </a:ext>
            </a:extLst>
          </p:cNvPr>
          <p:cNvSpPr>
            <a:spLocks noGrp="1"/>
          </p:cNvSpPr>
          <p:nvPr>
            <p:ph type="body" sz="quarter" idx="14"/>
          </p:nvPr>
        </p:nvSpPr>
        <p:spPr/>
        <p:txBody>
          <a:bodyPr/>
          <a:lstStyle/>
          <a:p>
            <a:r>
              <a:rPr lang="en-US"/>
              <a:t>Using Geography data in the platform</a:t>
            </a:r>
          </a:p>
        </p:txBody>
      </p:sp>
      <p:pic>
        <p:nvPicPr>
          <p:cNvPr id="8" name="Picture 7" descr="A screenshot of a cell phone&#10;&#10;Description automatically generated">
            <a:extLst>
              <a:ext uri="{FF2B5EF4-FFF2-40B4-BE49-F238E27FC236}">
                <a16:creationId xmlns:a16="http://schemas.microsoft.com/office/drawing/2014/main" id="{DF0B2237-3B6F-1543-BFC4-DB603BABAAAA}"/>
              </a:ext>
            </a:extLst>
          </p:cNvPr>
          <p:cNvPicPr>
            <a:picLocks noChangeAspect="1"/>
          </p:cNvPicPr>
          <p:nvPr/>
        </p:nvPicPr>
        <p:blipFill>
          <a:blip r:embed="rId3"/>
          <a:stretch>
            <a:fillRect/>
          </a:stretch>
        </p:blipFill>
        <p:spPr>
          <a:xfrm>
            <a:off x="8202435" y="1126487"/>
            <a:ext cx="2747992" cy="5255443"/>
          </a:xfrm>
          <a:prstGeom prst="rect">
            <a:avLst/>
          </a:prstGeom>
          <a:ln>
            <a:solidFill>
              <a:schemeClr val="bg2"/>
            </a:solidFill>
          </a:ln>
        </p:spPr>
      </p:pic>
      <p:sp>
        <p:nvSpPr>
          <p:cNvPr id="9" name="Rectangle 8">
            <a:extLst>
              <a:ext uri="{FF2B5EF4-FFF2-40B4-BE49-F238E27FC236}">
                <a16:creationId xmlns:a16="http://schemas.microsoft.com/office/drawing/2014/main" id="{3071B4B1-AC8B-DB45-84BD-0CF180DC0D3B}"/>
              </a:ext>
            </a:extLst>
          </p:cNvPr>
          <p:cNvSpPr/>
          <p:nvPr/>
        </p:nvSpPr>
        <p:spPr>
          <a:xfrm>
            <a:off x="8158591" y="6019799"/>
            <a:ext cx="2747992" cy="356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65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Resonate_Brand Colors">
      <a:dk1>
        <a:srgbClr val="000000"/>
      </a:dk1>
      <a:lt1>
        <a:srgbClr val="FFFFFF"/>
      </a:lt1>
      <a:dk2>
        <a:srgbClr val="44546A"/>
      </a:dk2>
      <a:lt2>
        <a:srgbClr val="E7E6E6"/>
      </a:lt2>
      <a:accent1>
        <a:srgbClr val="1B75BB"/>
      </a:accent1>
      <a:accent2>
        <a:srgbClr val="F14C23"/>
      </a:accent2>
      <a:accent3>
        <a:srgbClr val="F68C1E"/>
      </a:accent3>
      <a:accent4>
        <a:srgbClr val="24537C"/>
      </a:accent4>
      <a:accent5>
        <a:srgbClr val="5B1E5E"/>
      </a:accent5>
      <a:accent6>
        <a:srgbClr val="CD382F"/>
      </a:accent6>
      <a:hlink>
        <a:srgbClr val="824B9E"/>
      </a:hlink>
      <a:folHlink>
        <a:srgbClr val="433887"/>
      </a:folHlink>
    </a:clrScheme>
    <a:fontScheme name="Resonate Fonts">
      <a:majorFont>
        <a:latin typeface="Bw Modelica Medium"/>
        <a:ea typeface=""/>
        <a:cs typeface=""/>
      </a:majorFont>
      <a:minorFont>
        <a:latin typeface="Bw Model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75B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inal_Resonate_Sales_Template_2019" id="{19634A49-677D-ED4F-8B99-5A88CCC3BDD4}" vid="{C1BCD4EE-46F2-5748-815C-72C890BF20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06FC1F5613EF428FC813040CA9849F" ma:contentTypeVersion="17" ma:contentTypeDescription="Create a new document." ma:contentTypeScope="" ma:versionID="bfe01528bacd3e1116f985da42943919">
  <xsd:schema xmlns:xsd="http://www.w3.org/2001/XMLSchema" xmlns:xs="http://www.w3.org/2001/XMLSchema" xmlns:p="http://schemas.microsoft.com/office/2006/metadata/properties" xmlns:ns2="4d2cd5e6-f8f5-4595-bda4-344a2da989db" xmlns:ns3="b97f4c75-1661-4b01-973e-7a6c5ef52a85" targetNamespace="http://schemas.microsoft.com/office/2006/metadata/properties" ma:root="true" ma:fieldsID="8e04f580f6f7b24737344a37ab8e3386" ns2:_="" ns3:_="">
    <xsd:import namespace="4d2cd5e6-f8f5-4595-bda4-344a2da989db"/>
    <xsd:import namespace="b97f4c75-1661-4b01-973e-7a6c5ef52a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cd5e6-f8f5-4595-bda4-344a2da98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861404-e22f-441c-9edc-c89ae22a20f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7f4c75-1661-4b01-973e-7a6c5ef52a8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27dfb59-b580-4ccd-9a30-c8035a775bee}" ma:internalName="TaxCatchAll" ma:showField="CatchAllData" ma:web="b97f4c75-1661-4b01-973e-7a6c5ef52a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7f4c75-1661-4b01-973e-7a6c5ef52a85" xsi:nil="true"/>
    <lcf76f155ced4ddcb4097134ff3c332f xmlns="4d2cd5e6-f8f5-4595-bda4-344a2da989d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FACCD6-A5C0-492C-BDEA-931A8E53C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2cd5e6-f8f5-4595-bda4-344a2da989db"/>
    <ds:schemaRef ds:uri="b97f4c75-1661-4b01-973e-7a6c5ef52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6B8E22-84EC-484C-844E-43192DFEBED3}">
  <ds:schemaRefs>
    <ds:schemaRef ds:uri="http://schemas.microsoft.com/office/2006/documentManagement/types"/>
    <ds:schemaRef ds:uri="http://schemas.openxmlformats.org/package/2006/metadata/core-properties"/>
    <ds:schemaRef ds:uri="http://purl.org/dc/elements/1.1/"/>
    <ds:schemaRef ds:uri="4d2cd5e6-f8f5-4595-bda4-344a2da989db"/>
    <ds:schemaRef ds:uri="http://purl.org/dc/dcmitype/"/>
    <ds:schemaRef ds:uri="http://schemas.microsoft.com/office/2006/metadata/properties"/>
    <ds:schemaRef ds:uri="http://purl.org/dc/terms/"/>
    <ds:schemaRef ds:uri="http://schemas.microsoft.com/office/infopath/2007/PartnerControls"/>
    <ds:schemaRef ds:uri="b97f4c75-1661-4b01-973e-7a6c5ef52a85"/>
    <ds:schemaRef ds:uri="http://www.w3.org/XML/1998/namespace"/>
  </ds:schemaRefs>
</ds:datastoreItem>
</file>

<file path=customXml/itemProps3.xml><?xml version="1.0" encoding="utf-8"?>
<ds:datastoreItem xmlns:ds="http://schemas.openxmlformats.org/officeDocument/2006/customXml" ds:itemID="{3D6C2718-601C-4818-BA61-42EA700B9F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2_Office Theme</Template>
  <TotalTime>4793</TotalTime>
  <Words>873</Words>
  <Application>Microsoft Macintosh PowerPoint</Application>
  <PresentationFormat>Widescreen</PresentationFormat>
  <Paragraphs>83</Paragraphs>
  <Slides>13</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Raleway Medium</vt:lpstr>
      <vt:lpstr>Calibri</vt:lpstr>
      <vt:lpstr>Montserrat-Regular</vt:lpstr>
      <vt:lpstr>Raleway</vt:lpstr>
      <vt:lpstr>Bw Modelica Light</vt:lpstr>
      <vt:lpstr>Bw Modelica</vt:lpstr>
      <vt:lpstr>LucidaGrande</vt:lpstr>
      <vt:lpstr>Arial</vt:lpstr>
      <vt:lpstr>Open Sans Light</vt:lpstr>
      <vt:lpstr>Raleway Light</vt:lpstr>
      <vt:lpstr>Montserrat</vt:lpstr>
      <vt:lpstr>Bw Modelica Medium</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Jun;ericka.mccoy@resonate.com</dc:creator>
  <cp:lastModifiedBy>Kelly Mead</cp:lastModifiedBy>
  <cp:revision>100</cp:revision>
  <dcterms:created xsi:type="dcterms:W3CDTF">2019-02-20T21:19:33Z</dcterms:created>
  <dcterms:modified xsi:type="dcterms:W3CDTF">2023-04-06T20:40:56Z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0x0101003606FC1F5613EF428FC813040CA9849F</vt:lpwstr>
  </property>
  <property fmtid="{D5CDD505-2E9C-101B-9397-08002B2CF9AE}" pid="3" name="MediaServiceImageTags">
    <vt:lpwstr/>
  </property>
</Properties>
</file>