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280" r:id="rId4"/>
  </p:sldMasterIdLst>
  <p:notesMasterIdLst>
    <p:notesMasterId r:id="rId8"/>
  </p:notesMasterIdLst>
  <p:handoutMasterIdLst>
    <p:handoutMasterId r:id="rId9"/>
  </p:handoutMasterIdLst>
  <p:sldIdLst>
    <p:sldId id="1473759385" r:id="rId5"/>
    <p:sldId id="1473759463" r:id="rId6"/>
    <p:sldId id="1473759489" r:id="rId7"/>
  </p:sldIdLst>
  <p:sldSz cx="12192000" cy="6858000"/>
  <p:notesSz cx="6980238" cy="9144000"/>
  <p:embeddedFontLst>
    <p:embeddedFont>
      <p:font typeface="Bw Modelica" pitchFamily="2" charset="77"/>
      <p:regular r:id="rId10"/>
      <p:bold r:id="rId11"/>
      <p:italic r:id="rId12"/>
      <p:boldItalic r:id="rId13"/>
    </p:embeddedFont>
    <p:embeddedFont>
      <p:font typeface="Bw Modelica Light" pitchFamily="2" charset="77"/>
      <p:regular r:id="rId14"/>
      <p:bold r:id="rId15"/>
      <p:italic r:id="rId16"/>
      <p:boldItalic r:id="rId17"/>
    </p:embeddedFont>
    <p:embeddedFont>
      <p:font typeface="Bw Modelica Medium" pitchFamily="2" charset="77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4" userDrawn="1">
          <p15:clr>
            <a:srgbClr val="A4A3A4"/>
          </p15:clr>
        </p15:guide>
        <p15:guide id="2" orient="horz" pos="3528" userDrawn="1">
          <p15:clr>
            <a:srgbClr val="A4A3A4"/>
          </p15:clr>
        </p15:guide>
        <p15:guide id="3" pos="2568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orient="horz" pos="2568" userDrawn="1">
          <p15:clr>
            <a:srgbClr val="A4A3A4"/>
          </p15:clr>
        </p15:guide>
        <p15:guide id="7" orient="horz" pos="3240" userDrawn="1">
          <p15:clr>
            <a:srgbClr val="A4A3A4"/>
          </p15:clr>
        </p15:guide>
        <p15:guide id="8" pos="672" userDrawn="1">
          <p15:clr>
            <a:srgbClr val="A4A3A4"/>
          </p15:clr>
        </p15:guide>
        <p15:guide id="9" orient="horz" pos="432" userDrawn="1">
          <p15:clr>
            <a:srgbClr val="A4A3A4"/>
          </p15:clr>
        </p15:guide>
        <p15:guide id="10" pos="264" userDrawn="1">
          <p15:clr>
            <a:srgbClr val="A4A3A4"/>
          </p15:clr>
        </p15:guide>
        <p15:guide id="11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88470-5C1A-F5EC-8EB6-E5E5A0BEB4A7}" name="Jason Schneider" initials="JS" userId="S::jason.schneider@resonate.com::b40349cc-862b-421c-929f-9c30c4815fa0" providerId="AD"/>
  <p188:author id="{EFF415AA-CDA1-D4FF-CDDA-10BB6F726BEF}" name="Heather Bien" initials="HB" userId="S::heather.bien@resonate.com::302852e9-c39b-4bed-a17e-a23167d44188" providerId="AD"/>
  <p188:author id="{BEAA80E3-35FC-2FB8-7DE9-2154A6620319}" name="Young Jun" initials="YJ" userId="S::young.jun@resonate.com::0dcd659a-47f9-403d-b2fb-1e942c39a334" providerId="AD"/>
  <p188:author id="{11130BEB-9B87-61DB-970E-131E44F45A2E}" name="Ericka McCoy" initials="EM" userId="S::ericka.mccoy@resonate.com::8d6a9593-107f-42b0-aec7-b3dbc7a066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 Jun" initials="YJ" lastIdx="3" clrIdx="0">
    <p:extLst>
      <p:ext uri="{19B8F6BF-5375-455C-9EA6-DF929625EA0E}">
        <p15:presenceInfo xmlns:p15="http://schemas.microsoft.com/office/powerpoint/2012/main" userId="S::young.jun@resonate.com::0dcd659a-47f9-403d-b2fb-1e942c39a334" providerId="AD"/>
      </p:ext>
    </p:extLst>
  </p:cmAuthor>
  <p:cmAuthor id="2" name="Ericka McCoy" initials="EM" lastIdx="18" clrIdx="1">
    <p:extLst>
      <p:ext uri="{19B8F6BF-5375-455C-9EA6-DF929625EA0E}">
        <p15:presenceInfo xmlns:p15="http://schemas.microsoft.com/office/powerpoint/2012/main" userId="S::ericka.mccoy@resonate.com::8d6a9593-107f-42b0-aec7-b3dbc7a0668c" providerId="AD"/>
      </p:ext>
    </p:extLst>
  </p:cmAuthor>
  <p:cmAuthor id="3" name="Jennifer Flynn" initials="JF" lastIdx="2" clrIdx="2">
    <p:extLst>
      <p:ext uri="{19B8F6BF-5375-455C-9EA6-DF929625EA0E}">
        <p15:presenceInfo xmlns:p15="http://schemas.microsoft.com/office/powerpoint/2012/main" userId="S::jennifer.flynn@resonate.com::8df71366-317a-457a-990f-c9475dd6a13b" providerId="AD"/>
      </p:ext>
    </p:extLst>
  </p:cmAuthor>
  <p:cmAuthor id="4" name="Nadia Groome" initials="NG" lastIdx="1" clrIdx="3">
    <p:extLst>
      <p:ext uri="{19B8F6BF-5375-455C-9EA6-DF929625EA0E}">
        <p15:presenceInfo xmlns:p15="http://schemas.microsoft.com/office/powerpoint/2012/main" userId="S::nadia.groome@resonate.com::b8baaf73-fcf6-4d14-bd54-d73f0cfcd7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255"/>
    <a:srgbClr val="3D4451"/>
    <a:srgbClr val="A7BCA4"/>
    <a:srgbClr val="F14C23"/>
    <a:srgbClr val="FABAAA"/>
    <a:srgbClr val="83C155"/>
    <a:srgbClr val="D2CCEC"/>
    <a:srgbClr val="C5F2F1"/>
    <a:srgbClr val="76AA8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8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84" y="408"/>
      </p:cViewPr>
      <p:guideLst>
        <p:guide pos="624"/>
        <p:guide orient="horz" pos="3528"/>
        <p:guide pos="2568"/>
        <p:guide pos="7296"/>
        <p:guide orient="horz" pos="720"/>
        <p:guide orient="horz" pos="2568"/>
        <p:guide orient="horz" pos="3240"/>
        <p:guide pos="672"/>
        <p:guide orient="horz" pos="432"/>
        <p:guide pos="26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F00C2A-6BF7-4A45-8372-68A052148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2FB30-8DAC-5144-A650-DCB6BCC28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1277-912B-1743-8DD4-55CC6D203EC7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EA400-65B3-A745-B25C-722C8FE66F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59687-337F-A943-880F-0F98E6B03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56258-A55D-AE43-A060-12ADEFE2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4073-0165-8B41-A643-FC52AB74F5FC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6CCE-1718-EC40-8B43-A8B1E06F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7A6FDC9-D132-E248-9422-F45B82AF5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977FA85-DADB-BD41-A282-B51DC1A1FA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076" y="-1365161"/>
            <a:ext cx="6858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25A356B-4961-9144-B667-F51A7B5F0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932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3BA51B-79B8-1249-AA3F-DD7570D01A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546" y="584624"/>
            <a:ext cx="1931450" cy="288212"/>
          </a:xfrm>
          <a:prstGeom prst="rect">
            <a:avLst/>
          </a:prstGeom>
        </p:spPr>
      </p:pic>
      <p:pic>
        <p:nvPicPr>
          <p:cNvPr id="1548" name="Picture 1547">
            <a:extLst>
              <a:ext uri="{FF2B5EF4-FFF2-40B4-BE49-F238E27FC236}">
                <a16:creationId xmlns:a16="http://schemas.microsoft.com/office/drawing/2014/main" id="{CF937E9C-12E6-4114-B46C-28A5C6B246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" y="813224"/>
            <a:ext cx="2408763" cy="359436"/>
          </a:xfrm>
          <a:prstGeom prst="rect">
            <a:avLst/>
          </a:prstGeom>
        </p:spPr>
      </p:pic>
      <p:pic>
        <p:nvPicPr>
          <p:cNvPr id="1549" name="Picture 1548" descr="Background pattern&#10;&#10;Description automatically generated">
            <a:extLst>
              <a:ext uri="{FF2B5EF4-FFF2-40B4-BE49-F238E27FC236}">
                <a16:creationId xmlns:a16="http://schemas.microsoft.com/office/drawing/2014/main" id="{1EAB4614-75BE-504B-9FD2-C91132E20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69" y="2202287"/>
            <a:ext cx="6858000" cy="6858000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539C5BC-FA0B-B44D-86FE-DCA184AFD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642" y="3251200"/>
            <a:ext cx="5638081" cy="13993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7734A39-AC44-9741-AC7A-12DC7DECE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642" y="4667003"/>
            <a:ext cx="5638081" cy="6917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Bw Modelica Light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with Futurist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Picture 155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D671AC2-3BB8-484E-A559-B914A1374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52" name="Picture 1551">
            <a:extLst>
              <a:ext uri="{FF2B5EF4-FFF2-40B4-BE49-F238E27FC236}">
                <a16:creationId xmlns:a16="http://schemas.microsoft.com/office/drawing/2014/main" id="{6FAA77A2-2F1D-6B40-9573-50A9E19485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1553" name="Picture 1552">
            <a:extLst>
              <a:ext uri="{FF2B5EF4-FFF2-40B4-BE49-F238E27FC236}">
                <a16:creationId xmlns:a16="http://schemas.microsoft.com/office/drawing/2014/main" id="{4C01D9FA-B533-314E-B04D-D5ED468AD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9205C8-674E-1947-80DA-77A44B0A0A5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9" name="Text Placeholder 11">
            <a:extLst>
              <a:ext uri="{FF2B5EF4-FFF2-40B4-BE49-F238E27FC236}">
                <a16:creationId xmlns:a16="http://schemas.microsoft.com/office/drawing/2014/main" id="{40C1F38E-27BD-8F40-8F92-1A298B7E9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2090549"/>
            <a:ext cx="10871200" cy="4157851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0" name="Text Placeholder 11">
            <a:extLst>
              <a:ext uri="{FF2B5EF4-FFF2-40B4-BE49-F238E27FC236}">
                <a16:creationId xmlns:a16="http://schemas.microsoft.com/office/drawing/2014/main" id="{309D6A54-D25C-E04B-A00E-4E31A7F4D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117321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anose="020B0604020202020204" charset="0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3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9205C8-674E-1947-80DA-77A44B0A0A5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303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2C22AA-B048-6B49-8976-78CEE3509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1371601"/>
            <a:ext cx="10871200" cy="48768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FB1DDED0-47AB-564C-98A2-9DD92890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16739-7C23-EA4A-8775-5429E3D1DCA5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A29836-E4FE-4B47-B884-A62BC891A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8AB9D-F184-9C47-87D8-E56D60EC2DE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2A7562D-4D2E-5643-BE9D-1B486E856D32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59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CD29F9A-DF1A-5A4C-A7B3-6D4C498761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2090549"/>
            <a:ext cx="10871200" cy="4157851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4A7AB8B-3CE3-0B4D-861E-7A499BE0D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117321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anose="020B0604020202020204" charset="0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CF60504-DFF2-2846-8241-1F330F43FC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CE1B61-0CA8-3445-80F1-2CDFE729F4C3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BF3690-4217-AE49-BF4C-0FA1D03D4A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0E2E33-3F4C-0446-8F8B-27A91425FE2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01C9505-9ACA-4E48-8626-D38DFE44D21E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650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- Infini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80EC81-55AD-2E4B-B8E2-E757DCDF2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rcRect/>
          <a:stretch/>
        </p:blipFill>
        <p:spPr>
          <a:xfrm>
            <a:off x="-175518" y="970826"/>
            <a:ext cx="5637022" cy="573477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 cap="all" baseline="0">
                <a:solidFill>
                  <a:schemeClr val="tx1"/>
                </a:solidFill>
                <a:latin typeface="Bw Modelica Light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40543-1689-3D46-B3EE-B5C1EBEFCA62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5D4EF-B44E-1A4A-89B2-E0676CFA4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FEE93F-1D58-FD42-A273-42FA151C9FF0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14CA090-C5AB-D14E-B8E2-98711D02D00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BF3B1-5B5E-9B40-A462-9F5E3A998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4704" y="785296"/>
            <a:ext cx="3604921" cy="36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44D1598-7209-A84A-8929-0EB7CD8F1B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77" y="1346007"/>
            <a:ext cx="4619863" cy="41659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000" b="0" i="0">
                <a:solidFill>
                  <a:schemeClr val="tx1">
                    <a:lumMod val="95000"/>
                    <a:lumOff val="5000"/>
                  </a:schemeClr>
                </a:solidFill>
                <a:latin typeface="Bw Modelica Light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F75A9C-70A4-3A46-8ED4-97CE9C2592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1840" y="0"/>
            <a:ext cx="636016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245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 - Futurist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576030-7878-864C-A117-9C3103E9C4A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w Modelica Medium" pitchFamily="2" charset="77"/>
            </a:endParaRPr>
          </a:p>
        </p:txBody>
      </p:sp>
      <p:pic>
        <p:nvPicPr>
          <p:cNvPr id="1543" name="Picture 154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198E90D-CC26-9543-89F8-BED1AF6B9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44" name="Picture 1543">
            <a:extLst>
              <a:ext uri="{FF2B5EF4-FFF2-40B4-BE49-F238E27FC236}">
                <a16:creationId xmlns:a16="http://schemas.microsoft.com/office/drawing/2014/main" id="{01CDEF2D-1202-6843-B75C-6B92BCE19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1545" name="Picture 1544">
            <a:extLst>
              <a:ext uri="{FF2B5EF4-FFF2-40B4-BE49-F238E27FC236}">
                <a16:creationId xmlns:a16="http://schemas.microsoft.com/office/drawing/2014/main" id="{2DE1BDA3-E8E3-0E40-9F87-0BE4341E48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44D1598-7209-A84A-8929-0EB7CD8F1B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Bw Modelica Light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4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lor Box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155AF0-07B6-754A-B4FB-73153F674F2A}"/>
              </a:ext>
            </a:extLst>
          </p:cNvPr>
          <p:cNvSpPr/>
          <p:nvPr/>
        </p:nvSpPr>
        <p:spPr>
          <a:xfrm>
            <a:off x="0" y="0"/>
            <a:ext cx="30542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0" i="0">
              <a:latin typeface="Bw Modelica Medium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347571-DED7-194D-8FD6-3EE09273CA72}"/>
              </a:ext>
            </a:extLst>
          </p:cNvPr>
          <p:cNvSpPr/>
          <p:nvPr/>
        </p:nvSpPr>
        <p:spPr>
          <a:xfrm>
            <a:off x="128212" y="2143677"/>
            <a:ext cx="2825579" cy="2825579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w Modelica Medium" pitchFamily="2" charset="77"/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1D4A319-6F9B-5147-B426-3EEB7D9F97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2732" y="452552"/>
            <a:ext cx="9062034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7DEEEA-12F0-034F-BF89-3D09DA5B11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22732" y="1248955"/>
            <a:ext cx="8638826" cy="4937624"/>
          </a:xfrm>
          <a:prstGeom prst="rect">
            <a:avLst/>
          </a:prstGeom>
        </p:spPr>
        <p:txBody>
          <a:bodyPr lIns="91440" rIns="91440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b="0" i="0">
                <a:latin typeface="Bw Modelica Medium" pitchFamily="2" charset="77"/>
              </a:defRPr>
            </a:lvl1pPr>
          </a:lstStyle>
          <a:p>
            <a:pPr lvl="0"/>
            <a:r>
              <a:rPr lang="en-US"/>
              <a:t>Add screenshot of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21BB-39F2-7C44-867A-751F4A158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798" y="2761729"/>
            <a:ext cx="2142223" cy="1523785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2E8C6-ECFF-814B-B757-C7CA5C43877F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65B1D-0D5D-384D-9691-5ABC454BDBDE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91BC7-C8B7-494D-983E-16634A4C3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95C772-DF9A-A640-A1FB-A58F7B1BF3C1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1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Picture 1548" descr="Background pattern&#10;&#10;Description automatically generated">
            <a:extLst>
              <a:ext uri="{FF2B5EF4-FFF2-40B4-BE49-F238E27FC236}">
                <a16:creationId xmlns:a16="http://schemas.microsoft.com/office/drawing/2014/main" id="{1EAB4614-75BE-504B-9FD2-C91132E20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323" y="-1845113"/>
            <a:ext cx="6858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25A356B-4961-9144-B667-F51A7B5F0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93228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55C1218F-D9AB-D648-AAE4-2E0C333E9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2373" y="-2959504"/>
            <a:ext cx="5752753" cy="5752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A6FDC9-D132-E248-9422-F45B82AF51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4116" y="203307"/>
            <a:ext cx="8153921" cy="81539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3BA51B-79B8-1249-AA3F-DD7570D01A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546" y="584624"/>
            <a:ext cx="1931450" cy="288212"/>
          </a:xfrm>
          <a:prstGeom prst="rect">
            <a:avLst/>
          </a:prstGeom>
        </p:spPr>
      </p:pic>
      <p:pic>
        <p:nvPicPr>
          <p:cNvPr id="1548" name="Picture 1547">
            <a:extLst>
              <a:ext uri="{FF2B5EF4-FFF2-40B4-BE49-F238E27FC236}">
                <a16:creationId xmlns:a16="http://schemas.microsoft.com/office/drawing/2014/main" id="{CF937E9C-12E6-4114-B46C-28A5C6B246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" y="813224"/>
            <a:ext cx="2408763" cy="359436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539C5BC-FA0B-B44D-86FE-DCA184AFD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642" y="3251200"/>
            <a:ext cx="5638081" cy="13993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7734A39-AC44-9741-AC7A-12DC7DECE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642" y="4667003"/>
            <a:ext cx="5638081" cy="6917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Bw Modelica Light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8E8332-CFC2-D548-ABCA-DBF62F18C6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419" y="2832918"/>
            <a:ext cx="5723939" cy="57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695005-DEB6-744D-B434-F39855C5B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56" y="0"/>
            <a:ext cx="1219347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9205C8-674E-1947-80DA-77A44B0A0A5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030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1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Picture 1547" descr="Background pattern&#10;&#10;Description automatically generated">
            <a:extLst>
              <a:ext uri="{FF2B5EF4-FFF2-40B4-BE49-F238E27FC236}">
                <a16:creationId xmlns:a16="http://schemas.microsoft.com/office/drawing/2014/main" id="{29C453DC-BA22-EF46-AEB1-0027EED94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1550" name="Picture 1549" descr="Background pattern&#10;&#10;Description automatically generated">
            <a:extLst>
              <a:ext uri="{FF2B5EF4-FFF2-40B4-BE49-F238E27FC236}">
                <a16:creationId xmlns:a16="http://schemas.microsoft.com/office/drawing/2014/main" id="{70B94530-F7C3-6649-87CD-2547E07EA7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076" y="-1365161"/>
            <a:ext cx="6858000" cy="6858000"/>
          </a:xfrm>
          <a:prstGeom prst="rect">
            <a:avLst/>
          </a:prstGeom>
        </p:spPr>
      </p:pic>
      <p:pic>
        <p:nvPicPr>
          <p:cNvPr id="1551" name="Picture 1550" descr="Text&#10;&#10;Description automatically generated">
            <a:extLst>
              <a:ext uri="{FF2B5EF4-FFF2-40B4-BE49-F238E27FC236}">
                <a16:creationId xmlns:a16="http://schemas.microsoft.com/office/drawing/2014/main" id="{E49F1F4E-2391-4244-AF61-2F57916FC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93228"/>
          </a:xfrm>
          <a:prstGeom prst="rect">
            <a:avLst/>
          </a:prstGeom>
        </p:spPr>
      </p:pic>
      <p:sp>
        <p:nvSpPr>
          <p:cNvPr id="1549" name="Text Placeholder 8">
            <a:extLst>
              <a:ext uri="{FF2B5EF4-FFF2-40B4-BE49-F238E27FC236}">
                <a16:creationId xmlns:a16="http://schemas.microsoft.com/office/drawing/2014/main" id="{51E75ABF-799B-FE40-8BC7-EC1C26837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 cap="all" baseline="0">
                <a:solidFill>
                  <a:schemeClr val="tx1"/>
                </a:solidFill>
                <a:latin typeface="Bw Modelica Light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5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959A5855-AD6B-FB4D-B938-EE0594C2D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67CA6AC1-0A52-FB42-9BDD-90E5DB703B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9205C8-674E-1947-80DA-77A44B0A0A5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28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0C16739-7C23-EA4A-8775-5429E3D1DCA5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A29836-E4FE-4B47-B884-A62BC891A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8AB9D-F184-9C47-87D8-E56D60EC2DE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2A7562D-4D2E-5643-BE9D-1B486E856D32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pic>
        <p:nvPicPr>
          <p:cNvPr id="54" name="Picture 53" descr="Background pattern&#10;&#10;Description automatically generated">
            <a:extLst>
              <a:ext uri="{FF2B5EF4-FFF2-40B4-BE49-F238E27FC236}">
                <a16:creationId xmlns:a16="http://schemas.microsoft.com/office/drawing/2014/main" id="{B2C1BE0D-6F0E-9844-9105-9758004FFB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8717" y="-1796062"/>
            <a:ext cx="6858000" cy="6858000"/>
          </a:xfrm>
          <a:prstGeom prst="rect">
            <a:avLst/>
          </a:prstGeom>
        </p:spPr>
      </p:pic>
      <p:pic>
        <p:nvPicPr>
          <p:cNvPr id="55" name="Picture 54" descr="Background pattern&#10;&#10;Description automatically generated">
            <a:extLst>
              <a:ext uri="{FF2B5EF4-FFF2-40B4-BE49-F238E27FC236}">
                <a16:creationId xmlns:a16="http://schemas.microsoft.com/office/drawing/2014/main" id="{EFFC1EAB-B176-544D-9689-B3F8D8811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100" y="799551"/>
            <a:ext cx="6858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2C22AA-B048-6B49-8976-78CEE3509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1371601"/>
            <a:ext cx="10871200" cy="48768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FB1DDED0-47AB-564C-98A2-9DD92890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5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:a16="http://schemas.microsoft.com/office/drawing/2014/main" id="{5DDD1450-45C1-394C-BB0C-6F1295090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E68D5731-B4CC-3441-8631-CCBC656CFA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CE1B61-0CA8-3445-80F1-2CDFE729F4C3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BF3690-4217-AE49-BF4C-0FA1D03D4A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0E2E33-3F4C-0446-8F8B-27A91425FE2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01C9505-9ACA-4E48-8626-D38DFE44D21E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CD29F9A-DF1A-5A4C-A7B3-6D4C498761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2090549"/>
            <a:ext cx="10871200" cy="4157851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4A7AB8B-3CE3-0B4D-861E-7A499BE0D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117321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anose="020B0604020202020204" charset="0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CF60504-DFF2-2846-8241-1F330F43FC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45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 Futurist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F4FC66F-81D4-AE49-A7D1-4CD01D7D7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49" name="Picture 1548">
            <a:extLst>
              <a:ext uri="{FF2B5EF4-FFF2-40B4-BE49-F238E27FC236}">
                <a16:creationId xmlns:a16="http://schemas.microsoft.com/office/drawing/2014/main" id="{53244E33-6AA6-4744-94A6-4C95016EE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1550" name="Picture 1549">
            <a:extLst>
              <a:ext uri="{FF2B5EF4-FFF2-40B4-BE49-F238E27FC236}">
                <a16:creationId xmlns:a16="http://schemas.microsoft.com/office/drawing/2014/main" id="{F321568A-DBC9-5541-9B9B-915DD2351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14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with Futurist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Picture 154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871807F-0A69-2E49-82FD-D6D51975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551" name="Picture 1550">
            <a:extLst>
              <a:ext uri="{FF2B5EF4-FFF2-40B4-BE49-F238E27FC236}">
                <a16:creationId xmlns:a16="http://schemas.microsoft.com/office/drawing/2014/main" id="{053298D9-95AC-8E40-8ECE-43C122FE8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4115" y="1499228"/>
            <a:ext cx="6858000" cy="6858000"/>
          </a:xfrm>
          <a:prstGeom prst="rect">
            <a:avLst/>
          </a:prstGeom>
        </p:spPr>
      </p:pic>
      <p:pic>
        <p:nvPicPr>
          <p:cNvPr id="1552" name="Picture 1551">
            <a:extLst>
              <a:ext uri="{FF2B5EF4-FFF2-40B4-BE49-F238E27FC236}">
                <a16:creationId xmlns:a16="http://schemas.microsoft.com/office/drawing/2014/main" id="{36C2C41A-D1F0-4440-B677-C99ECB4FA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117" y="-1313402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29205C8-674E-1947-80DA-77A44B0A0A5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600" b="0" i="0" cap="all" spc="0" baseline="0">
                <a:solidFill>
                  <a:schemeClr val="accent1"/>
                </a:solidFill>
                <a:latin typeface="Bw Modelica Light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9" name="Text Placeholder 11">
            <a:extLst>
              <a:ext uri="{FF2B5EF4-FFF2-40B4-BE49-F238E27FC236}">
                <a16:creationId xmlns:a16="http://schemas.microsoft.com/office/drawing/2014/main" id="{E7C9CA34-1B51-C746-AB2F-73D3F29AC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1371601"/>
            <a:ext cx="10871200" cy="48768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3429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1pPr>
            <a:lvl2pPr marL="8001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2pPr>
            <a:lvl3pPr marL="12573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3pPr>
            <a:lvl4pPr marL="17145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4pPr>
            <a:lvl5pPr marL="2171700" indent="-251460"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 Light" pitchFamily="2" charset="77"/>
                <a:ea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25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0368"/>
            <a:ext cx="12192000" cy="1325563"/>
          </a:xfrm>
          <a:prstGeom prst="rect">
            <a:avLst/>
          </a:prstGeom>
        </p:spPr>
        <p:txBody>
          <a:bodyPr vert="horz" lIns="365760" tIns="45720" rIns="36576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12192000" cy="4351338"/>
          </a:xfrm>
          <a:prstGeom prst="rect">
            <a:avLst/>
          </a:prstGeom>
        </p:spPr>
        <p:txBody>
          <a:bodyPr vert="horz" lIns="365760" tIns="45720" rIns="36576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36576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fld id="{7FB3A55C-10A8-3848-887F-EFD56AC2CE82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8" r:id="rId16"/>
    <p:sldLayoutId id="21474843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60">
          <a:solidFill>
            <a:srgbClr val="3E3E3E"/>
          </a:solidFill>
          <a:latin typeface="Bw Modelica" pitchFamily="2" charset="77"/>
          <a:ea typeface="Roboto" panose="02000000000000000000" pitchFamily="2" charset="0"/>
          <a:cs typeface="Bw Modelica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000" spc="60">
          <a:solidFill>
            <a:srgbClr val="3E3E3E"/>
          </a:solidFill>
          <a:latin typeface="Bw Modelica" panose="00000600000000000000" pitchFamily="50" charset="0"/>
          <a:ea typeface="Roboto" panose="02000000000000000000" pitchFamily="2" charset="0"/>
          <a:cs typeface="Bw Modelica" panose="00000600000000000000" pitchFamily="5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0311-1763-4BCE-B3C7-3F899A994E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642" y="3251200"/>
            <a:ext cx="10503158" cy="1399327"/>
          </a:xfrm>
        </p:spPr>
        <p:txBody>
          <a:bodyPr/>
          <a:lstStyle/>
          <a:p>
            <a:r>
              <a:rPr lang="en-US" dirty="0">
                <a:ea typeface="Roboto"/>
              </a:rPr>
              <a:t>Media and entertainment</a:t>
            </a:r>
          </a:p>
          <a:p>
            <a:r>
              <a:rPr lang="en-US" dirty="0">
                <a:ea typeface="Roboto"/>
              </a:rPr>
              <a:t>First-party data use cases</a:t>
            </a:r>
          </a:p>
        </p:txBody>
      </p:sp>
    </p:spTree>
    <p:extLst>
      <p:ext uri="{BB962C8B-B14F-4D97-AF65-F5344CB8AC3E}">
        <p14:creationId xmlns:p14="http://schemas.microsoft.com/office/powerpoint/2010/main" val="264440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06A3301-FE7A-F46E-BEE6-E61A36C8D407}"/>
              </a:ext>
            </a:extLst>
          </p:cNvPr>
          <p:cNvSpPr/>
          <p:nvPr/>
        </p:nvSpPr>
        <p:spPr>
          <a:xfrm>
            <a:off x="5842000" y="6426200"/>
            <a:ext cx="63500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CCC6E-24E8-534E-9D00-C576331395B2}"/>
              </a:ext>
            </a:extLst>
          </p:cNvPr>
          <p:cNvSpPr/>
          <p:nvPr/>
        </p:nvSpPr>
        <p:spPr>
          <a:xfrm>
            <a:off x="0" y="1"/>
            <a:ext cx="23247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59E2F-D04D-8E20-7BF5-5085D42CA467}"/>
              </a:ext>
            </a:extLst>
          </p:cNvPr>
          <p:cNvSpPr txBox="1"/>
          <p:nvPr/>
        </p:nvSpPr>
        <p:spPr>
          <a:xfrm>
            <a:off x="16597" y="327395"/>
            <a:ext cx="23081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RESONATE</a:t>
            </a:r>
          </a:p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MEDIA &amp; ENTERTAINMENT</a:t>
            </a:r>
          </a:p>
          <a:p>
            <a:pPr algn="ctr"/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CRM INSIGHTS &amp; WEBSITE INSIGHTS USE CASES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B01EE0-CBB2-A393-32DC-1ED73E6499AF}"/>
              </a:ext>
            </a:extLst>
          </p:cNvPr>
          <p:cNvSpPr/>
          <p:nvPr/>
        </p:nvSpPr>
        <p:spPr>
          <a:xfrm>
            <a:off x="23117" y="2415742"/>
            <a:ext cx="2245894" cy="2245894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E487EED-C9DA-7F71-AB91-C2A8E3162667}"/>
              </a:ext>
            </a:extLst>
          </p:cNvPr>
          <p:cNvSpPr txBox="1">
            <a:spLocks/>
          </p:cNvSpPr>
          <p:nvPr/>
        </p:nvSpPr>
        <p:spPr>
          <a:xfrm>
            <a:off x="251132" y="2737889"/>
            <a:ext cx="1839064" cy="1855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000" spc="60">
                <a:solidFill>
                  <a:srgbClr val="3E3E3E"/>
                </a:solidFill>
                <a:latin typeface="Bw Modelica" panose="00000600000000000000" pitchFamily="50" charset="0"/>
                <a:ea typeface="Roboto" panose="02000000000000000000" pitchFamily="2" charset="0"/>
                <a:cs typeface="Bw Modelica" panose="000006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UNCOVER NEW AUDIENCES FOR AD SALES</a:t>
            </a:r>
          </a:p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Sell your audiences to advertisers by leveraging your first-party data for audience intelligence.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1649F-F74E-3A8C-14BB-9185A3C32D2A}"/>
              </a:ext>
            </a:extLst>
          </p:cNvPr>
          <p:cNvSpPr txBox="1"/>
          <p:nvPr/>
        </p:nvSpPr>
        <p:spPr>
          <a:xfrm>
            <a:off x="2404750" y="244318"/>
            <a:ext cx="274199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Step 1: </a:t>
            </a:r>
            <a:r>
              <a:rPr lang="en-US" sz="1200" b="1"/>
              <a:t>Onboard your first-party data across any data set </a:t>
            </a:r>
            <a:r>
              <a:rPr lang="en-US" sz="1200"/>
              <a:t>– such as your mobile app users, site visitors, CTV viewers, newsletter subscribers, and more.</a:t>
            </a:r>
          </a:p>
          <a:p>
            <a:endParaRPr lang="en-US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BA9E3-2D6A-DA27-D238-BF0CDDD61F10}"/>
              </a:ext>
            </a:extLst>
          </p:cNvPr>
          <p:cNvSpPr txBox="1"/>
          <p:nvPr/>
        </p:nvSpPr>
        <p:spPr>
          <a:xfrm>
            <a:off x="9017000" y="259641"/>
            <a:ext cx="31221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Step 3:</a:t>
            </a:r>
            <a:r>
              <a:rPr lang="en-US" sz="1200" b="1"/>
              <a:t> Dive deeper into industry-specific data to find insights that are relevant and meaningful to advertisers</a:t>
            </a:r>
            <a:r>
              <a:rPr lang="en-US" sz="1200"/>
              <a:t>. Choose from thousands of insights across all key advertiser industries, then showcase the unique value of your audience and how your audience aligns with theirs.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3378A2-313E-8E65-2428-827169164145}"/>
              </a:ext>
            </a:extLst>
          </p:cNvPr>
          <p:cNvSpPr txBox="1"/>
          <p:nvPr/>
        </p:nvSpPr>
        <p:spPr>
          <a:xfrm>
            <a:off x="5143460" y="259641"/>
            <a:ext cx="3739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Step 2: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Use Resonate’s Curated Reports to quickly get an overview of your audiences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across demographics, personal values, media consumption habits, brand affinity, and more.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Provide potential advertisers an overview of who your audience is and where to find them and discover the brands that should be a top priority for your advertiser partnerships.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0038E3-C270-651A-932F-D629F445C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" b="1"/>
          <a:stretch/>
        </p:blipFill>
        <p:spPr>
          <a:xfrm>
            <a:off x="2826358" y="1644636"/>
            <a:ext cx="1884086" cy="28776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C6DB28-382A-9FB2-94BF-B28FED06A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0" t="12405" r="25200"/>
          <a:stretch/>
        </p:blipFill>
        <p:spPr>
          <a:xfrm>
            <a:off x="5263630" y="2190681"/>
            <a:ext cx="3626633" cy="26960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0A1530-C3CF-3298-F058-52034858A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492" y="4783578"/>
            <a:ext cx="3874940" cy="2074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4B8155-EBC3-777A-6F55-0A0AD66048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58" r="63649" b="9776"/>
          <a:stretch/>
        </p:blipFill>
        <p:spPr>
          <a:xfrm>
            <a:off x="9365642" y="2190681"/>
            <a:ext cx="2225069" cy="44514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02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3892B-3AF8-6EC6-5145-741F38CB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162" y="131490"/>
            <a:ext cx="1741539" cy="20676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06A3301-FE7A-F46E-BEE6-E61A36C8D407}"/>
              </a:ext>
            </a:extLst>
          </p:cNvPr>
          <p:cNvSpPr/>
          <p:nvPr/>
        </p:nvSpPr>
        <p:spPr>
          <a:xfrm>
            <a:off x="5842000" y="6426200"/>
            <a:ext cx="63500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CCC6E-24E8-534E-9D00-C576331395B2}"/>
              </a:ext>
            </a:extLst>
          </p:cNvPr>
          <p:cNvSpPr/>
          <p:nvPr/>
        </p:nvSpPr>
        <p:spPr>
          <a:xfrm>
            <a:off x="-6227" y="0"/>
            <a:ext cx="23247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59E2F-D04D-8E20-7BF5-5085D42CA467}"/>
              </a:ext>
            </a:extLst>
          </p:cNvPr>
          <p:cNvSpPr txBox="1"/>
          <p:nvPr/>
        </p:nvSpPr>
        <p:spPr>
          <a:xfrm>
            <a:off x="16597" y="327395"/>
            <a:ext cx="23081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RESONATE</a:t>
            </a:r>
          </a:p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MEDIA &amp; ENTERTAINMENT</a:t>
            </a:r>
          </a:p>
          <a:p>
            <a:pPr algn="ctr"/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WEBSITE INSIGHTS </a:t>
            </a:r>
          </a:p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USE CASES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B01EE0-CBB2-A393-32DC-1ED73E6499AF}"/>
              </a:ext>
            </a:extLst>
          </p:cNvPr>
          <p:cNvSpPr/>
          <p:nvPr/>
        </p:nvSpPr>
        <p:spPr>
          <a:xfrm>
            <a:off x="33192" y="2374969"/>
            <a:ext cx="2245894" cy="2245894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E487EED-C9DA-7F71-AB91-C2A8E3162667}"/>
              </a:ext>
            </a:extLst>
          </p:cNvPr>
          <p:cNvSpPr txBox="1">
            <a:spLocks/>
          </p:cNvSpPr>
          <p:nvPr/>
        </p:nvSpPr>
        <p:spPr>
          <a:xfrm>
            <a:off x="33192" y="2914272"/>
            <a:ext cx="2203595" cy="15237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000" spc="60">
                <a:solidFill>
                  <a:srgbClr val="3E3E3E"/>
                </a:solidFill>
                <a:latin typeface="Bw Modelica" panose="00000600000000000000" pitchFamily="50" charset="0"/>
                <a:ea typeface="Roboto" panose="02000000000000000000" pitchFamily="2" charset="0"/>
                <a:cs typeface="Bw Modelica" panose="000006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GROW AD SALES</a:t>
            </a:r>
          </a:p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Identify, analyze &amp; reach advertiser target audiences that exist on your O&amp;O properties.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1649F-F74E-3A8C-14BB-9185A3C32D2A}"/>
              </a:ext>
            </a:extLst>
          </p:cNvPr>
          <p:cNvSpPr txBox="1"/>
          <p:nvPr/>
        </p:nvSpPr>
        <p:spPr>
          <a:xfrm>
            <a:off x="2589933" y="327395"/>
            <a:ext cx="41156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/>
          </a:p>
          <a:p>
            <a:r>
              <a:rPr lang="en-US" sz="1200" b="1" u="sng">
                <a:solidFill>
                  <a:schemeClr val="accent1"/>
                </a:solidFill>
                <a:latin typeface="Bw Modelica"/>
              </a:rPr>
              <a:t>Step 1</a:t>
            </a:r>
            <a:r>
              <a:rPr lang="en-US" sz="1200" b="1">
                <a:solidFill>
                  <a:schemeClr val="accent1"/>
                </a:solidFill>
                <a:latin typeface="Bw Modelica"/>
              </a:rPr>
              <a:t>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Identify the overlap between your advertiser’s target audiences and your first-party data set.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For example, you received an RFP from a financial services company looking to target business decision makers. 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w Modelica"/>
                <a:ea typeface="+mn-ea"/>
                <a:cs typeface="+mn-cs"/>
              </a:rPr>
              <a:t>You can show this advertiser that 14% of your website visitors are decision makers that manage budgets / approve expenditures. </a:t>
            </a: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0EE1FD-4CB0-78C4-E8A7-D7DDB7B7495F}"/>
              </a:ext>
            </a:extLst>
          </p:cNvPr>
          <p:cNvSpPr txBox="1"/>
          <p:nvPr/>
        </p:nvSpPr>
        <p:spPr>
          <a:xfrm>
            <a:off x="2589933" y="2230419"/>
            <a:ext cx="41156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>
                <a:solidFill>
                  <a:schemeClr val="accent3"/>
                </a:solidFill>
                <a:latin typeface="Bw Modelica"/>
              </a:rPr>
              <a:t>Step 2</a:t>
            </a:r>
            <a:r>
              <a:rPr lang="en-US" sz="1200">
                <a:solidFill>
                  <a:srgbClr val="000000"/>
                </a:solidFill>
                <a:latin typeface="Bw Modelica"/>
              </a:rPr>
              <a:t>: Add this attribute to your site visitor audience definition to enhance your proposal with unique insights to capture the advertiser’s attention and position your publication as a consultative partner. </a:t>
            </a:r>
            <a:r>
              <a:rPr lang="en-US" sz="1200" b="1">
                <a:solidFill>
                  <a:srgbClr val="000000"/>
                </a:solidFill>
                <a:latin typeface="Bw Modelica"/>
              </a:rPr>
              <a:t>Show your advertisers that you are a category expert in their vertical</a:t>
            </a:r>
            <a:r>
              <a:rPr lang="en-US" sz="1200">
                <a:solidFill>
                  <a:srgbClr val="000000"/>
                </a:solidFill>
                <a:latin typeface="Bw Modelica"/>
              </a:rPr>
              <a:t>. ​</a:t>
            </a:r>
            <a:r>
              <a:rPr lang="en-US" sz="1200">
                <a:solidFill>
                  <a:schemeClr val="accent3"/>
                </a:solidFill>
                <a:latin typeface="Bw Modelica"/>
              </a:rPr>
              <a:t>For example, understand the amount of budget this audience is managing, or look at what industries they over-index for.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2A450-2D3E-B226-B91D-70034E9D3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96" t="18724" r="273"/>
          <a:stretch/>
        </p:blipFill>
        <p:spPr>
          <a:xfrm>
            <a:off x="7188578" y="2395090"/>
            <a:ext cx="4442006" cy="22212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E9E282-E0A7-49FF-409D-A79A53785204}"/>
              </a:ext>
            </a:extLst>
          </p:cNvPr>
          <p:cNvSpPr txBox="1"/>
          <p:nvPr/>
        </p:nvSpPr>
        <p:spPr>
          <a:xfrm>
            <a:off x="2626903" y="4258318"/>
            <a:ext cx="4115667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200" b="1" u="sng">
                <a:solidFill>
                  <a:schemeClr val="accent5"/>
                </a:solidFill>
                <a:latin typeface="Bw Modelica"/>
              </a:rPr>
              <a:t>Step 3</a:t>
            </a:r>
            <a:r>
              <a:rPr lang="en-US" sz="1200">
                <a:solidFill>
                  <a:srgbClr val="000000"/>
                </a:solidFill>
                <a:latin typeface="Bw Modelica"/>
              </a:rPr>
              <a:t>: Once you’ve secured your advertiser, you can </a:t>
            </a:r>
            <a:r>
              <a:rPr lang="en-US" sz="1200" b="1">
                <a:solidFill>
                  <a:srgbClr val="000000"/>
                </a:solidFill>
                <a:latin typeface="Bw Modelica"/>
              </a:rPr>
              <a:t>fuel your owned and operated campaigns by connecting the custom audiences you’ve created and studied to your ad server</a:t>
            </a:r>
            <a:r>
              <a:rPr lang="en-US" sz="1200">
                <a:solidFill>
                  <a:srgbClr val="000000"/>
                </a:solidFill>
                <a:latin typeface="Bw Modelica"/>
              </a:rPr>
              <a:t>. </a:t>
            </a:r>
            <a:r>
              <a:rPr lang="en-US" sz="1200">
                <a:solidFill>
                  <a:schemeClr val="accent5"/>
                </a:solidFill>
                <a:latin typeface="Bw Modelica"/>
              </a:rPr>
              <a:t>For example, build and activate an audience of executives that manage budgets.</a:t>
            </a:r>
          </a:p>
          <a:p>
            <a:pPr>
              <a:defRPr/>
            </a:pPr>
            <a:endParaRPr lang="en-US" sz="1200">
              <a:solidFill>
                <a:srgbClr val="000000"/>
              </a:solidFill>
              <a:latin typeface="Bw Modelica"/>
            </a:endParaRP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Bw Modelica"/>
              </a:rPr>
              <a:t>Support advertising sales efforts by building compelling stories that incentivize advertisers to tap into your core audience and advertise against their target audience on your O&amp;O properties.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DA7F141-293C-5E43-892F-AC40B2F0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00" y="4789960"/>
            <a:ext cx="4723343" cy="2112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63CFF6-2766-BF89-0836-D4253E5E5B77}"/>
              </a:ext>
            </a:extLst>
          </p:cNvPr>
          <p:cNvSpPr/>
          <p:nvPr/>
        </p:nvSpPr>
        <p:spPr>
          <a:xfrm>
            <a:off x="8601389" y="131490"/>
            <a:ext cx="1735312" cy="2089988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12C85A-B91C-CB2D-2E68-763A238A7636}"/>
              </a:ext>
            </a:extLst>
          </p:cNvPr>
          <p:cNvSpPr/>
          <p:nvPr/>
        </p:nvSpPr>
        <p:spPr>
          <a:xfrm>
            <a:off x="7230499" y="3039232"/>
            <a:ext cx="3260519" cy="157711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9C5962-87F7-343E-397A-2A0E35527570}"/>
              </a:ext>
            </a:extLst>
          </p:cNvPr>
          <p:cNvSpPr/>
          <p:nvPr/>
        </p:nvSpPr>
        <p:spPr>
          <a:xfrm>
            <a:off x="7578317" y="5447071"/>
            <a:ext cx="4052267" cy="104009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125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Resonate_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75BB"/>
      </a:accent1>
      <a:accent2>
        <a:srgbClr val="F14C23"/>
      </a:accent2>
      <a:accent3>
        <a:srgbClr val="F68C1E"/>
      </a:accent3>
      <a:accent4>
        <a:srgbClr val="24537C"/>
      </a:accent4>
      <a:accent5>
        <a:srgbClr val="5B1E5E"/>
      </a:accent5>
      <a:accent6>
        <a:srgbClr val="CD382F"/>
      </a:accent6>
      <a:hlink>
        <a:srgbClr val="824B9E"/>
      </a:hlink>
      <a:folHlink>
        <a:srgbClr val="433887"/>
      </a:folHlink>
    </a:clrScheme>
    <a:fontScheme name="Resonate Fonts">
      <a:majorFont>
        <a:latin typeface="Bw Modelica Medium"/>
        <a:ea typeface=""/>
        <a:cs typeface=""/>
      </a:majorFont>
      <a:minorFont>
        <a:latin typeface="Bw Model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75B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407FA072-B33D-E14D-82F2-10DD72CFB28B}" vid="{AF948B9C-2993-634E-9702-01215C620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143EEA7E88D4C85D61ACB954317F4" ma:contentTypeVersion="7" ma:contentTypeDescription="Create a new document." ma:contentTypeScope="" ma:versionID="ee2b12a5d2230c1da8a339b43d9527a8">
  <xsd:schema xmlns:xsd="http://www.w3.org/2001/XMLSchema" xmlns:xs="http://www.w3.org/2001/XMLSchema" xmlns:p="http://schemas.microsoft.com/office/2006/metadata/properties" xmlns:ns3="f6ebab00-b963-4cb5-a6b6-66fbee351d68" xmlns:ns4="2cde14ee-160b-4d8b-99e5-40e8432b62f2" targetNamespace="http://schemas.microsoft.com/office/2006/metadata/properties" ma:root="true" ma:fieldsID="7d77a69f7bdf277b3a1fc60e448b8df2" ns3:_="" ns4:_="">
    <xsd:import namespace="f6ebab00-b963-4cb5-a6b6-66fbee351d68"/>
    <xsd:import namespace="2cde14ee-160b-4d8b-99e5-40e8432b62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bab00-b963-4cb5-a6b6-66fbee351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e14ee-160b-4d8b-99e5-40e8432b6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37255-E86E-4CB7-BD93-1CD8AE71A468}">
  <ds:schemaRefs>
    <ds:schemaRef ds:uri="2cde14ee-160b-4d8b-99e5-40e8432b62f2"/>
    <ds:schemaRef ds:uri="f6ebab00-b963-4cb5-a6b6-66fbee351d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9DCD66-DB31-4913-8B85-AE1938D18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88D2E-E37D-441C-B22B-2E8E7503CE8F}">
  <ds:schemaRefs>
    <ds:schemaRef ds:uri="http://purl.org/dc/terms/"/>
    <ds:schemaRef ds:uri="http://www.w3.org/XML/1998/namespace"/>
    <ds:schemaRef ds:uri="f6ebab00-b963-4cb5-a6b6-66fbee351d68"/>
    <ds:schemaRef ds:uri="http://schemas.microsoft.com/office/2006/documentManagement/types"/>
    <ds:schemaRef ds:uri="2cde14ee-160b-4d8b-99e5-40e8432b62f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5_Office Theme</Template>
  <TotalTime>1</TotalTime>
  <Words>407</Words>
  <Application>Microsoft Macintosh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Bw Modelica Light</vt:lpstr>
      <vt:lpstr>Arial</vt:lpstr>
      <vt:lpstr>Bw Modelica Medium</vt:lpstr>
      <vt:lpstr>Open Sans Light</vt:lpstr>
      <vt:lpstr>Bw Modelica</vt:lpstr>
      <vt:lpstr>5_Office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Kelly Mead</dc:creator>
  <cp:keywords/>
  <dc:description/>
  <cp:lastModifiedBy>Kelly Mead</cp:lastModifiedBy>
  <cp:revision>2</cp:revision>
  <cp:lastPrinted>2019-07-26T18:55:17Z</cp:lastPrinted>
  <dcterms:created xsi:type="dcterms:W3CDTF">2023-01-25T18:55:42Z</dcterms:created>
  <dcterms:modified xsi:type="dcterms:W3CDTF">2023-01-25T18:58:34Z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0x0101004A0143EEA7E88D4C85D61ACB954317F4</vt:lpwstr>
  </property>
</Properties>
</file>